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410" r:id="rId3"/>
    <p:sldId id="412" r:id="rId5"/>
    <p:sldId id="450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51" r:id="rId17"/>
    <p:sldId id="432" r:id="rId18"/>
    <p:sldId id="416" r:id="rId19"/>
    <p:sldId id="413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</p:embeddedFont>
    <p:embeddedFont>
      <p:font typeface="Arial Black" panose="020B0A04020102020204" pitchFamily="34" charset="0"/>
      <p:bold r:id="rId27"/>
    </p:embeddedFont>
    <p:embeddedFont>
      <p:font typeface="方正悠黑体加粗" panose="02010600010101010101" charset="-122"/>
      <p:regular r:id="rId28"/>
    </p:embeddedFont>
    <p:embeddedFont>
      <p:font typeface="黑体" panose="02010609060101010101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" initials="U" lastIdx="13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江西省电子税务局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158684" y="154188"/>
            <a:ext cx="454678" cy="432912"/>
          </a:xfrm>
          <a:prstGeom prst="rect">
            <a:avLst/>
          </a:prstGeom>
        </p:spPr>
      </p:pic>
      <p:sp>
        <p:nvSpPr>
          <p:cNvPr id="9" name="TextBox 24"/>
          <p:cNvSpPr txBox="1"/>
          <p:nvPr userDrawn="1"/>
        </p:nvSpPr>
        <p:spPr>
          <a:xfrm>
            <a:off x="10557039" y="205713"/>
            <a:ext cx="2004290" cy="338597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r>
              <a:rPr lang="zh-CN" altLang="en-US" sz="1400" b="1" spc="-150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江西省电子税务局</a:t>
            </a:r>
            <a:endParaRPr lang="zh-CN" altLang="en-US" sz="1400" b="1" spc="-150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693490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9922715" y="241875"/>
            <a:ext cx="0" cy="2418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21405" y="1366714"/>
            <a:ext cx="10177131" cy="4224469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斐讯"/>
          <p:cNvSpPr txBox="1">
            <a:spLocks noChangeArrowheads="1"/>
          </p:cNvSpPr>
          <p:nvPr/>
        </p:nvSpPr>
        <p:spPr bwMode="auto">
          <a:xfrm>
            <a:off x="1632585" y="2112963"/>
            <a:ext cx="8926195" cy="19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D484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670" tIns="37670" rIns="37670" bIns="3767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5pPr>
            <a:lvl6pPr marL="25146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6pPr>
            <a:lvl7pPr marL="29718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7pPr>
            <a:lvl8pPr marL="34290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8pPr>
            <a:lvl9pPr marL="38862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9pPr>
          </a:lstStyle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</a:rPr>
              <a:t>江西省电子税务局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（202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1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年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1-2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月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）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</a:rPr>
              <a:t>升级业务操作培训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0" y="4128770"/>
            <a:ext cx="2521585" cy="2729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升级优化：优化财务报表报送采集功能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150" y="770255"/>
            <a:ext cx="10300335" cy="48691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6150" y="5901055"/>
            <a:ext cx="10299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优化财务报表报送采集功能，针对大企业报送资料时增加数据风险管理监控，当资产负责表的固定资产、利润表的营业成本、现金流量表的职工薪酬小于等于0时，进行提示提醒。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升级优化：调整环境保护税（A表）申报表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215" y="1104900"/>
            <a:ext cx="10275570" cy="464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580" y="6062980"/>
            <a:ext cx="997140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调整环境保护税（A表）申报表，水污染物名称为PH值时系统根据浓度值自动计算带出污染当量相关信息。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9.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升级优化：调整非税收入通用申报功能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75" y="1054100"/>
            <a:ext cx="10127615" cy="4749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875" y="5954395"/>
            <a:ext cx="98596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调整非税收入通用申报功能，关闭“水土补偿保持费”的申报；对“防空地下室易地建设费”进行认定控制，未进行认定的提示纳税人联系主管税务机关进行认定。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10.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升级优化：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优化定期定额户申报增值税后，自动引导跳转至定期定额申报功能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715" y="948055"/>
            <a:ext cx="10725150" cy="4961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6715" y="6026785"/>
            <a:ext cx="107257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当完成增值税及附加税申报提交成功后，系统自动引导跳转至 综合申报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定期定额申报 页面。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11.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升级优化：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年度企业所得税汇算清缴系统概述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3535" y="797560"/>
            <a:ext cx="1150429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一、根据《国家税务总局关于修订企业所得税年度纳税申报表的公告》（国家税务总局公告2020年第24号）规定，对《企业所得税年度纳税申报基础信息表》(A000000)、《纳税调整项目明细表》(A105000)、《捐赠支出及纳税调整明细表》(A105070)、《资产折旧、摊销及纳税调整明细表》(A105080)、《资产损失税前扣除及纳税调整明细表》(A105090)、《贷款损失准备金及纳税调整明细表》(A105120)、《企业所得税弥补亏损明细表》(A106000)、《所得减免优惠明细表》(A107020)、《减免所得税优惠明细表》(A107040)、《软件、集成电路企业优惠情况及明细表》(A107042)、《境外所得纳税调整后所得明细表》(A108010)等11张表单样式及其填报说明进行了修订。对电子税务局企业所得税年度申报系统进行了优化调整，改“静态清单式”为“动态向导式”，申报页面与预缴申报保持一致，更加方便纳税人通过“非接触式”办税服务进行2020年度企业所得税申报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二、支持新型冠状病毒感染的肺炎疫情防控有关捐赠税前全额扣除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三、疫情防控重点保障物资生产企业为扩大产能新购置的相关设备，允许一次性税前扣除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四、受疫情影响较大的困难行业企业、电影行业企业2020年度发生的亏损，最长结转年限延长至8年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五、杭州亚运会有关捐赠税前全额扣除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六、促进集成电路和软件产业高质量发展政策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七、西部地区鼓励类产业企业减按15%税率优惠延续十年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八、金融、保险等机构取得的涉农利息、保费减计收入优惠延续四年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九、重新明确公益性捐赠税前扣除资格的确认及管理办法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十、广告费和业务宣传费支出按比例税前扣除政策延续五年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十一、小额贷款公司贷款损失准备金税前扣除政策延续四年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运维服务渠道</a:t>
            </a:r>
            <a:endParaRPr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748030"/>
            <a:ext cx="7620000" cy="536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本期培训视频及微信公众号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二维码</a:t>
            </a:r>
            <a:endParaRPr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9825" y="1366520"/>
            <a:ext cx="7372350" cy="412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9825" y="1366520"/>
            <a:ext cx="7372350" cy="412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487488" y="1436267"/>
            <a:ext cx="9217024" cy="3720931"/>
          </a:xfrm>
          <a:prstGeom prst="roundRect">
            <a:avLst>
              <a:gd name="adj" fmla="val 1157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TextBox 7"/>
          <p:cNvSpPr txBox="1"/>
          <p:nvPr/>
        </p:nvSpPr>
        <p:spPr>
          <a:xfrm>
            <a:off x="4824730" y="2588895"/>
            <a:ext cx="4017010" cy="961390"/>
          </a:xfrm>
          <a:prstGeom prst="rect">
            <a:avLst/>
          </a:prstGeom>
          <a:noFill/>
          <a:effectLst>
            <a:outerShdw blurRad="38100" dist="76200" dir="2700000" algn="tl" rotWithShape="0">
              <a:prstClr val="black">
                <a:alpha val="36000"/>
              </a:prstClr>
            </a:outerShdw>
          </a:effectLst>
        </p:spPr>
        <p:txBody>
          <a:bodyPr wrap="square" lIns="38566" tIns="19282" rIns="38566" bIns="19282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000" spc="169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  <a:endParaRPr lang="zh-CN" altLang="en-US" sz="6000" spc="169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7805" y="5596255"/>
            <a:ext cx="5233670" cy="5518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温馨提醒：</a:t>
            </a:r>
            <a:endParaRPr kumimoji="0" lang="zh-CN" altLang="en-US" sz="1500" b="1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本场培训还未结束，接下来是互动交流环节，欢迎大家提问！</a:t>
            </a:r>
            <a:endParaRPr kumimoji="0" lang="zh-CN" altLang="en-US" sz="1500" b="1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10" y="4128770"/>
            <a:ext cx="2521585" cy="2729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-43815" y="2126615"/>
            <a:ext cx="12235815" cy="20955"/>
          </a:xfrm>
          <a:prstGeom prst="line">
            <a:avLst/>
          </a:prstGeom>
          <a:noFill/>
          <a:ln w="38100" cap="flat" cmpd="sng" algn="ctr">
            <a:solidFill>
              <a:srgbClr val="7F7F7F"/>
            </a:solidFill>
            <a:prstDash val="solid"/>
            <a:miter lim="800000"/>
          </a:ln>
          <a:effectLst/>
        </p:spPr>
      </p:cxn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1480820" y="1857375"/>
            <a:ext cx="1670050" cy="559435"/>
          </a:xfrm>
          <a:prstGeom prst="ellipse">
            <a:avLst/>
          </a:prstGeom>
          <a:solidFill>
            <a:srgbClr val="FFCA08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新增功能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622935" y="2732405"/>
            <a:ext cx="4324350" cy="26384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1.车船税申报中税源信息增加搜索功能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2.申报模块增加疫情防控和税费优惠政策的提示信息  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新增</a:t>
            </a:r>
            <a:r>
              <a:rPr lang="en-US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政策速递</a:t>
            </a:r>
            <a:r>
              <a:rPr lang="en-US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业务</a:t>
            </a:r>
            <a:endParaRPr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4.新增汇算清缴提示提醒服务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5.小规模纳税人放弃享受50%减半征收政策时弹出提示提醒信息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endParaRPr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30000"/>
              </a:lnSpc>
            </a:pPr>
            <a:endParaRPr lang="en-US" altLang="zh-CN" sz="1400" b="1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>
            <a:off x="5423535" y="1857375"/>
            <a:ext cx="1717040" cy="559435"/>
          </a:xfrm>
          <a:prstGeom prst="ellipse">
            <a:avLst/>
          </a:prstGeom>
          <a:solidFill>
            <a:srgbClr val="F8931D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升级优化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4761230" y="2732405"/>
            <a:ext cx="3634105" cy="26384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6.修复延期未申报查询功能 </a:t>
            </a:r>
            <a:endParaRPr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7.优化财务报表报送采集功能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8.调整环境保护税（A表）申报表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9.调整非税收入通用申报功能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10.</a:t>
            </a:r>
            <a:r>
              <a:rPr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优化定期定额户申报增值税后，自动引</a:t>
            </a:r>
            <a:endParaRPr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导跳转至</a:t>
            </a:r>
            <a:r>
              <a:rPr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定期定额申报</a:t>
            </a:r>
            <a:r>
              <a:rPr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功能</a:t>
            </a:r>
            <a:endParaRPr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11.</a:t>
            </a:r>
            <a:r>
              <a:rPr lang="en-US" altLang="zh-CN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2021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年度企业所得税汇算清缴系统概述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6"/>
            </p:custDataLst>
          </p:nvPr>
        </p:nvSpPr>
        <p:spPr>
          <a:xfrm>
            <a:off x="9413875" y="1856740"/>
            <a:ext cx="1717040" cy="560705"/>
          </a:xfrm>
          <a:prstGeom prst="ellipse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取消功能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8471535" y="2732405"/>
            <a:ext cx="3634105" cy="26384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64795" y="65969"/>
            <a:ext cx="4944110" cy="50877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1-2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月份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新增升级优化功能清单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"/>
            </a:endParaRPr>
          </a:p>
        </p:txBody>
      </p:sp>
    </p:spTree>
  </p:cSld>
  <p:clrMapOvr>
    <a:masterClrMapping/>
  </p:clrMapOvr>
  <p:transition spd="med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新增功能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：车船税申报中税源信息增加查询功能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3760" y="1041400"/>
            <a:ext cx="10445115" cy="4775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3760" y="5991225"/>
            <a:ext cx="10445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>
                <a:ea typeface="宋体" panose="02010600030101010101" pitchFamily="2" charset="-122"/>
                <a:sym typeface="+mn-ea"/>
              </a:rPr>
              <a:t>车船税申报中税源信息增加查询功能。未输入查询条件点击查询，显示该企业已登记的所有车辆税源信息；填写车驾号码点击查询，显示该车驾号车辆税源信息。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新增功能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：申报模块增加疫情防控和税费优惠政策的提示信息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094105"/>
            <a:ext cx="10020935" cy="4669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5850" y="5937885"/>
            <a:ext cx="102368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相关申报模块（增值税、附加税、发票代开等）增加疫情防控和落实相关经济社会发展税费优惠政策的提示信息。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3.1.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新增功能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：新增”政策速递”业务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085" y="1045210"/>
            <a:ext cx="10323830" cy="47682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34085" y="5906135"/>
            <a:ext cx="104724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新增上线政策速递业务，纳税人可在 电子税务局首页面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我的提醒 模块查看税收政策推送信息；同时也可通过 我要办税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个性服务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政策速递 功能模块查看历史推送信息。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3.2.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新增功能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：新增”政策速递”业务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115" y="1092835"/>
            <a:ext cx="10098405" cy="46716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7115" y="5894705"/>
            <a:ext cx="97701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新增上线政策速递业务，纳税人可在 电子税务局首页面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我的提醒 模块查看税收政策推送信息；同时也可通过 我要办税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个性服务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政策速递 功能模块查看历史推送信息。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新增功能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：新增汇算清缴提示提醒服务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255" y="1137920"/>
            <a:ext cx="10142855" cy="45821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4255" y="5923280"/>
            <a:ext cx="101428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新增汇算清缴提示提醒服务，纳税人办理所得税申报时，系统自动检测去年汇缴退税情况，并弹出相应的提示提醒信息。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新增功能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小规模纳税人放弃享受50%减半征收政策时，弹出提示提醒信息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7590" y="902335"/>
            <a:ext cx="10116185" cy="50539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7590" y="6043295"/>
            <a:ext cx="101149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在附加税申报表填写页面，当小规模纳税人符合享受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减半征收政策并且放弃享受50%减半征收政策时，弹出是否放弃的提示信息。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386715" y="117475"/>
            <a:ext cx="961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升级优化：修复延期未申报查询功能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885" y="1089660"/>
            <a:ext cx="10222230" cy="46786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4885" y="5873115"/>
            <a:ext cx="102215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修复延期未申报查询功能，因延期申请功能业务调整，导致无法正常查询已延期申报记录的问题。纳税人只需选择申请延期申报的税种选项，系统自动带出该税种未申报信息。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i"/>
  <p:tag name="KSO_WM_UNIT_INDEX" val="1_1"/>
  <p:tag name="KSO_WM_UNIT_ID" val="diagram685_5*m_i*1_1"/>
  <p:tag name="KSO_WM_UNIT_CLEAR" val="1"/>
  <p:tag name="KSO_WM_UNIT_LAYERLEVEL" val="1_1"/>
  <p:tag name="KSO_WM_DIAGRAM_GROUP_CODE" val="m1-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1_1"/>
  <p:tag name="KSO_WM_UNIT_ID" val="diagram685_5*m_h_a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1_1"/>
  <p:tag name="KSO_WM_UNIT_ID" val="diagram685_5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9120,&quot;width&quot;:1995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2050</Words>
  <Application>WPS 演示</Application>
  <PresentationFormat>宽屏</PresentationFormat>
  <Paragraphs>107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Arial Black</vt:lpstr>
      <vt:lpstr>Helvetica</vt:lpstr>
      <vt:lpstr>Helvetica Light</vt:lpstr>
      <vt:lpstr>方正悠黑体加粗</vt:lpstr>
      <vt:lpstr>黑体</vt:lpstr>
      <vt:lpstr>Helvetica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华炀</cp:lastModifiedBy>
  <cp:revision>195</cp:revision>
  <dcterms:created xsi:type="dcterms:W3CDTF">2019-06-19T02:08:00Z</dcterms:created>
  <dcterms:modified xsi:type="dcterms:W3CDTF">2021-03-17T07:09:13Z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SaveFontToCloudKey">
    <vt:lpwstr>967357703_embed</vt:lpwstr>
  </property>
</Properties>
</file>