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7"/>
  </p:handoutMasterIdLst>
  <p:sldIdLst>
    <p:sldId id="410" r:id="rId3"/>
    <p:sldId id="412" r:id="rId5"/>
    <p:sldId id="450" r:id="rId6"/>
    <p:sldId id="531" r:id="rId7"/>
    <p:sldId id="532" r:id="rId8"/>
    <p:sldId id="565" r:id="rId9"/>
    <p:sldId id="566" r:id="rId10"/>
    <p:sldId id="572" r:id="rId11"/>
    <p:sldId id="567" r:id="rId12"/>
    <p:sldId id="573" r:id="rId13"/>
    <p:sldId id="571" r:id="rId14"/>
    <p:sldId id="568" r:id="rId15"/>
    <p:sldId id="569" r:id="rId16"/>
    <p:sldId id="570" r:id="rId17"/>
    <p:sldId id="574" r:id="rId18"/>
    <p:sldId id="575" r:id="rId19"/>
    <p:sldId id="576" r:id="rId20"/>
    <p:sldId id="577" r:id="rId21"/>
    <p:sldId id="578" r:id="rId22"/>
    <p:sldId id="579" r:id="rId23"/>
    <p:sldId id="580" r:id="rId24"/>
    <p:sldId id="581" r:id="rId25"/>
    <p:sldId id="582" r:id="rId26"/>
    <p:sldId id="583" r:id="rId27"/>
    <p:sldId id="584" r:id="rId28"/>
    <p:sldId id="585" r:id="rId29"/>
    <p:sldId id="586" r:id="rId30"/>
    <p:sldId id="587" r:id="rId31"/>
    <p:sldId id="588" r:id="rId32"/>
    <p:sldId id="597" r:id="rId33"/>
    <p:sldId id="432" r:id="rId34"/>
    <p:sldId id="416" r:id="rId35"/>
    <p:sldId id="413" r:id="rId36"/>
  </p:sldIdLst>
  <p:sldSz cx="12192000" cy="6858000"/>
  <p:notesSz cx="6858000" cy="9144000"/>
  <p:embeddedFontLst>
    <p:embeddedFont>
      <p:font typeface="微软雅黑" panose="020B0503020204020204" pitchFamily="34" charset="-122"/>
      <p:regular r:id="rId42"/>
    </p:embeddedFont>
    <p:embeddedFont>
      <p:font typeface="Arial Black" panose="020B0A04020102020204" pitchFamily="34" charset="0"/>
      <p:bold r:id="rId43"/>
    </p:embeddedFont>
    <p:embeddedFont>
      <p:font typeface="方正悠黑体加粗" panose="02010600010101010101" charset="-122"/>
      <p:regular r:id="rId44"/>
    </p:embeddedFont>
    <p:embeddedFont>
      <p:font typeface="黑体" panose="02010609060101010101" charset="-122"/>
      <p:regular r:id="rId45"/>
    </p:embeddedFont>
    <p:embeddedFont>
      <p:font typeface="Calibri" panose="020F0502020204030204" charset="0"/>
      <p:regular r:id="rId46"/>
      <p:bold r:id="rId47"/>
      <p:italic r:id="rId48"/>
      <p:boldItalic r:id="rId4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defRPr u="none" strike="noStrike" kern="1200" cap="none" spc="150" normalizeH="0" baseline="0">
                <a:uFillTx/>
              </a:defRPr>
            </a:lvl1pPr>
            <a:lvl2pPr marL="685800" indent="-228600" defTabSz="914400" eaLnBrk="1" fontAlgn="auto" latinLnBrk="0" hangingPunct="1">
              <a:lnSpc>
                <a:spcPct val="120000"/>
              </a:lnSpc>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defRPr u="none" strike="noStrike" kern="1200" cap="none" spc="150" normalizeH="0" baseline="0">
                <a:uFillTx/>
              </a:defRPr>
            </a:lvl3pPr>
            <a:lvl4pPr marL="1600200" indent="-228600" eaLnBrk="1" fontAlgn="auto" latinLnBrk="0" hangingPunct="1">
              <a:lnSpc>
                <a:spcPct val="120000"/>
              </a:lnSpc>
              <a:defRPr u="none" strike="noStrike" kern="1200" cap="none" spc="150" normalizeH="0" baseline="0">
                <a:uFillTx/>
              </a:defRPr>
            </a:lvl4pPr>
            <a:lvl5pPr marL="2057400" indent="-228600" eaLnBrk="1" fontAlgn="auto" latinLnBrk="0" hangingPunct="1">
              <a:lnSpc>
                <a:spcPct val="120000"/>
              </a:lnSpc>
              <a:defRPr u="none" strike="noStrike" kern="1200" cap="none" spc="150" normalizeH="0" baseline="0">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江西省电子税务局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10158684" y="154188"/>
            <a:ext cx="454678" cy="432912"/>
          </a:xfrm>
          <a:prstGeom prst="rect">
            <a:avLst/>
          </a:prstGeom>
        </p:spPr>
      </p:pic>
      <p:sp>
        <p:nvSpPr>
          <p:cNvPr id="9" name="TextBox 24"/>
          <p:cNvSpPr txBox="1"/>
          <p:nvPr userDrawn="1"/>
        </p:nvSpPr>
        <p:spPr>
          <a:xfrm>
            <a:off x="10557039" y="205713"/>
            <a:ext cx="2004290" cy="338597"/>
          </a:xfrm>
          <a:prstGeom prst="rect">
            <a:avLst/>
          </a:prstGeom>
          <a:noFill/>
        </p:spPr>
        <p:txBody>
          <a:bodyPr wrap="square" lIns="121963" tIns="60981" rIns="121963" bIns="60981" rtlCol="0">
            <a:spAutoFit/>
          </a:bodyPr>
          <a:p>
            <a:r>
              <a:rPr lang="zh-CN" altLang="en-US" sz="1400" b="1" spc="-150" dirty="0">
                <a:solidFill>
                  <a:srgbClr val="FF4167"/>
                </a:solidFill>
                <a:effectLst/>
                <a:latin typeface="Arial Black" panose="020B0A04020102020204" pitchFamily="34" charset="0"/>
                <a:ea typeface="微软雅黑" panose="020B0503020204020204" pitchFamily="34" charset="-122"/>
              </a:rPr>
              <a:t>江西省电子税务局</a:t>
            </a:r>
            <a:endParaRPr lang="zh-CN" altLang="en-US" sz="1400" b="1" spc="-150" dirty="0">
              <a:solidFill>
                <a:srgbClr val="FF4167"/>
              </a:solidFill>
              <a:effectLst/>
              <a:latin typeface="Arial Black" panose="020B0A04020102020204" pitchFamily="34" charset="0"/>
              <a:ea typeface="微软雅黑" panose="020B0503020204020204" pitchFamily="34" charset="-122"/>
            </a:endParaRPr>
          </a:p>
        </p:txBody>
      </p:sp>
      <p:cxnSp>
        <p:nvCxnSpPr>
          <p:cNvPr id="10" name="直接连接符 9"/>
          <p:cNvCxnSpPr/>
          <p:nvPr userDrawn="1"/>
        </p:nvCxnSpPr>
        <p:spPr>
          <a:xfrm>
            <a:off x="0" y="693490"/>
            <a:ext cx="12192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9922715" y="241875"/>
            <a:ext cx="0" cy="241872"/>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defRPr kumimoji="0" lang="zh-CN" altLang="en-US" sz="18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uFillTx/>
                <a:latin typeface="Arial" panose="020B0604020202020204" pitchFamily="34" charset="0"/>
                <a:ea typeface="微软雅黑" panose="020B0503020204020204" pitchFamily="34" charset="-122"/>
                <a:cs typeface="+mn-cs"/>
                <a:sym typeface="+mn-ea"/>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defRPr sz="1600" u="none" strike="noStrike" kern="1200" cap="none" spc="150" normalizeH="0" baseline="0">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tabLst>
                <a:tab pos="1609725" algn="l"/>
                <a:tab pos="1609725" algn="l"/>
                <a:tab pos="1609725" algn="l"/>
                <a:tab pos="1609725" algn="l"/>
              </a:tabLst>
              <a:defRPr sz="1600" u="none" strike="noStrike" kern="1200" cap="none" spc="150" normalizeH="0" baseline="0">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defRPr sz="1600" u="none" strike="noStrike" kern="1200" cap="none" spc="150" normalizeH="0" baseline="0">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defRPr sz="1400" u="none" strike="noStrike" kern="1200" cap="none" spc="150" normalizeH="0" baseline="0">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None/>
              <a:defRPr kumimoji="0" lang="zh-CN" altLang="en-US" sz="2000" b="1" i="0" u="none" strike="noStrike" kern="1200" cap="none" spc="200" normalizeH="0" baseline="0" noProof="1" dirty="0">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defRPr u="none" strike="noStrike" kern="1200" cap="none" spc="150" normalizeH="0" baseline="0">
                <a:uFillTx/>
              </a:defRPr>
            </a:lvl1pPr>
            <a:lvl2pPr marL="685800" indent="-228600" defTabSz="914400" eaLnBrk="1" fontAlgn="auto" latinLnBrk="0" hangingPunct="1">
              <a:lnSpc>
                <a:spcPct val="120000"/>
              </a:lnSpc>
              <a:spcAft>
                <a:spcPts val="600"/>
              </a:spcAft>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spcAft>
                <a:spcPts val="600"/>
              </a:spcAft>
              <a:defRPr u="none" strike="noStrike" kern="1200" cap="none" spc="150" normalizeH="0" baseline="0">
                <a:uFillTx/>
              </a:defRPr>
            </a:lvl3pPr>
            <a:lvl4pPr marL="1600200" indent="-228600" eaLnBrk="1" fontAlgn="auto" latinLnBrk="0" hangingPunct="1">
              <a:lnSpc>
                <a:spcPct val="120000"/>
              </a:lnSpc>
              <a:spcAft>
                <a:spcPts val="300"/>
              </a:spcAft>
              <a:defRPr u="none" strike="noStrike" kern="1200" cap="none" spc="150" normalizeH="0" baseline="0">
                <a:uFillTx/>
              </a:defRPr>
            </a:lvl4pPr>
            <a:lvl5pPr marL="2057400" indent="-228600" eaLnBrk="1" fontAlgn="auto" latinLnBrk="0" hangingPunct="1">
              <a:lnSpc>
                <a:spcPct val="120000"/>
              </a:lnSpc>
              <a:spcAft>
                <a:spcPts val="300"/>
              </a:spcAft>
              <a:defRPr u="none" strike="noStrike" kern="1200" cap="none" spc="150" normalizeH="0" baseline="0">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tags" Target="../tags/tag7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1021405" y="1366714"/>
            <a:ext cx="10177131" cy="4224469"/>
          </a:xfrm>
          <a:prstGeom prst="roundRect">
            <a:avLst>
              <a:gd name="adj" fmla="val 11579"/>
            </a:avLst>
          </a:prstGeom>
          <a:gradFill>
            <a:gsLst>
              <a:gs pos="0">
                <a:schemeClr val="bg1"/>
              </a:gs>
              <a:gs pos="100000">
                <a:schemeClr val="bg1">
                  <a:lumMod val="95000"/>
                </a:schemeClr>
              </a:gs>
            </a:gsLst>
            <a:lin ang="5400000" scaled="0"/>
          </a:gra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斐讯"/>
          <p:cNvSpPr txBox="1">
            <a:spLocks noChangeArrowheads="1"/>
          </p:cNvSpPr>
          <p:nvPr/>
        </p:nvSpPr>
        <p:spPr bwMode="auto">
          <a:xfrm>
            <a:off x="1632585" y="2112963"/>
            <a:ext cx="8926195" cy="1905635"/>
          </a:xfrm>
          <a:prstGeom prst="rect">
            <a:avLst/>
          </a:prstGeom>
          <a:noFill/>
          <a:ln>
            <a:noFill/>
          </a:ln>
          <a:extLst>
            <a:ext uri="{909E8E84-426E-40DD-AFC4-6F175D3DCCD1}">
              <a14:hiddenFill xmlns:a14="http://schemas.microsoft.com/office/drawing/2010/main">
                <a:solidFill>
                  <a:srgbClr val="CD484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37670" tIns="37670" rIns="37670" bIns="37670" anchor="ctr">
            <a:spAutoFit/>
          </a:bodyPr>
          <a:lstStyle>
            <a:lvl1pPr>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1pPr>
            <a:lvl2pPr marL="742950" indent="-28575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2pPr>
            <a:lvl3pPr marL="11430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3pPr>
            <a:lvl4pPr marL="16002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4pPr>
            <a:lvl5pPr marL="20574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5pPr>
            <a:lvl6pPr marL="25146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6pPr>
            <a:lvl7pPr marL="29718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7pPr>
            <a:lvl8pPr marL="34290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8pPr>
            <a:lvl9pPr marL="38862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9pPr>
          </a:lstStyle>
          <a:p>
            <a:pPr algn="ctr" defTabSz="410210" eaLnBrk="0" fontAlgn="base" hangingPunct="0">
              <a:spcBef>
                <a:spcPct val="0"/>
              </a:spcBef>
              <a:spcAft>
                <a:spcPct val="0"/>
              </a:spcAft>
            </a:pPr>
            <a:r>
              <a:rPr lang="zh-CN" altLang="en-US" sz="55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rPr>
              <a:t>江西省电子税务局</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a:p>
            <a:pPr algn="ctr" defTabSz="410210" eaLnBrk="0" fontAlgn="base" hangingPunct="0">
              <a:spcBef>
                <a:spcPct val="0"/>
              </a:spcBef>
              <a:spcAft>
                <a:spcPct val="0"/>
              </a:spcAft>
            </a:pP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a:p>
            <a:pPr algn="ctr" defTabSz="410210" eaLnBrk="0" fontAlgn="base" hangingPunct="0">
              <a:spcBef>
                <a:spcPct val="0"/>
              </a:spcBef>
              <a:spcAft>
                <a:spcPct val="0"/>
              </a:spcAft>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（202</a:t>
            </a:r>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1</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年</a:t>
            </a:r>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7</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月</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rPr>
              <a:t>升级业务操作培训</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p:txBody>
      </p:sp>
      <p:pic>
        <p:nvPicPr>
          <p:cNvPr id="4" name="Picture 1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90990" y="4128770"/>
            <a:ext cx="2521585" cy="27292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2000"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846310"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3.2.2</a:t>
            </a:r>
            <a:r>
              <a:rPr sz="2400" b="1">
                <a:solidFill>
                  <a:schemeClr val="accent1"/>
                </a:solidFill>
                <a:latin typeface="微软雅黑" panose="020B0503020204020204" pitchFamily="34" charset="-122"/>
                <a:ea typeface="微软雅黑" panose="020B0503020204020204" pitchFamily="34" charset="-122"/>
                <a:sym typeface="+mn-ea"/>
              </a:rPr>
              <a:t>.</a:t>
            </a:r>
            <a:r>
              <a:rPr lang="zh-CN" sz="2400" b="1">
                <a:solidFill>
                  <a:schemeClr val="accent1"/>
                </a:solidFill>
                <a:latin typeface="微软雅黑" panose="020B0503020204020204" pitchFamily="34" charset="-122"/>
                <a:ea typeface="微软雅黑" panose="020B0503020204020204" pitchFamily="34" charset="-122"/>
                <a:sym typeface="+mn-ea"/>
              </a:rPr>
              <a:t>主</a:t>
            </a:r>
            <a:r>
              <a:rPr sz="2400" b="1">
                <a:solidFill>
                  <a:schemeClr val="accent1"/>
                </a:solidFill>
                <a:latin typeface="微软雅黑" panose="020B0503020204020204" pitchFamily="34" charset="-122"/>
                <a:ea typeface="微软雅黑" panose="020B0503020204020204" pitchFamily="34" charset="-122"/>
                <a:sym typeface="+mn-ea"/>
              </a:rPr>
              <a:t>附加税费合并申报</a:t>
            </a:r>
            <a:r>
              <a:rPr lang="zh-CN" sz="2400" b="1">
                <a:solidFill>
                  <a:schemeClr val="accent1"/>
                </a:solidFill>
                <a:latin typeface="微软雅黑" panose="020B0503020204020204" pitchFamily="34" charset="-122"/>
                <a:ea typeface="微软雅黑" panose="020B0503020204020204" pitchFamily="34" charset="-122"/>
                <a:sym typeface="+mn-ea"/>
              </a:rPr>
              <a:t>－</a:t>
            </a:r>
            <a:r>
              <a:rPr lang="zh-CN" b="1">
                <a:solidFill>
                  <a:schemeClr val="accent1"/>
                </a:solidFill>
                <a:latin typeface="微软雅黑" panose="020B0503020204020204" pitchFamily="34" charset="-122"/>
                <a:ea typeface="微软雅黑" panose="020B0503020204020204" pitchFamily="34" charset="-122"/>
                <a:sym typeface="+mn-ea"/>
              </a:rPr>
              <a:t>增值税及附加税申报（小规模纳税人）</a:t>
            </a:r>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64200"/>
            <a:ext cx="9925050" cy="82994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3.</a:t>
            </a:r>
            <a:r>
              <a:rPr sz="1600" b="0">
                <a:ea typeface="宋体" panose="02010600030101010101" pitchFamily="2" charset="-122"/>
              </a:rPr>
              <a:t>《增值税及附加税费申报表》（小规模纳税人适用）附列资料（二）（附加税费情况表）在原《城建税、教育费附加、地方教育附加税（费）申报表》计税（费）依据栏次删除“增值税免抵税额”、“消费税”、“营业税”。</a:t>
            </a:r>
            <a:endParaRPr sz="160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17880" y="854710"/>
            <a:ext cx="10556875" cy="46259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3.3</a:t>
            </a:r>
            <a:r>
              <a:rPr sz="2400" b="1">
                <a:solidFill>
                  <a:schemeClr val="accent1"/>
                </a:solidFill>
                <a:latin typeface="微软雅黑" panose="020B0503020204020204" pitchFamily="34" charset="-122"/>
                <a:ea typeface="微软雅黑" panose="020B0503020204020204" pitchFamily="34" charset="-122"/>
                <a:sym typeface="+mn-ea"/>
              </a:rPr>
              <a:t>.</a:t>
            </a:r>
            <a:r>
              <a:rPr lang="zh-CN" sz="2400" b="1">
                <a:solidFill>
                  <a:schemeClr val="accent1"/>
                </a:solidFill>
                <a:latin typeface="微软雅黑" panose="020B0503020204020204" pitchFamily="34" charset="-122"/>
                <a:ea typeface="微软雅黑" panose="020B0503020204020204" pitchFamily="34" charset="-122"/>
                <a:sym typeface="+mn-ea"/>
              </a:rPr>
              <a:t>主</a:t>
            </a:r>
            <a:r>
              <a:rPr sz="2400" b="1">
                <a:solidFill>
                  <a:schemeClr val="accent1"/>
                </a:solidFill>
                <a:latin typeface="微软雅黑" panose="020B0503020204020204" pitchFamily="34" charset="-122"/>
                <a:ea typeface="微软雅黑" panose="020B0503020204020204" pitchFamily="34" charset="-122"/>
                <a:sym typeface="+mn-ea"/>
              </a:rPr>
              <a:t>附加税费合并申报</a:t>
            </a:r>
            <a:r>
              <a:rPr lang="zh-CN" sz="2400" b="1">
                <a:solidFill>
                  <a:schemeClr val="accent1"/>
                </a:solidFill>
                <a:latin typeface="微软雅黑" panose="020B0503020204020204" pitchFamily="34" charset="-122"/>
                <a:ea typeface="微软雅黑" panose="020B0503020204020204" pitchFamily="34" charset="-122"/>
                <a:sym typeface="+mn-ea"/>
              </a:rPr>
              <a:t>－</a:t>
            </a:r>
            <a:r>
              <a:rPr lang="zh-CN" b="1">
                <a:solidFill>
                  <a:schemeClr val="accent1"/>
                </a:solidFill>
                <a:latin typeface="微软雅黑" panose="020B0503020204020204" pitchFamily="34" charset="-122"/>
                <a:ea typeface="微软雅黑" panose="020B0503020204020204" pitchFamily="34" charset="-122"/>
                <a:sym typeface="+mn-ea"/>
              </a:rPr>
              <a:t>增值税及附加税申报（预缴）</a:t>
            </a:r>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64200"/>
            <a:ext cx="9925050" cy="337185"/>
          </a:xfrm>
          <a:prstGeom prst="rect">
            <a:avLst/>
          </a:prstGeom>
          <a:noFill/>
          <a:ln w="9525">
            <a:noFill/>
          </a:ln>
        </p:spPr>
        <p:txBody>
          <a:bodyPr wrap="square">
            <a:spAutoFit/>
          </a:bodyPr>
          <a:p>
            <a:pPr indent="0"/>
            <a:r>
              <a:rPr lang="en-US" altLang="zh-CN" sz="1600">
                <a:ea typeface="宋体" panose="02010600030101010101" pitchFamily="2" charset="-122"/>
                <a:sym typeface="+mn-ea"/>
              </a:rPr>
              <a:t>1.附加税（费）预缴可通过《增值税及附加税费预缴表附列资料》进行申报</a:t>
            </a:r>
            <a:r>
              <a:rPr sz="1600">
                <a:ea typeface="宋体" panose="02010600030101010101" pitchFamily="2" charset="-122"/>
              </a:rPr>
              <a:t>。</a:t>
            </a:r>
            <a:endParaRPr sz="1600">
              <a:ea typeface="宋体" panose="02010600030101010101" pitchFamily="2" charset="-122"/>
            </a:endParaRPr>
          </a:p>
        </p:txBody>
      </p:sp>
      <p:pic>
        <p:nvPicPr>
          <p:cNvPr id="2" name="图片 1" descr="附加税预缴"/>
          <p:cNvPicPr>
            <a:picLocks noChangeAspect="1"/>
          </p:cNvPicPr>
          <p:nvPr/>
        </p:nvPicPr>
        <p:blipFill>
          <a:blip r:embed="rId1"/>
          <a:stretch>
            <a:fillRect/>
          </a:stretch>
        </p:blipFill>
        <p:spPr>
          <a:xfrm>
            <a:off x="317500" y="1574800"/>
            <a:ext cx="11556365" cy="23018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3.4.1</a:t>
            </a:r>
            <a:r>
              <a:rPr sz="2400" b="1">
                <a:solidFill>
                  <a:schemeClr val="accent1"/>
                </a:solidFill>
                <a:latin typeface="微软雅黑" panose="020B0503020204020204" pitchFamily="34" charset="-122"/>
                <a:ea typeface="微软雅黑" panose="020B0503020204020204" pitchFamily="34" charset="-122"/>
                <a:sym typeface="+mn-ea"/>
              </a:rPr>
              <a:t>.主附加税费合并申报－</a:t>
            </a:r>
            <a:r>
              <a:rPr lang="zh-CN" b="1">
                <a:solidFill>
                  <a:schemeClr val="accent1"/>
                </a:solidFill>
                <a:latin typeface="微软雅黑" panose="020B0503020204020204" pitchFamily="34" charset="-122"/>
                <a:ea typeface="微软雅黑" panose="020B0503020204020204" pitchFamily="34" charset="-122"/>
                <a:sym typeface="+mn-ea"/>
              </a:rPr>
              <a:t>消费</a:t>
            </a:r>
            <a:r>
              <a:rPr b="1">
                <a:solidFill>
                  <a:schemeClr val="accent1"/>
                </a:solidFill>
                <a:latin typeface="微软雅黑" panose="020B0503020204020204" pitchFamily="34" charset="-122"/>
                <a:ea typeface="微软雅黑" panose="020B0503020204020204" pitchFamily="34" charset="-122"/>
                <a:sym typeface="+mn-ea"/>
              </a:rPr>
              <a:t>税及附加税申报</a:t>
            </a:r>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03240"/>
            <a:ext cx="9925050" cy="1322070"/>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zh-CN" sz="1600" b="0">
                <a:latin typeface="宋体" panose="02010600030101010101" pitchFamily="2" charset="-122"/>
                <a:ea typeface="宋体" panose="02010600030101010101" pitchFamily="2" charset="-122"/>
                <a:cs typeface="宋体" panose="02010600030101010101" pitchFamily="2" charset="-122"/>
              </a:rPr>
              <a:t>登入步骤：【我要办税】-【</a:t>
            </a:r>
            <a:r>
              <a:rPr sz="1600">
                <a:ea typeface="宋体" panose="02010600030101010101" pitchFamily="2" charset="-122"/>
                <a:sym typeface="+mn-ea"/>
              </a:rPr>
              <a:t>税费申报及缴纳</a:t>
            </a:r>
            <a:r>
              <a:rPr lang="zh-CN"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a:ea typeface="宋体" panose="02010600030101010101" pitchFamily="2" charset="-122"/>
                <a:sym typeface="+mn-ea"/>
              </a:rPr>
              <a:t>消费</a:t>
            </a:r>
            <a:r>
              <a:rPr lang="en-US" altLang="zh-CN" sz="1600">
                <a:ea typeface="宋体" panose="02010600030101010101" pitchFamily="2" charset="-122"/>
                <a:sym typeface="+mn-ea"/>
              </a:rPr>
              <a:t>税及附加税费申报</a:t>
            </a:r>
            <a:r>
              <a:rPr lang="zh-CN" altLang="zh-CN" sz="1600" b="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ea typeface="宋体" panose="02010600030101010101" pitchFamily="2" charset="-122"/>
                <a:sym typeface="+mn-ea"/>
              </a:rPr>
              <a:t>消费</a:t>
            </a:r>
            <a:r>
              <a:rPr lang="en-US" altLang="zh-CN" sz="1600">
                <a:ea typeface="宋体" panose="02010600030101010101" pitchFamily="2" charset="-122"/>
                <a:sym typeface="+mn-ea"/>
              </a:rPr>
              <a:t>税及附加税费申报</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a:t>
            </a:r>
            <a:r>
              <a:rPr lang="en-US" altLang="zh-CN" sz="1600">
                <a:ea typeface="宋体" panose="02010600030101010101" pitchFamily="2" charset="-122"/>
                <a:sym typeface="+mn-ea"/>
              </a:rPr>
              <a:t>主表基本框架结构维持不变，包含销售情况、税款计算和税款缴纳三部分，增加了栏次和列次序号及表内勾稽关系，删除不参与消费税计算的“期初未缴税额”“本期缴纳前期应纳税额”、“期末未缴税额”3个项目；增加了“城市维护建设税本期应补（退）税额”、“教育费附加本期应补（退）费额”、“地方教育附加本期应补（退）费额”3个</a:t>
            </a:r>
            <a:r>
              <a:rPr lang="zh-CN" altLang="en-US" sz="1600">
                <a:ea typeface="宋体" panose="02010600030101010101" pitchFamily="2" charset="-122"/>
                <a:sym typeface="+mn-ea"/>
              </a:rPr>
              <a:t>附加税栏次。</a:t>
            </a:r>
            <a:endParaRPr sz="1600">
              <a:ea typeface="宋体" panose="02010600030101010101" pitchFamily="2" charset="-122"/>
            </a:endParaRPr>
          </a:p>
        </p:txBody>
      </p:sp>
      <p:pic>
        <p:nvPicPr>
          <p:cNvPr id="6" name="图片 5"/>
          <p:cNvPicPr>
            <a:picLocks noChangeAspect="1"/>
          </p:cNvPicPr>
          <p:nvPr/>
        </p:nvPicPr>
        <p:blipFill>
          <a:blip r:embed="rId1"/>
          <a:stretch>
            <a:fillRect/>
          </a:stretch>
        </p:blipFill>
        <p:spPr>
          <a:xfrm>
            <a:off x="838835" y="749300"/>
            <a:ext cx="10503535" cy="48977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73723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3.4.2</a:t>
            </a:r>
            <a:r>
              <a:rPr sz="2400" b="1">
                <a:solidFill>
                  <a:schemeClr val="accent1"/>
                </a:solidFill>
                <a:latin typeface="微软雅黑" panose="020B0503020204020204" pitchFamily="34" charset="-122"/>
                <a:ea typeface="微软雅黑" panose="020B0503020204020204" pitchFamily="34" charset="-122"/>
                <a:sym typeface="+mn-ea"/>
              </a:rPr>
              <a:t>.</a:t>
            </a:r>
            <a:r>
              <a:rPr sz="2400" b="1">
                <a:solidFill>
                  <a:schemeClr val="accent1"/>
                </a:solidFill>
                <a:latin typeface="微软雅黑" panose="020B0503020204020204" pitchFamily="34" charset="-122"/>
                <a:ea typeface="微软雅黑" panose="020B0503020204020204" pitchFamily="34" charset="-122"/>
                <a:sym typeface="+mn-ea"/>
              </a:rPr>
              <a:t>主附加税费合并申报－</a:t>
            </a:r>
            <a:r>
              <a:rPr lang="zh-CN" b="1">
                <a:solidFill>
                  <a:schemeClr val="accent1"/>
                </a:solidFill>
                <a:latin typeface="微软雅黑" panose="020B0503020204020204" pitchFamily="34" charset="-122"/>
                <a:ea typeface="微软雅黑" panose="020B0503020204020204" pitchFamily="34" charset="-122"/>
                <a:sym typeface="+mn-ea"/>
              </a:rPr>
              <a:t>消费</a:t>
            </a:r>
            <a:r>
              <a:rPr b="1">
                <a:solidFill>
                  <a:schemeClr val="accent1"/>
                </a:solidFill>
                <a:latin typeface="微软雅黑" panose="020B0503020204020204" pitchFamily="34" charset="-122"/>
                <a:ea typeface="微软雅黑" panose="020B0503020204020204" pitchFamily="34" charset="-122"/>
                <a:sym typeface="+mn-ea"/>
              </a:rPr>
              <a:t>税及附加税申报</a:t>
            </a:r>
            <a:endParaRPr lang="zh-CN" b="1">
              <a:solidFill>
                <a:schemeClr val="accent1"/>
              </a:solidFill>
              <a:latin typeface="微软雅黑" panose="020B0503020204020204" pitchFamily="34" charset="-122"/>
              <a:ea typeface="微软雅黑" panose="020B0503020204020204" pitchFamily="34" charset="-122"/>
              <a:sym typeface="+mn-ea"/>
            </a:endParaRPr>
          </a:p>
          <a:p>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03240"/>
            <a:ext cx="9925050" cy="1322070"/>
          </a:xfrm>
          <a:prstGeom prst="rect">
            <a:avLst/>
          </a:prstGeom>
          <a:noFill/>
          <a:ln w="9525">
            <a:noFill/>
          </a:ln>
        </p:spPr>
        <p:txBody>
          <a:bodyPr wrap="square">
            <a:spAutoFit/>
          </a:bodyPr>
          <a:p>
            <a:pPr indent="0"/>
            <a:r>
              <a:rPr lang="en-US" altLang="zh-CN" sz="1600">
                <a:ea typeface="宋体" panose="02010600030101010101" pitchFamily="2" charset="-122"/>
                <a:sym typeface="+mn-ea"/>
              </a:rPr>
              <a:t>3.将原分税目的8张主表简并优化为1张通用主表（消费税及附加税费申报表），将原多张附表及附报资料简并优化为4张通用附表（本期准予扣除税额计算表、本期减（免）税额明细表、本期委托加工收回情况报告表、消费税附加税费计算表）和3张特定行业附表（本期准予扣除税额计算表（成品油消费税纳税人适用）、卷烟批发企业月份销售明细清单（卷烟批发环节消费税纳税人适用）、卷烟生产企业合作生产卷烟消费税情况报告表（卷烟生产环节消费税纳税人适用）。</a:t>
            </a:r>
            <a:endParaRPr sz="160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38835" y="726440"/>
            <a:ext cx="10503535" cy="49212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3.4.3</a:t>
            </a:r>
            <a:r>
              <a:rPr sz="2400" b="1">
                <a:solidFill>
                  <a:schemeClr val="accent1"/>
                </a:solidFill>
                <a:latin typeface="微软雅黑" panose="020B0503020204020204" pitchFamily="34" charset="-122"/>
                <a:ea typeface="微软雅黑" panose="020B0503020204020204" pitchFamily="34" charset="-122"/>
                <a:sym typeface="+mn-ea"/>
              </a:rPr>
              <a:t>.</a:t>
            </a:r>
            <a:r>
              <a:rPr sz="2400" b="1">
                <a:solidFill>
                  <a:schemeClr val="accent1"/>
                </a:solidFill>
                <a:latin typeface="微软雅黑" panose="020B0503020204020204" pitchFamily="34" charset="-122"/>
                <a:ea typeface="微软雅黑" panose="020B0503020204020204" pitchFamily="34" charset="-122"/>
                <a:sym typeface="+mn-ea"/>
              </a:rPr>
              <a:t>主附加税费合并申报－</a:t>
            </a:r>
            <a:r>
              <a:rPr lang="zh-CN" b="1">
                <a:solidFill>
                  <a:schemeClr val="accent1"/>
                </a:solidFill>
                <a:latin typeface="微软雅黑" panose="020B0503020204020204" pitchFamily="34" charset="-122"/>
                <a:ea typeface="微软雅黑" panose="020B0503020204020204" pitchFamily="34" charset="-122"/>
                <a:sym typeface="+mn-ea"/>
              </a:rPr>
              <a:t>消费</a:t>
            </a:r>
            <a:r>
              <a:rPr b="1">
                <a:solidFill>
                  <a:schemeClr val="accent1"/>
                </a:solidFill>
                <a:latin typeface="微软雅黑" panose="020B0503020204020204" pitchFamily="34" charset="-122"/>
                <a:ea typeface="微软雅黑" panose="020B0503020204020204" pitchFamily="34" charset="-122"/>
                <a:sym typeface="+mn-ea"/>
              </a:rPr>
              <a:t>税及附加税申报</a:t>
            </a:r>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944235"/>
            <a:ext cx="9925050" cy="583565"/>
          </a:xfrm>
          <a:prstGeom prst="rect">
            <a:avLst/>
          </a:prstGeom>
          <a:noFill/>
          <a:ln w="9525">
            <a:noFill/>
          </a:ln>
        </p:spPr>
        <p:txBody>
          <a:bodyPr wrap="square">
            <a:spAutoFit/>
          </a:bodyPr>
          <a:p>
            <a:pPr indent="0"/>
            <a:r>
              <a:rPr lang="en-US" altLang="zh-CN" sz="1600">
                <a:ea typeface="宋体" panose="02010600030101010101" pitchFamily="2" charset="-122"/>
                <a:sym typeface="+mn-ea"/>
              </a:rPr>
              <a:t>4.</a:t>
            </a:r>
            <a:r>
              <a:rPr lang="zh-CN" altLang="en-US" sz="1600">
                <a:ea typeface="宋体" panose="02010600030101010101" pitchFamily="2" charset="-122"/>
                <a:sym typeface="+mn-ea"/>
              </a:rPr>
              <a:t>在消费税及附加税费申报表附表</a:t>
            </a:r>
            <a:r>
              <a:rPr lang="en-US" altLang="zh-CN" sz="1600">
                <a:ea typeface="宋体" panose="02010600030101010101" pitchFamily="2" charset="-122"/>
                <a:sym typeface="+mn-ea"/>
              </a:rPr>
              <a:t>《本期准予扣除税额计算表》</a:t>
            </a:r>
            <a:r>
              <a:rPr lang="zh-CN" altLang="en-US" sz="1600">
                <a:ea typeface="宋体" panose="02010600030101010101" pitchFamily="2" charset="-122"/>
                <a:sym typeface="+mn-ea"/>
              </a:rPr>
              <a:t>上</a:t>
            </a:r>
            <a:r>
              <a:rPr lang="en-US" altLang="zh-CN" sz="1600">
                <a:ea typeface="宋体" panose="02010600030101010101" pitchFamily="2" charset="-122"/>
                <a:sym typeface="+mn-ea"/>
              </a:rPr>
              <a:t>增加“本期领用不准予扣除委托加工应税消费品已纳税款”“本期领用不准予扣除外购应税消费品买价”“本期领用不准予扣除外购应税消费品数量”三个栏次。</a:t>
            </a:r>
            <a:endParaRPr sz="1600">
              <a:ea typeface="宋体" panose="02010600030101010101" pitchFamily="2" charset="-122"/>
            </a:endParaRPr>
          </a:p>
        </p:txBody>
      </p:sp>
      <p:pic>
        <p:nvPicPr>
          <p:cNvPr id="8" name="图片 7"/>
          <p:cNvPicPr>
            <a:picLocks noChangeAspect="1"/>
          </p:cNvPicPr>
          <p:nvPr/>
        </p:nvPicPr>
        <p:blipFill>
          <a:blip r:embed="rId1"/>
          <a:stretch>
            <a:fillRect/>
          </a:stretch>
        </p:blipFill>
        <p:spPr>
          <a:xfrm>
            <a:off x="373380" y="706120"/>
            <a:ext cx="11355070" cy="44500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737235"/>
          </a:xfrm>
          <a:prstGeom prst="rect">
            <a:avLst/>
          </a:prstGeom>
          <a:noFill/>
        </p:spPr>
        <p:txBody>
          <a:bodyPr wrap="square" rtlCol="0">
            <a:spAutoFit/>
          </a:bodyPr>
          <a:p>
            <a:r>
              <a:rPr sz="2400" b="1">
                <a:solidFill>
                  <a:schemeClr val="accent1"/>
                </a:solidFill>
                <a:latin typeface="微软雅黑" panose="020B0503020204020204" pitchFamily="34" charset="-122"/>
                <a:ea typeface="微软雅黑" panose="020B0503020204020204" pitchFamily="34" charset="-122"/>
                <a:sym typeface="+mn-ea"/>
              </a:rPr>
              <a:t>4.优化江西省电子税务局登录界面中的验证方式</a:t>
            </a:r>
            <a:endParaRPr lang="zh-CN" b="1">
              <a:solidFill>
                <a:schemeClr val="accent1"/>
              </a:solidFill>
              <a:latin typeface="微软雅黑" panose="020B0503020204020204" pitchFamily="34" charset="-122"/>
              <a:ea typeface="微软雅黑" panose="020B0503020204020204" pitchFamily="34" charset="-122"/>
              <a:sym typeface="+mn-ea"/>
            </a:endParaRPr>
          </a:p>
          <a:p>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64200"/>
            <a:ext cx="9925050" cy="583565"/>
          </a:xfrm>
          <a:prstGeom prst="rect">
            <a:avLst/>
          </a:prstGeom>
          <a:noFill/>
          <a:ln w="9525">
            <a:noFill/>
          </a:ln>
        </p:spPr>
        <p:txBody>
          <a:bodyPr wrap="square">
            <a:spAutoFit/>
          </a:bodyPr>
          <a:p>
            <a:pPr indent="0"/>
            <a:r>
              <a:rPr lang="en-US" altLang="zh-CN" sz="1600">
                <a:ea typeface="宋体" panose="02010600030101010101" pitchFamily="2" charset="-122"/>
                <a:sym typeface="+mn-ea"/>
              </a:rPr>
              <a:t>根据总局安全规范要求，优化江西省电子税务局登录界面中的验证方式，由原来的</a:t>
            </a:r>
            <a:r>
              <a:rPr lang="zh-CN" altLang="en-US" sz="1600">
                <a:ea typeface="宋体" panose="02010600030101010101" pitchFamily="2" charset="-122"/>
                <a:sym typeface="+mn-ea"/>
              </a:rPr>
              <a:t>数字</a:t>
            </a:r>
            <a:r>
              <a:rPr lang="en-US" altLang="zh-CN" sz="1600">
                <a:ea typeface="宋体" panose="02010600030101010101" pitchFamily="2" charset="-122"/>
                <a:sym typeface="+mn-ea"/>
              </a:rPr>
              <a:t>验证码升级为点触验证码验证。</a:t>
            </a:r>
            <a:endParaRPr lang="en-US" altLang="zh-CN" sz="1600">
              <a:ea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1334135" y="854710"/>
            <a:ext cx="8242935" cy="4394835"/>
          </a:xfrm>
          <a:prstGeom prst="rect">
            <a:avLst/>
          </a:prstGeom>
        </p:spPr>
      </p:pic>
      <p:pic>
        <p:nvPicPr>
          <p:cNvPr id="3" name="图片 2"/>
          <p:cNvPicPr>
            <a:picLocks noChangeAspect="1"/>
          </p:cNvPicPr>
          <p:nvPr/>
        </p:nvPicPr>
        <p:blipFill>
          <a:blip r:embed="rId2"/>
          <a:stretch>
            <a:fillRect/>
          </a:stretch>
        </p:blipFill>
        <p:spPr>
          <a:xfrm>
            <a:off x="6228080" y="2727325"/>
            <a:ext cx="4473575" cy="17195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2"/>
          <p:cNvSpPr txBox="1"/>
          <p:nvPr/>
        </p:nvSpPr>
        <p:spPr>
          <a:xfrm>
            <a:off x="373380" y="117475"/>
            <a:ext cx="9542145" cy="737235"/>
          </a:xfrm>
          <a:prstGeom prst="rect">
            <a:avLst/>
          </a:prstGeom>
          <a:noFill/>
        </p:spPr>
        <p:txBody>
          <a:bodyPr wrap="square" rtlCol="0">
            <a:spAutoFit/>
          </a:bodyPr>
          <a:p>
            <a:r>
              <a:rPr sz="2400" b="1">
                <a:solidFill>
                  <a:schemeClr val="accent1"/>
                </a:solidFill>
                <a:latin typeface="微软雅黑" panose="020B0503020204020204" pitchFamily="34" charset="-122"/>
                <a:ea typeface="微软雅黑" panose="020B0503020204020204" pitchFamily="34" charset="-122"/>
                <a:sym typeface="+mn-ea"/>
              </a:rPr>
              <a:t>5</a:t>
            </a:r>
            <a:r>
              <a:rPr lang="en-US" sz="2400" b="1">
                <a:solidFill>
                  <a:schemeClr val="accent1"/>
                </a:solidFill>
                <a:latin typeface="微软雅黑" panose="020B0503020204020204" pitchFamily="34" charset="-122"/>
                <a:ea typeface="微软雅黑" panose="020B0503020204020204" pitchFamily="34" charset="-122"/>
                <a:sym typeface="+mn-ea"/>
              </a:rPr>
              <a:t>.1</a:t>
            </a:r>
            <a:r>
              <a:rPr sz="2400" b="1">
                <a:solidFill>
                  <a:schemeClr val="accent1"/>
                </a:solidFill>
                <a:latin typeface="微软雅黑" panose="020B0503020204020204" pitchFamily="34" charset="-122"/>
                <a:ea typeface="微软雅黑" panose="020B0503020204020204" pitchFamily="34" charset="-122"/>
                <a:sym typeface="+mn-ea"/>
              </a:rPr>
              <a:t>.优化“财务报表报送与信息采集（小企业会计准则）”</a:t>
            </a:r>
            <a:endParaRPr sz="2400" b="1">
              <a:solidFill>
                <a:schemeClr val="accent1"/>
              </a:solidFill>
              <a:latin typeface="微软雅黑" panose="020B0503020204020204" pitchFamily="34" charset="-122"/>
              <a:ea typeface="微软雅黑" panose="020B0503020204020204" pitchFamily="34" charset="-122"/>
              <a:sym typeface="+mn-ea"/>
            </a:endParaRPr>
          </a:p>
          <a:p>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64200"/>
            <a:ext cx="9925050" cy="583565"/>
          </a:xfrm>
          <a:prstGeom prst="rect">
            <a:avLst/>
          </a:prstGeom>
          <a:noFill/>
          <a:ln w="9525">
            <a:noFill/>
          </a:ln>
        </p:spPr>
        <p:txBody>
          <a:bodyPr wrap="square">
            <a:spAutoFit/>
          </a:bodyPr>
          <a:p>
            <a:pPr indent="0"/>
            <a:r>
              <a:rPr sz="1600">
                <a:ea typeface="宋体" panose="02010600030101010101" pitchFamily="2" charset="-122"/>
                <a:sym typeface="+mn-ea"/>
              </a:rPr>
              <a:t>优化“我要办税-税费申报及缴纳-财务报表报送”模块下的“财务报表报送与信息采集（小企业会计准则）”功能，调整利润表和现金流量表2张附表中的栏次名称。</a:t>
            </a:r>
            <a:endParaRPr sz="160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2"/>
          <p:cNvSpPr txBox="1"/>
          <p:nvPr/>
        </p:nvSpPr>
        <p:spPr>
          <a:xfrm>
            <a:off x="373380" y="117475"/>
            <a:ext cx="9542145" cy="737235"/>
          </a:xfrm>
          <a:prstGeom prst="rect">
            <a:avLst/>
          </a:prstGeom>
          <a:noFill/>
        </p:spPr>
        <p:txBody>
          <a:bodyPr wrap="square" rtlCol="0">
            <a:spAutoFit/>
          </a:bodyPr>
          <a:p>
            <a:r>
              <a:rPr sz="2400" b="1">
                <a:solidFill>
                  <a:schemeClr val="accent1"/>
                </a:solidFill>
                <a:latin typeface="微软雅黑" panose="020B0503020204020204" pitchFamily="34" charset="-122"/>
                <a:ea typeface="微软雅黑" panose="020B0503020204020204" pitchFamily="34" charset="-122"/>
                <a:sym typeface="+mn-ea"/>
              </a:rPr>
              <a:t>5</a:t>
            </a:r>
            <a:r>
              <a:rPr lang="en-US" sz="2400" b="1">
                <a:solidFill>
                  <a:schemeClr val="accent1"/>
                </a:solidFill>
                <a:latin typeface="微软雅黑" panose="020B0503020204020204" pitchFamily="34" charset="-122"/>
                <a:ea typeface="微软雅黑" panose="020B0503020204020204" pitchFamily="34" charset="-122"/>
                <a:sym typeface="+mn-ea"/>
              </a:rPr>
              <a:t>.2</a:t>
            </a:r>
            <a:r>
              <a:rPr sz="2400" b="1">
                <a:solidFill>
                  <a:schemeClr val="accent1"/>
                </a:solidFill>
                <a:latin typeface="微软雅黑" panose="020B0503020204020204" pitchFamily="34" charset="-122"/>
                <a:ea typeface="微软雅黑" panose="020B0503020204020204" pitchFamily="34" charset="-122"/>
                <a:sym typeface="+mn-ea"/>
              </a:rPr>
              <a:t>.优化“财务报表报送与信息采集（小企业会计准则）”</a:t>
            </a:r>
            <a:endParaRPr sz="2400" b="1">
              <a:solidFill>
                <a:schemeClr val="accent1"/>
              </a:solidFill>
              <a:latin typeface="微软雅黑" panose="020B0503020204020204" pitchFamily="34" charset="-122"/>
              <a:ea typeface="微软雅黑" panose="020B0503020204020204" pitchFamily="34" charset="-122"/>
              <a:sym typeface="+mn-ea"/>
            </a:endParaRPr>
          </a:p>
          <a:p>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64200"/>
            <a:ext cx="9925050" cy="583565"/>
          </a:xfrm>
          <a:prstGeom prst="rect">
            <a:avLst/>
          </a:prstGeom>
          <a:noFill/>
          <a:ln w="9525">
            <a:noFill/>
          </a:ln>
        </p:spPr>
        <p:txBody>
          <a:bodyPr wrap="square">
            <a:spAutoFit/>
          </a:bodyPr>
          <a:p>
            <a:pPr indent="0"/>
            <a:r>
              <a:rPr sz="1600">
                <a:ea typeface="宋体" panose="02010600030101010101" pitchFamily="2" charset="-122"/>
                <a:sym typeface="+mn-ea"/>
              </a:rPr>
              <a:t>优化“我要办税-税费申报及缴纳-财务报表报送”模块下的“财务报表报送与信息采集（小企业会计准则）”功能，调整利润表和现金流量表2张附表中的栏次名称。</a:t>
            </a:r>
            <a:endParaRPr sz="160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sz="2400" b="1">
                <a:solidFill>
                  <a:schemeClr val="accent1"/>
                </a:solidFill>
                <a:latin typeface="微软雅黑" panose="020B0503020204020204" pitchFamily="34" charset="-122"/>
                <a:ea typeface="微软雅黑" panose="020B0503020204020204" pitchFamily="34" charset="-122"/>
                <a:sym typeface="+mn-ea"/>
              </a:rPr>
              <a:t>6</a:t>
            </a:r>
            <a:r>
              <a:rPr lang="en-US" sz="2400" b="1">
                <a:solidFill>
                  <a:schemeClr val="accent1"/>
                </a:solidFill>
                <a:latin typeface="微软雅黑" panose="020B0503020204020204" pitchFamily="34" charset="-122"/>
                <a:ea typeface="微软雅黑" panose="020B0503020204020204" pitchFamily="34" charset="-122"/>
                <a:sym typeface="+mn-ea"/>
              </a:rPr>
              <a:t>.1</a:t>
            </a:r>
            <a:r>
              <a:rPr sz="2400" b="1">
                <a:solidFill>
                  <a:schemeClr val="accent1"/>
                </a:solidFill>
                <a:latin typeface="微软雅黑" panose="020B0503020204020204" pitchFamily="34" charset="-122"/>
                <a:ea typeface="微软雅黑" panose="020B0503020204020204" pitchFamily="34" charset="-122"/>
                <a:sym typeface="+mn-ea"/>
              </a:rPr>
              <a:t>.优化“居民企业（查账征收）企业所得税季度申报（2021年版）”</a:t>
            </a:r>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744210"/>
            <a:ext cx="9925050" cy="829945"/>
          </a:xfrm>
          <a:prstGeom prst="rect">
            <a:avLst/>
          </a:prstGeom>
          <a:noFill/>
          <a:ln w="9525">
            <a:noFill/>
          </a:ln>
        </p:spPr>
        <p:txBody>
          <a:bodyPr wrap="square">
            <a:spAutoFit/>
          </a:bodyPr>
          <a:p>
            <a:pPr indent="0"/>
            <a:r>
              <a:rPr lang="en-US" sz="1600">
                <a:ea typeface="宋体" panose="02010600030101010101" pitchFamily="2" charset="-122"/>
                <a:sym typeface="+mn-ea"/>
              </a:rPr>
              <a:t>1,</a:t>
            </a:r>
            <a:r>
              <a:rPr sz="1600">
                <a:ea typeface="宋体" panose="02010600030101010101" pitchFamily="2" charset="-122"/>
                <a:sym typeface="+mn-ea"/>
              </a:rPr>
              <a:t>优化“我要办税-税费申报及缴纳-企业所得税申报”模块下的“居民企业（查账征收）企业所得税季度申报（2021年版）”业务功能，调整附表A201020《资产加速折旧摊销(扣除)优惠明细表》，默认不添加项目时，支持零填报。</a:t>
            </a:r>
            <a:endParaRPr sz="1600">
              <a:ea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781685" y="747395"/>
            <a:ext cx="10627995" cy="49098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sz="2400" b="1">
                <a:solidFill>
                  <a:schemeClr val="accent1"/>
                </a:solidFill>
                <a:latin typeface="微软雅黑" panose="020B0503020204020204" pitchFamily="34" charset="-122"/>
                <a:ea typeface="微软雅黑" panose="020B0503020204020204" pitchFamily="34" charset="-122"/>
                <a:sym typeface="+mn-ea"/>
              </a:rPr>
              <a:t>6</a:t>
            </a:r>
            <a:r>
              <a:rPr lang="en-US" sz="2400" b="1">
                <a:solidFill>
                  <a:schemeClr val="accent1"/>
                </a:solidFill>
                <a:latin typeface="微软雅黑" panose="020B0503020204020204" pitchFamily="34" charset="-122"/>
                <a:ea typeface="微软雅黑" panose="020B0503020204020204" pitchFamily="34" charset="-122"/>
                <a:sym typeface="+mn-ea"/>
              </a:rPr>
              <a:t>.2</a:t>
            </a:r>
            <a:r>
              <a:rPr sz="2400" b="1">
                <a:solidFill>
                  <a:schemeClr val="accent1"/>
                </a:solidFill>
                <a:latin typeface="微软雅黑" panose="020B0503020204020204" pitchFamily="34" charset="-122"/>
                <a:ea typeface="微软雅黑" panose="020B0503020204020204" pitchFamily="34" charset="-122"/>
                <a:sym typeface="+mn-ea"/>
              </a:rPr>
              <a:t>.优化“居民企业（查账征收）企业所得税季度申报（2021年版）”</a:t>
            </a:r>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824220"/>
            <a:ext cx="9925050" cy="829945"/>
          </a:xfrm>
          <a:prstGeom prst="rect">
            <a:avLst/>
          </a:prstGeom>
          <a:noFill/>
          <a:ln w="9525">
            <a:noFill/>
          </a:ln>
        </p:spPr>
        <p:txBody>
          <a:bodyPr wrap="square">
            <a:spAutoFit/>
          </a:bodyPr>
          <a:p>
            <a:pPr indent="0"/>
            <a:r>
              <a:rPr lang="en-US" sz="1600">
                <a:ea typeface="宋体" panose="02010600030101010101" pitchFamily="2" charset="-122"/>
                <a:sym typeface="+mn-ea"/>
              </a:rPr>
              <a:t>2,</a:t>
            </a:r>
            <a:r>
              <a:rPr sz="1600">
                <a:ea typeface="宋体" panose="02010600030101010101" pitchFamily="2" charset="-122"/>
                <a:sym typeface="+mn-ea"/>
              </a:rPr>
              <a:t>优化“我要办税-税费申报及缴纳-企业所得税申报”模块下的“居民企业（查账征收）企业所得税季度申报（2021年版）”业务功能，根据总局规则要求，调整减免所得类型中的“JMSE00202高新技术企业减按15%的税率征收企业所得税”优惠项目的自动计算规则。</a:t>
            </a:r>
            <a:endParaRPr sz="160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custDataLst>
              <p:tags r:id="rId1"/>
            </p:custDataLst>
          </p:nvPr>
        </p:nvCxnSpPr>
        <p:spPr>
          <a:xfrm>
            <a:off x="-43815" y="1566545"/>
            <a:ext cx="12235815" cy="20955"/>
          </a:xfrm>
          <a:prstGeom prst="line">
            <a:avLst/>
          </a:prstGeom>
          <a:noFill/>
          <a:ln w="38100" cap="flat" cmpd="sng" algn="ctr">
            <a:solidFill>
              <a:srgbClr val="7F7F7F"/>
            </a:solidFill>
            <a:prstDash val="solid"/>
            <a:miter lim="800000"/>
          </a:ln>
          <a:effectLst/>
        </p:spPr>
      </p:cxnSp>
      <p:sp>
        <p:nvSpPr>
          <p:cNvPr id="16" name="椭圆 15"/>
          <p:cNvSpPr/>
          <p:nvPr>
            <p:custDataLst>
              <p:tags r:id="rId2"/>
            </p:custDataLst>
          </p:nvPr>
        </p:nvSpPr>
        <p:spPr>
          <a:xfrm>
            <a:off x="1134110" y="1297305"/>
            <a:ext cx="1670050" cy="559435"/>
          </a:xfrm>
          <a:prstGeom prst="ellipse">
            <a:avLst/>
          </a:prstGeom>
          <a:solidFill>
            <a:srgbClr val="FFCA08"/>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新增功能</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18" name="矩形 17"/>
          <p:cNvSpPr/>
          <p:nvPr>
            <p:custDataLst>
              <p:tags r:id="rId3"/>
            </p:custDataLst>
          </p:nvPr>
        </p:nvSpPr>
        <p:spPr>
          <a:xfrm>
            <a:off x="422910" y="2171700"/>
            <a:ext cx="3631565" cy="2639060"/>
          </a:xfrm>
          <a:prstGeom prst="rect">
            <a:avLst/>
          </a:prstGeom>
          <a:ln>
            <a:noFill/>
          </a:ln>
        </p:spPr>
        <p:txBody>
          <a:bodyPr wrap="square">
            <a:noAutofit/>
          </a:bodyPr>
          <a:p>
            <a:pPr marL="171450" lvl="1" indent="-171450">
              <a:lnSpc>
                <a:spcPct val="100000"/>
              </a:lnSpc>
              <a:spcBef>
                <a:spcPct val="0"/>
              </a:spcBef>
              <a:spcAft>
                <a:spcPct val="15000"/>
              </a:spcAft>
            </a:pPr>
            <a:r>
              <a:rPr lang="en-US" altLang="zh-CN" sz="1400" b="1"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1.新增“简易注销纳税人未办结涉税事宜查询”</a:t>
            </a:r>
            <a:endParaRPr lang="en-US" altLang="zh-CN" sz="1400" b="1"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b="1"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2.新增“非税收入通用申报缴费提醒”</a:t>
            </a:r>
            <a:endParaRPr lang="en-US" altLang="zh-CN" sz="1400" b="1"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0" name="椭圆 19"/>
          <p:cNvSpPr/>
          <p:nvPr>
            <p:custDataLst>
              <p:tags r:id="rId4"/>
            </p:custDataLst>
          </p:nvPr>
        </p:nvSpPr>
        <p:spPr>
          <a:xfrm>
            <a:off x="5423535" y="1297305"/>
            <a:ext cx="1717040" cy="559435"/>
          </a:xfrm>
          <a:prstGeom prst="ellipse">
            <a:avLst/>
          </a:prstGeom>
          <a:solidFill>
            <a:srgbClr val="F8931D"/>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升级优化</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22" name="矩形 21"/>
          <p:cNvSpPr/>
          <p:nvPr>
            <p:custDataLst>
              <p:tags r:id="rId5"/>
            </p:custDataLst>
          </p:nvPr>
        </p:nvSpPr>
        <p:spPr>
          <a:xfrm>
            <a:off x="4253865" y="2172335"/>
            <a:ext cx="4577715" cy="3763010"/>
          </a:xfrm>
          <a:prstGeom prst="rect">
            <a:avLst/>
          </a:prstGeom>
          <a:ln>
            <a:noFill/>
          </a:ln>
        </p:spPr>
        <p:txBody>
          <a:bodyPr wrap="square">
            <a:noAutofit/>
          </a:bodyPr>
          <a:p>
            <a:pPr marL="171450" lvl="1" indent="-171450">
              <a:lnSpc>
                <a:spcPct val="100000"/>
              </a:lnSpc>
              <a:spcBef>
                <a:spcPct val="0"/>
              </a:spcBef>
              <a:spcAft>
                <a:spcPct val="15000"/>
              </a:spcAft>
            </a:pPr>
            <a:r>
              <a:rPr lang="en-US"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3.</a:t>
            </a:r>
            <a:r>
              <a:rPr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增值税、消费税分别与附加税费申报表合并申报</a:t>
            </a:r>
            <a:endParaRPr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优化江西省电子税务局登录界面中的验证方式</a:t>
            </a:r>
            <a:endParaRPr lang="zh-CN" altLang="en-US"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a:t>
            </a: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“财务报表报送与信息采集（小企业会计准则）”</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en-US"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优化“居民企业（查账征收）企业所得税季度申报（2021年版）”</a:t>
            </a:r>
            <a:endParaRPr lang="zh-CN" altLang="en-US"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7.</a:t>
            </a:r>
            <a:r>
              <a:rPr lang="zh-CN" altLang="en-US"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优化“环境保护税税源信息采集”</a:t>
            </a:r>
            <a:endParaRPr lang="zh-CN" altLang="en-US"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8.</a:t>
            </a:r>
            <a:r>
              <a:rPr lang="zh-CN" altLang="en-US"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优化“注销税务登记（即办）”</a:t>
            </a:r>
            <a:endParaRPr lang="zh-CN" altLang="en-US"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9.</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优化“土地增值税税源信息采集(从事房地产开发的纳税人清算后尾盘销售适用)”</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10.优化“服务贸易等项目对外支付税务备案”</a:t>
            </a:r>
            <a:endParaRPr lang="en-US"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11.优化“印花税税源信息采集”</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12.优化“土地增值税项目登记”</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13.优化“简易程序处罚”</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14.</a:t>
            </a:r>
            <a:r>
              <a:rPr lang="zh-CN"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优化“非税收入通用申报”</a:t>
            </a:r>
            <a:endParaRPr lang="zh-CN" altLang="zh-CN" sz="1400" b="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15.优化“两证整合个体工商户登记信息确认”</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3" name="椭圆 22"/>
          <p:cNvSpPr/>
          <p:nvPr>
            <p:custDataLst>
              <p:tags r:id="rId6"/>
            </p:custDataLst>
          </p:nvPr>
        </p:nvSpPr>
        <p:spPr>
          <a:xfrm>
            <a:off x="9547225" y="1296670"/>
            <a:ext cx="1717040" cy="560705"/>
          </a:xfrm>
          <a:prstGeom prst="ellipse">
            <a:avLst/>
          </a:prstGeom>
          <a:solidFill>
            <a:srgbClr val="00B050"/>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取消功能</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25" name="矩形 24"/>
          <p:cNvSpPr/>
          <p:nvPr>
            <p:custDataLst>
              <p:tags r:id="rId7"/>
            </p:custDataLst>
          </p:nvPr>
        </p:nvSpPr>
        <p:spPr>
          <a:xfrm>
            <a:off x="8471535" y="2172335"/>
            <a:ext cx="3634105" cy="2638425"/>
          </a:xfrm>
          <a:prstGeom prst="rect">
            <a:avLst/>
          </a:prstGeom>
          <a:ln>
            <a:noFill/>
          </a:ln>
        </p:spPr>
        <p:txBody>
          <a:bodyPr wrap="square">
            <a:noAutofit/>
          </a:bodyPr>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7" name="圆角矩形 26"/>
          <p:cNvSpPr/>
          <p:nvPr/>
        </p:nvSpPr>
        <p:spPr>
          <a:xfrm>
            <a:off x="264795" y="65969"/>
            <a:ext cx="4944110" cy="508777"/>
          </a:xfrm>
          <a:prstGeom prst="roundRect">
            <a:avLst/>
          </a:prstGeom>
          <a:noFill/>
          <a:ln>
            <a:noFill/>
          </a:ln>
          <a:extLst>
            <a:ext uri="{909E8E84-426E-40DD-AFC4-6F175D3DCCD1}">
              <a14:hiddenFill xmlns:a14="http://schemas.microsoft.com/office/drawing/2010/main">
                <a:solidFill>
                  <a:schemeClr val="bg1"/>
                </a:solidFill>
              </a14:hiddenFill>
            </a:ext>
          </a:extLst>
        </p:spPr>
        <p:style>
          <a:lnRef idx="3">
            <a:schemeClr val="lt1"/>
          </a:lnRef>
          <a:fillRef idx="1">
            <a:schemeClr val="accent2"/>
          </a:fillRef>
          <a:effectRef idx="1">
            <a:schemeClr val="accent2"/>
          </a:effectRef>
          <a:fontRef idx="minor">
            <a:schemeClr val="lt1"/>
          </a:fontRef>
        </p:style>
        <p:txBody>
          <a:bodyPr rot="0" vertOverflow="overflow" horzOverflow="overflow" vert="horz" wrap="square" lIns="45718" tIns="45718" rIns="45718" bIns="45718"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7</a:t>
            </a:r>
            <a:r>
              <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月份</a:t>
            </a:r>
            <a:r>
              <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新增升级优化功能清单</a:t>
            </a:r>
            <a:endPar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endParaRPr>
          </a:p>
        </p:txBody>
      </p:sp>
      <p:sp>
        <p:nvSpPr>
          <p:cNvPr id="100" name="文本框 99"/>
          <p:cNvSpPr txBox="1"/>
          <p:nvPr/>
        </p:nvSpPr>
        <p:spPr>
          <a:xfrm>
            <a:off x="9232265" y="2172335"/>
            <a:ext cx="2513330" cy="306705"/>
          </a:xfrm>
          <a:prstGeom prst="rect">
            <a:avLst/>
          </a:prstGeom>
          <a:noFill/>
          <a:ln w="9525">
            <a:noFill/>
          </a:ln>
        </p:spPr>
        <p:txBody>
          <a:bodyPr wrap="square">
            <a:spAutoFit/>
          </a:bodyPr>
          <a:p>
            <a:pPr indent="0"/>
            <a:r>
              <a:rPr lang="en-US" altLang="zh-CN" sz="1400" b="1">
                <a:latin typeface="宋体" panose="02010600030101010101" pitchFamily="2" charset="-122"/>
                <a:ea typeface="宋体" panose="02010600030101010101" pitchFamily="2" charset="-122"/>
                <a:cs typeface="宋体" panose="02010600030101010101" pitchFamily="2" charset="-122"/>
              </a:rPr>
              <a:t>16.</a:t>
            </a:r>
            <a:r>
              <a:rPr lang="zh-CN" altLang="en-US" sz="1400" b="1">
                <a:latin typeface="宋体" panose="02010600030101010101" pitchFamily="2" charset="-122"/>
                <a:ea typeface="宋体" panose="02010600030101010101" pitchFamily="2" charset="-122"/>
                <a:cs typeface="宋体" panose="02010600030101010101" pitchFamily="2" charset="-122"/>
              </a:rPr>
              <a:t>删除“附加税申报”</a:t>
            </a:r>
            <a:endParaRPr lang="zh-CN" altLang="en-US" sz="1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7.1</a:t>
            </a:r>
            <a:r>
              <a:rPr sz="2400" b="1">
                <a:solidFill>
                  <a:schemeClr val="accent1"/>
                </a:solidFill>
                <a:latin typeface="微软雅黑" panose="020B0503020204020204" pitchFamily="34" charset="-122"/>
                <a:ea typeface="微软雅黑" panose="020B0503020204020204" pitchFamily="34" charset="-122"/>
                <a:sym typeface="+mn-ea"/>
              </a:rPr>
              <a:t>.优化“环境保护税税源信息采集”</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742950" y="5557520"/>
            <a:ext cx="10707370" cy="1322070"/>
          </a:xfrm>
          <a:prstGeom prst="rect">
            <a:avLst/>
          </a:prstGeom>
          <a:noFill/>
          <a:ln w="9525">
            <a:noFill/>
          </a:ln>
        </p:spPr>
        <p:txBody>
          <a:bodyPr wrap="square">
            <a:spAutoFit/>
          </a:bodyPr>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登入步骤：【我要办税】-【</a:t>
            </a:r>
            <a:r>
              <a:rPr sz="1600">
                <a:ea typeface="宋体" panose="02010600030101010101" pitchFamily="2" charset="-122"/>
                <a:sym typeface="+mn-ea"/>
              </a:rPr>
              <a:t>综合信息报告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税源信息报告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财产和行为税税源信息报告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环境保护税税源信息采集</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en-US" sz="1600">
              <a:ea typeface="宋体" panose="02010600030101010101" pitchFamily="2" charset="-122"/>
              <a:sym typeface="+mn-ea"/>
            </a:endParaRPr>
          </a:p>
          <a:p>
            <a:pPr indent="0"/>
            <a:r>
              <a:rPr lang="en-US" sz="1600">
                <a:ea typeface="宋体" panose="02010600030101010101" pitchFamily="2" charset="-122"/>
                <a:sym typeface="+mn-ea"/>
              </a:rPr>
              <a:t>2,</a:t>
            </a:r>
            <a:r>
              <a:rPr sz="1600">
                <a:ea typeface="宋体" panose="02010600030101010101" pitchFamily="2" charset="-122"/>
                <a:sym typeface="+mn-ea"/>
              </a:rPr>
              <a:t>调整环保税申报计算及减免信息采集中固体废物计算减免的计算规则，当本月固体废物的综合利用量（吨）等于0时，减免性质代码为选填</a:t>
            </a:r>
            <a:r>
              <a:rPr lang="zh-CN" sz="1600">
                <a:ea typeface="宋体" panose="02010600030101010101" pitchFamily="2" charset="-122"/>
                <a:sym typeface="+mn-ea"/>
              </a:rPr>
              <a:t>；当本月固体废物的综合利用量（吨）输入数值时，弹出提示</a:t>
            </a:r>
            <a:r>
              <a:rPr lang="en-US" altLang="zh-CN" sz="1600">
                <a:ea typeface="宋体" panose="02010600030101010101" pitchFamily="2" charset="-122"/>
                <a:sym typeface="+mn-ea"/>
              </a:rPr>
              <a:t>“</a:t>
            </a:r>
            <a:r>
              <a:rPr lang="zh-CN" altLang="en-US" sz="1600">
                <a:ea typeface="宋体" panose="02010600030101010101" pitchFamily="2" charset="-122"/>
                <a:sym typeface="+mn-ea"/>
              </a:rPr>
              <a:t>税源：</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S360483202100005|</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粉煤灰（固）</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ea typeface="宋体" panose="02010600030101010101" pitchFamily="2" charset="-122"/>
                <a:sym typeface="+mn-ea"/>
              </a:rPr>
              <a:t>请先选择减免代码和项目名称</a:t>
            </a:r>
            <a:r>
              <a:rPr lang="en-US" altLang="zh-CN" sz="1600">
                <a:ea typeface="宋体" panose="02010600030101010101" pitchFamily="2" charset="-122"/>
                <a:sym typeface="+mn-ea"/>
              </a:rPr>
              <a:t>”</a:t>
            </a:r>
            <a:r>
              <a:rPr lang="zh-CN" altLang="en-US" sz="1600">
                <a:ea typeface="宋体" panose="02010600030101010101" pitchFamily="2" charset="-122"/>
                <a:sym typeface="+mn-ea"/>
              </a:rPr>
              <a:t>要求</a:t>
            </a:r>
            <a:r>
              <a:rPr lang="zh-CN" altLang="en-US" sz="1600">
                <a:ea typeface="宋体" panose="02010600030101010101" pitchFamily="2" charset="-122"/>
                <a:sym typeface="+mn-ea"/>
              </a:rPr>
              <a:t>必须先选择减免代码</a:t>
            </a:r>
            <a:r>
              <a:rPr sz="1600">
                <a:ea typeface="宋体" panose="02010600030101010101" pitchFamily="2" charset="-122"/>
                <a:sym typeface="+mn-ea"/>
              </a:rPr>
              <a:t>。</a:t>
            </a:r>
            <a:endParaRPr sz="1600">
              <a:ea typeface="宋体" panose="02010600030101010101" pitchFamily="2" charset="-122"/>
              <a:sym typeface="+mn-ea"/>
            </a:endParaRPr>
          </a:p>
        </p:txBody>
      </p:sp>
      <p:pic>
        <p:nvPicPr>
          <p:cNvPr id="2" name="图片 1" descr="H:\培训课件\云课堂第14期：电子税务局升级业务操作培训课件（2021年7月）\环保税.png环保税"/>
          <p:cNvPicPr>
            <a:picLocks noChangeAspect="1"/>
          </p:cNvPicPr>
          <p:nvPr/>
        </p:nvPicPr>
        <p:blipFill>
          <a:blip r:embed="rId1"/>
          <a:srcRect/>
          <a:stretch>
            <a:fillRect/>
          </a:stretch>
        </p:blipFill>
        <p:spPr>
          <a:xfrm>
            <a:off x="742315" y="701358"/>
            <a:ext cx="10707370" cy="48393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7.2</a:t>
            </a:r>
            <a:r>
              <a:rPr sz="2400" b="1">
                <a:solidFill>
                  <a:schemeClr val="accent1"/>
                </a:solidFill>
                <a:latin typeface="微软雅黑" panose="020B0503020204020204" pitchFamily="34" charset="-122"/>
                <a:ea typeface="微软雅黑" panose="020B0503020204020204" pitchFamily="34" charset="-122"/>
                <a:sym typeface="+mn-ea"/>
              </a:rPr>
              <a:t>.优化“环境保护税税源信息采集”</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824220"/>
            <a:ext cx="9925050" cy="583565"/>
          </a:xfrm>
          <a:prstGeom prst="rect">
            <a:avLst/>
          </a:prstGeom>
          <a:noFill/>
          <a:ln w="9525">
            <a:noFill/>
          </a:ln>
        </p:spPr>
        <p:txBody>
          <a:bodyPr wrap="square">
            <a:spAutoFit/>
          </a:bodyPr>
          <a:p>
            <a:pPr indent="0"/>
            <a:r>
              <a:rPr lang="en-US" sz="1600">
                <a:latin typeface="宋体" panose="02010600030101010101" pitchFamily="2" charset="-122"/>
                <a:ea typeface="宋体" panose="02010600030101010101" pitchFamily="2" charset="-122"/>
                <a:cs typeface="宋体" panose="02010600030101010101" pitchFamily="2" charset="-122"/>
                <a:sym typeface="+mn-ea"/>
              </a:rPr>
              <a:t>3</a:t>
            </a:r>
            <a:r>
              <a:rPr lang="en-US" sz="1600">
                <a:ea typeface="宋体" panose="02010600030101010101" pitchFamily="2" charset="-122"/>
                <a:sym typeface="+mn-ea"/>
              </a:rPr>
              <a:t>,</a:t>
            </a:r>
            <a:r>
              <a:rPr sz="1600">
                <a:ea typeface="宋体" panose="02010600030101010101" pitchFamily="2" charset="-122"/>
                <a:sym typeface="+mn-ea"/>
              </a:rPr>
              <a:t>优化申报计算及减免信息采集表，将污染物排放量调整为9位小数位，污染当量值和污染当量数调整为8位小数位。</a:t>
            </a:r>
            <a:endParaRPr sz="160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8</a:t>
            </a:r>
            <a:r>
              <a:rPr sz="2400" b="1">
                <a:solidFill>
                  <a:schemeClr val="accent1"/>
                </a:solidFill>
                <a:latin typeface="微软雅黑" panose="020B0503020204020204" pitchFamily="34" charset="-122"/>
                <a:ea typeface="微软雅黑" panose="020B0503020204020204" pitchFamily="34" charset="-122"/>
                <a:sym typeface="+mn-ea"/>
              </a:rPr>
              <a:t>.优化“注销税务登记（即办）”</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824220"/>
            <a:ext cx="9925050" cy="583565"/>
          </a:xfrm>
          <a:prstGeom prst="rect">
            <a:avLst/>
          </a:prstGeom>
          <a:noFill/>
          <a:ln w="9525">
            <a:noFill/>
          </a:ln>
        </p:spPr>
        <p:txBody>
          <a:bodyPr wrap="square">
            <a:spAutoFit/>
          </a:bodyPr>
          <a:p>
            <a:pPr indent="0"/>
            <a:r>
              <a:rPr lang="en-US" sz="1600">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登入步骤：【我要办税】-【</a:t>
            </a:r>
            <a:r>
              <a:rPr sz="1600">
                <a:ea typeface="宋体" panose="02010600030101010101" pitchFamily="2" charset="-122"/>
                <a:sym typeface="+mn-ea"/>
              </a:rPr>
              <a:t>综合信息报告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状态信息报告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注销税务登记（即办）</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2,</a:t>
            </a:r>
            <a:r>
              <a:rPr sz="1600">
                <a:ea typeface="宋体" panose="02010600030101010101" pitchFamily="2" charset="-122"/>
                <a:sym typeface="+mn-ea"/>
              </a:rPr>
              <a:t>优化“注销税务登记（即办）”业务功能，在注销税务登记环节中增加监控指标，实现企业分支机构注销即办。</a:t>
            </a:r>
            <a:endParaRPr sz="1600">
              <a:ea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831850" y="800100"/>
            <a:ext cx="10528935" cy="49383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9</a:t>
            </a:r>
            <a:r>
              <a:rPr sz="2400" b="1">
                <a:solidFill>
                  <a:schemeClr val="accent1"/>
                </a:solidFill>
                <a:latin typeface="微软雅黑" panose="020B0503020204020204" pitchFamily="34" charset="-122"/>
                <a:ea typeface="微软雅黑" panose="020B0503020204020204" pitchFamily="34" charset="-122"/>
                <a:sym typeface="+mn-ea"/>
              </a:rPr>
              <a:t>.优化“土地增值税税源信息采集</a:t>
            </a:r>
            <a:r>
              <a:rPr b="1">
                <a:solidFill>
                  <a:schemeClr val="accent1"/>
                </a:solidFill>
                <a:latin typeface="微软雅黑" panose="020B0503020204020204" pitchFamily="34" charset="-122"/>
                <a:ea typeface="微软雅黑" panose="020B0503020204020204" pitchFamily="34" charset="-122"/>
                <a:sym typeface="+mn-ea"/>
              </a:rPr>
              <a:t>(从事房地产开发的纳税人清算后尾盘销售适用)</a:t>
            </a:r>
            <a:r>
              <a:rPr sz="2400" b="1">
                <a:solidFill>
                  <a:schemeClr val="accent1"/>
                </a:solidFill>
                <a:latin typeface="微软雅黑" panose="020B0503020204020204" pitchFamily="34" charset="-122"/>
                <a:ea typeface="微软雅黑" panose="020B0503020204020204" pitchFamily="34" charset="-122"/>
                <a:sym typeface="+mn-ea"/>
              </a:rPr>
              <a:t>”</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824220"/>
            <a:ext cx="9925050" cy="1076325"/>
          </a:xfrm>
          <a:prstGeom prst="rect">
            <a:avLst/>
          </a:prstGeom>
          <a:noFill/>
          <a:ln w="9525">
            <a:noFill/>
          </a:ln>
        </p:spPr>
        <p:txBody>
          <a:bodyPr wrap="square">
            <a:spAutoFit/>
          </a:bodyPr>
          <a:p>
            <a:pPr indent="0"/>
            <a:r>
              <a:rPr lang="en-US" sz="1600">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登入步骤：【我要办税】-【</a:t>
            </a:r>
            <a:r>
              <a:rPr sz="1600">
                <a:ea typeface="宋体" panose="02010600030101010101" pitchFamily="2" charset="-122"/>
                <a:sym typeface="+mn-ea"/>
              </a:rPr>
              <a:t>综合信息报告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税源信息报告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财产和行为税税源信息报告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土地增值税税源信息采集</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2,</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当纳税人进行</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土地增值税税源信息采集(从事房地产开发的纳税人清算后尾盘销售适用)</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进行第二次</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采集</a:t>
            </a:r>
            <a:r>
              <a:rPr sz="1600">
                <a:ea typeface="宋体" panose="02010600030101010101" pitchFamily="2" charset="-122"/>
                <a:sym typeface="+mn-ea"/>
              </a:rPr>
              <a:t>土地增值税税源信息</a:t>
            </a:r>
            <a:r>
              <a:rPr lang="zh-CN" sz="1600">
                <a:ea typeface="宋体" panose="02010600030101010101" pitchFamily="2" charset="-122"/>
                <a:sym typeface="+mn-ea"/>
              </a:rPr>
              <a:t>并提交时，</a:t>
            </a:r>
            <a:r>
              <a:rPr sz="1600">
                <a:ea typeface="宋体" panose="02010600030101010101" pitchFamily="2" charset="-122"/>
                <a:sym typeface="+mn-ea"/>
              </a:rPr>
              <a:t>系统弹出错误提示。</a:t>
            </a:r>
            <a:endParaRPr sz="160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10</a:t>
            </a:r>
            <a:r>
              <a:rPr sz="2400" b="1">
                <a:solidFill>
                  <a:schemeClr val="accent1"/>
                </a:solidFill>
                <a:latin typeface="微软雅黑" panose="020B0503020204020204" pitchFamily="34" charset="-122"/>
                <a:ea typeface="微软雅黑" panose="020B0503020204020204" pitchFamily="34" charset="-122"/>
                <a:sym typeface="+mn-ea"/>
              </a:rPr>
              <a:t>.优化“服务贸易等项目对外支付税务备案”</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896620" y="5824220"/>
            <a:ext cx="10400030" cy="1076325"/>
          </a:xfrm>
          <a:prstGeom prst="rect">
            <a:avLst/>
          </a:prstGeom>
          <a:noFill/>
          <a:ln w="9525">
            <a:noFill/>
          </a:ln>
        </p:spPr>
        <p:txBody>
          <a:bodyPr wrap="square">
            <a:spAutoFit/>
          </a:bodyPr>
          <a:p>
            <a:pPr indent="0"/>
            <a:r>
              <a:rPr lang="en-US" sz="1600">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登入步骤：【我要办税】-【</a:t>
            </a:r>
            <a:r>
              <a:rPr sz="1600">
                <a:ea typeface="宋体" panose="02010600030101010101" pitchFamily="2" charset="-122"/>
                <a:sym typeface="+mn-ea"/>
              </a:rPr>
              <a:t>证明开具</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服务贸易等项目对外支付税务备案</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2,</a:t>
            </a:r>
            <a:r>
              <a:rPr sz="1600">
                <a:ea typeface="宋体" panose="02010600030101010101" pitchFamily="2" charset="-122"/>
                <a:sym typeface="+mn-ea"/>
              </a:rPr>
              <a:t>优化“服务贸易等项目对外支付税务备案”业务功能，一是对于需要</a:t>
            </a:r>
            <a:r>
              <a:rPr sz="1600" b="1">
                <a:ea typeface="宋体" panose="02010600030101010101" pitchFamily="2" charset="-122"/>
                <a:sym typeface="+mn-ea"/>
              </a:rPr>
              <a:t>多次对外支付的同一笔合同</a:t>
            </a:r>
            <a:r>
              <a:rPr sz="1600">
                <a:ea typeface="宋体" panose="02010600030101010101" pitchFamily="2" charset="-122"/>
                <a:sym typeface="+mn-ea"/>
              </a:rPr>
              <a:t>，仅需在首次付汇前办理税务备案，</a:t>
            </a:r>
            <a:r>
              <a:rPr lang="zh-CN" sz="1600">
                <a:ea typeface="宋体" panose="02010600030101010101" pitchFamily="2" charset="-122"/>
                <a:sym typeface="+mn-ea"/>
              </a:rPr>
              <a:t>后续</a:t>
            </a:r>
            <a:r>
              <a:rPr sz="1600">
                <a:ea typeface="宋体" panose="02010600030101010101" pitchFamily="2" charset="-122"/>
                <a:sym typeface="+mn-ea"/>
              </a:rPr>
              <a:t>无需重复提交备案表等资料。二是在境内支付人向境外支付款项时，出现“合同编号、境外收款方名称”与前次支付税务备案一致的情况，新增相关提示提醒。</a:t>
            </a:r>
            <a:endParaRPr sz="1600">
              <a:ea typeface="宋体" panose="02010600030101010101" pitchFamily="2" charset="-122"/>
              <a:sym typeface="+mn-ea"/>
            </a:endParaRPr>
          </a:p>
        </p:txBody>
      </p:sp>
      <p:pic>
        <p:nvPicPr>
          <p:cNvPr id="2" name="图片 1" descr="L:\服务贸易等对外支付备案.png服务贸易等对外支付备案"/>
          <p:cNvPicPr>
            <a:picLocks noChangeAspect="1"/>
          </p:cNvPicPr>
          <p:nvPr/>
        </p:nvPicPr>
        <p:blipFill>
          <a:blip r:embed="rId1"/>
          <a:srcRect/>
          <a:stretch>
            <a:fillRect/>
          </a:stretch>
        </p:blipFill>
        <p:spPr>
          <a:xfrm>
            <a:off x="1172845" y="907098"/>
            <a:ext cx="9846945" cy="49168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11</a:t>
            </a:r>
            <a:r>
              <a:rPr sz="2400" b="1">
                <a:solidFill>
                  <a:schemeClr val="accent1"/>
                </a:solidFill>
                <a:latin typeface="微软雅黑" panose="020B0503020204020204" pitchFamily="34" charset="-122"/>
                <a:ea typeface="微软雅黑" panose="020B0503020204020204" pitchFamily="34" charset="-122"/>
                <a:sym typeface="+mn-ea"/>
              </a:rPr>
              <a:t>.优化“印花税税源信息采集”</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824220"/>
            <a:ext cx="9925050" cy="1076325"/>
          </a:xfrm>
          <a:prstGeom prst="rect">
            <a:avLst/>
          </a:prstGeom>
          <a:noFill/>
          <a:ln w="9525">
            <a:noFill/>
          </a:ln>
        </p:spPr>
        <p:txBody>
          <a:bodyPr wrap="square">
            <a:spAutoFit/>
          </a:bodyPr>
          <a:p>
            <a:pPr indent="0"/>
            <a:r>
              <a:rPr lang="en-US" sz="1600">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登入步骤：【我要办税】-【</a:t>
            </a:r>
            <a:r>
              <a:rPr sz="1600">
                <a:ea typeface="宋体" panose="02010600030101010101" pitchFamily="2" charset="-122"/>
                <a:sym typeface="+mn-ea"/>
              </a:rPr>
              <a:t>综合信息报告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税源信息报告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财产和行为税税源信息报告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印花税税源信息采集</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2,</a:t>
            </a:r>
            <a:r>
              <a:rPr sz="1600">
                <a:ea typeface="宋体" panose="02010600030101010101" pitchFamily="2" charset="-122"/>
                <a:sym typeface="+mn-ea"/>
              </a:rPr>
              <a:t>优化“印花税税源信息采集”业务功能，一是优化判断印花税定额核定和比例核定的判定规则。二是增加根据减免性质代码选择情况，对减免税额填入进行控制的规则。</a:t>
            </a:r>
            <a:endParaRPr sz="160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12</a:t>
            </a:r>
            <a:r>
              <a:rPr sz="2400" b="1">
                <a:solidFill>
                  <a:schemeClr val="accent1"/>
                </a:solidFill>
                <a:latin typeface="微软雅黑" panose="020B0503020204020204" pitchFamily="34" charset="-122"/>
                <a:ea typeface="微软雅黑" panose="020B0503020204020204" pitchFamily="34" charset="-122"/>
                <a:sym typeface="+mn-ea"/>
              </a:rPr>
              <a:t>.优化“土地增值税项目登记”</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824220"/>
            <a:ext cx="9925050" cy="583565"/>
          </a:xfrm>
          <a:prstGeom prst="rect">
            <a:avLst/>
          </a:prstGeom>
          <a:noFill/>
          <a:ln w="9525">
            <a:noFill/>
          </a:ln>
        </p:spPr>
        <p:txBody>
          <a:bodyPr wrap="square">
            <a:spAutoFit/>
          </a:bodyPr>
          <a:p>
            <a:pPr indent="0"/>
            <a:r>
              <a:rPr lang="en-US" sz="1600">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登入步骤：【我要办税】-【</a:t>
            </a:r>
            <a:r>
              <a:rPr sz="1600">
                <a:ea typeface="宋体" panose="02010600030101010101" pitchFamily="2" charset="-122"/>
                <a:sym typeface="+mn-ea"/>
              </a:rPr>
              <a:t>综合信息报告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税源信息报告</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土地增值税项目登记</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2,</a:t>
            </a:r>
            <a:r>
              <a:rPr sz="1600">
                <a:ea typeface="宋体" panose="02010600030101010101" pitchFamily="2" charset="-122"/>
                <a:sym typeface="+mn-ea"/>
              </a:rPr>
              <a:t>优化“土地增值税项目登记”业务功能，取消对土地面积、建筑面积的强制校验。</a:t>
            </a:r>
            <a:endParaRPr sz="160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13</a:t>
            </a:r>
            <a:r>
              <a:rPr sz="2400" b="1">
                <a:solidFill>
                  <a:schemeClr val="accent1"/>
                </a:solidFill>
                <a:latin typeface="微软雅黑" panose="020B0503020204020204" pitchFamily="34" charset="-122"/>
                <a:ea typeface="微软雅黑" panose="020B0503020204020204" pitchFamily="34" charset="-122"/>
                <a:sym typeface="+mn-ea"/>
              </a:rPr>
              <a:t>.优化“简易程序处罚”</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824220"/>
            <a:ext cx="9925050" cy="583565"/>
          </a:xfrm>
          <a:prstGeom prst="rect">
            <a:avLst/>
          </a:prstGeom>
          <a:noFill/>
          <a:ln w="9525">
            <a:noFill/>
          </a:ln>
        </p:spPr>
        <p:txBody>
          <a:bodyPr wrap="square">
            <a:spAutoFit/>
          </a:bodyPr>
          <a:p>
            <a:pPr indent="0"/>
            <a:r>
              <a:rPr lang="en-US" sz="1600">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登入步骤：【我要办税】-【</a:t>
            </a:r>
            <a:r>
              <a:rPr sz="1600">
                <a:ea typeface="宋体" panose="02010600030101010101" pitchFamily="2" charset="-122"/>
                <a:sym typeface="+mn-ea"/>
              </a:rPr>
              <a:t>法律追责与救济事项</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违法处置</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简易程序处罚</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2,</a:t>
            </a:r>
            <a:r>
              <a:rPr sz="1600">
                <a:ea typeface="宋体" panose="02010600030101010101" pitchFamily="2" charset="-122"/>
                <a:sym typeface="+mn-ea"/>
              </a:rPr>
              <a:t>优化“简易程序处罚”业务功能，根据总局建设规范要求，对简易程序处罚决定书查询及打印模板进行调整。</a:t>
            </a:r>
            <a:endParaRPr sz="160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14</a:t>
            </a:r>
            <a:r>
              <a:rPr sz="2400" b="1">
                <a:solidFill>
                  <a:schemeClr val="accent1"/>
                </a:solidFill>
                <a:latin typeface="微软雅黑" panose="020B0503020204020204" pitchFamily="34" charset="-122"/>
                <a:ea typeface="微软雅黑" panose="020B0503020204020204" pitchFamily="34" charset="-122"/>
                <a:sym typeface="+mn-ea"/>
              </a:rPr>
              <a:t>.优化“非税收入通用申报”</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824220"/>
            <a:ext cx="9925050" cy="829945"/>
          </a:xfrm>
          <a:prstGeom prst="rect">
            <a:avLst/>
          </a:prstGeom>
          <a:noFill/>
          <a:ln w="9525">
            <a:noFill/>
          </a:ln>
        </p:spPr>
        <p:txBody>
          <a:bodyPr wrap="square">
            <a:spAutoFit/>
          </a:bodyPr>
          <a:p>
            <a:pPr indent="0"/>
            <a:r>
              <a:rPr lang="en-US" sz="1600">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登入步骤：【我要办税】-【</a:t>
            </a:r>
            <a:r>
              <a:rPr sz="1600">
                <a:ea typeface="宋体" panose="02010600030101010101" pitchFamily="2" charset="-122"/>
                <a:sym typeface="+mn-ea"/>
              </a:rPr>
              <a:t>税费申报及缴纳</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非税收入申报</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ea typeface="宋体" panose="02010600030101010101" pitchFamily="2" charset="-122"/>
                <a:sym typeface="+mn-ea"/>
              </a:rPr>
              <a:t>非税收入通用申报</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2,</a:t>
            </a:r>
            <a:r>
              <a:rPr sz="1600">
                <a:ea typeface="宋体" panose="02010600030101010101" pitchFamily="2" charset="-122"/>
                <a:sym typeface="+mn-ea"/>
              </a:rPr>
              <a:t>调整“非税收入通用申报”业务功能，当申报“水土保持补偿费”项目时，系统自动弹出特定非税收入项目采集窗口，需纳税人对应采集项目信息后才可提交申报。</a:t>
            </a:r>
            <a:endParaRPr sz="1600">
              <a:ea typeface="宋体" panose="02010600030101010101" pitchFamily="2" charset="-122"/>
              <a:sym typeface="+mn-ea"/>
            </a:endParaRPr>
          </a:p>
        </p:txBody>
      </p:sp>
      <p:pic>
        <p:nvPicPr>
          <p:cNvPr id="2" name="图片 1" descr="L:\69abe54a98dbd5c3e10c0f70a360a6c.png69abe54a98dbd5c3e10c0f70a360a6c"/>
          <p:cNvPicPr>
            <a:picLocks noChangeAspect="1"/>
          </p:cNvPicPr>
          <p:nvPr/>
        </p:nvPicPr>
        <p:blipFill>
          <a:blip r:embed="rId1"/>
          <a:srcRect/>
          <a:stretch>
            <a:fillRect/>
          </a:stretch>
        </p:blipFill>
        <p:spPr>
          <a:xfrm>
            <a:off x="861060" y="734060"/>
            <a:ext cx="10469245" cy="5110480"/>
          </a:xfrm>
          <a:prstGeom prst="rect">
            <a:avLst/>
          </a:prstGeom>
        </p:spPr>
      </p:pic>
      <p:pic>
        <p:nvPicPr>
          <p:cNvPr id="3" name="图片 2" descr="354fd459762afc49e2dca8609c318c6"/>
          <p:cNvPicPr>
            <a:picLocks noChangeAspect="1"/>
          </p:cNvPicPr>
          <p:nvPr/>
        </p:nvPicPr>
        <p:blipFill>
          <a:blip r:embed="rId2"/>
          <a:stretch>
            <a:fillRect/>
          </a:stretch>
        </p:blipFill>
        <p:spPr>
          <a:xfrm>
            <a:off x="861060" y="7848600"/>
            <a:ext cx="10488930" cy="51327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000 0.000000 L -0.003906 -1.045185 " pathEditMode="relative" ptsTypes="">
                                      <p:cBhvr>
                                        <p:cTn id="6" dur="2000" fill="hold"/>
                                        <p:tgtEl>
                                          <p:spTgt spid="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0000 0.000000 L -0.003906 -1.045185 " pathEditMode="relative" ptsTypes="">
                                      <p:cBhvr>
                                        <p:cTn id="8"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15</a:t>
            </a:r>
            <a:r>
              <a:rPr sz="2400" b="1">
                <a:solidFill>
                  <a:schemeClr val="accent1"/>
                </a:solidFill>
                <a:latin typeface="微软雅黑" panose="020B0503020204020204" pitchFamily="34" charset="-122"/>
                <a:ea typeface="微软雅黑" panose="020B0503020204020204" pitchFamily="34" charset="-122"/>
                <a:sym typeface="+mn-ea"/>
              </a:rPr>
              <a:t>.优化“两证整合个体工商户登记信息确认”</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824220"/>
            <a:ext cx="9925050" cy="829945"/>
          </a:xfrm>
          <a:prstGeom prst="rect">
            <a:avLst/>
          </a:prstGeom>
          <a:noFill/>
          <a:ln w="9525">
            <a:noFill/>
          </a:ln>
        </p:spPr>
        <p:txBody>
          <a:bodyPr wrap="square">
            <a:spAutoFit/>
          </a:bodyPr>
          <a:p>
            <a:pPr indent="0"/>
            <a:r>
              <a:rPr lang="en-US" sz="1600">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登入步骤：【公众服务 】-【特色业务】-【</a:t>
            </a:r>
            <a:r>
              <a:rPr sz="1600">
                <a:ea typeface="宋体" panose="02010600030101010101" pitchFamily="2" charset="-122"/>
                <a:sym typeface="+mn-ea"/>
              </a:rPr>
              <a:t>两证整合个体工商户登记信息确认</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2,</a:t>
            </a:r>
            <a:r>
              <a:rPr sz="1600">
                <a:ea typeface="宋体" panose="02010600030101010101" pitchFamily="2" charset="-122"/>
                <a:sym typeface="+mn-ea"/>
              </a:rPr>
              <a:t>优化“两证整合个体工商户登记信息确认”功能，修复行政区划、经营范围无法自动读取工商信息进行预填</a:t>
            </a:r>
            <a:endParaRPr sz="1600">
              <a:ea typeface="宋体" panose="02010600030101010101" pitchFamily="2" charset="-122"/>
              <a:sym typeface="+mn-ea"/>
            </a:endParaRPr>
          </a:p>
          <a:p>
            <a:pPr indent="0"/>
            <a:r>
              <a:rPr sz="1600">
                <a:ea typeface="宋体" panose="02010600030101010101" pitchFamily="2" charset="-122"/>
                <a:sym typeface="+mn-ea"/>
              </a:rPr>
              <a:t>的问题。</a:t>
            </a:r>
            <a:endParaRPr sz="1600">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1.</a:t>
            </a:r>
            <a:r>
              <a:rPr sz="2400" b="1">
                <a:solidFill>
                  <a:schemeClr val="accent1"/>
                </a:solidFill>
                <a:latin typeface="微软雅黑" panose="020B0503020204020204" pitchFamily="34" charset="-122"/>
                <a:ea typeface="微软雅黑" panose="020B0503020204020204" pitchFamily="34" charset="-122"/>
                <a:sym typeface="+mn-ea"/>
              </a:rPr>
              <a:t>新增“简易注销纳税人未办结涉税事宜查询”功能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285240" y="5898515"/>
            <a:ext cx="9847580" cy="82994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zh-CN" sz="1600" b="0">
                <a:latin typeface="宋体" panose="02010600030101010101" pitchFamily="2" charset="-122"/>
                <a:ea typeface="宋体" panose="02010600030101010101" pitchFamily="2" charset="-122"/>
                <a:cs typeface="宋体" panose="02010600030101010101" pitchFamily="2" charset="-122"/>
              </a:rPr>
              <a:t>登入步骤：【我要办税】-【</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个性服务</a:t>
            </a:r>
            <a:r>
              <a:rPr lang="zh-CN"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简易注销纳税人未办结涉税事宜查询</a:t>
            </a:r>
            <a:r>
              <a:rPr lang="zh-CN" altLang="zh-CN" sz="1600" b="0">
                <a:latin typeface="宋体" panose="02010600030101010101" pitchFamily="2" charset="-122"/>
                <a:ea typeface="宋体" panose="02010600030101010101" pitchFamily="2" charset="-122"/>
                <a:cs typeface="宋体" panose="02010600030101010101" pitchFamily="2" charset="-122"/>
              </a:rPr>
              <a:t>】</a:t>
            </a:r>
            <a:endParaRPr lang="zh-CN" altLang="zh-CN"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a:t>
            </a:r>
            <a:r>
              <a:rPr lang="zh-CN" altLang="en-US" sz="1600" b="0">
                <a:latin typeface="宋体" panose="02010600030101010101" pitchFamily="2" charset="-122"/>
                <a:ea typeface="宋体" panose="02010600030101010101" pitchFamily="2" charset="-122"/>
                <a:cs typeface="宋体" panose="02010600030101010101" pitchFamily="2" charset="-122"/>
              </a:rPr>
              <a:t>当纳税人准备注销企业时，可通过本功能查询企业未办结涉税事项。当所有事项的校验结果为通过时，则表示该纳税人可进行</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注销税务登记（即办）</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的操作。</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994410" y="1027430"/>
            <a:ext cx="10203815" cy="48031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sz="2400" b="1">
                <a:solidFill>
                  <a:schemeClr val="accent1"/>
                </a:solidFill>
                <a:latin typeface="微软雅黑" panose="020B0503020204020204" pitchFamily="34" charset="-122"/>
                <a:ea typeface="微软雅黑" panose="020B0503020204020204" pitchFamily="34" charset="-122"/>
                <a:sym typeface="+mn-ea"/>
              </a:rPr>
              <a:t>16</a:t>
            </a:r>
            <a:r>
              <a:rPr sz="2400" b="1">
                <a:solidFill>
                  <a:schemeClr val="accent1"/>
                </a:solidFill>
                <a:latin typeface="微软雅黑" panose="020B0503020204020204" pitchFamily="34" charset="-122"/>
                <a:ea typeface="微软雅黑" panose="020B0503020204020204" pitchFamily="34" charset="-122"/>
                <a:sym typeface="+mn-ea"/>
              </a:rPr>
              <a:t>.</a:t>
            </a:r>
            <a:r>
              <a:rPr lang="zh-CN" sz="2400" b="1">
                <a:solidFill>
                  <a:schemeClr val="accent1"/>
                </a:solidFill>
                <a:latin typeface="微软雅黑" panose="020B0503020204020204" pitchFamily="34" charset="-122"/>
                <a:ea typeface="微软雅黑" panose="020B0503020204020204" pitchFamily="34" charset="-122"/>
                <a:sym typeface="+mn-ea"/>
              </a:rPr>
              <a:t>删除</a:t>
            </a:r>
            <a:r>
              <a:rPr sz="2400" b="1">
                <a:solidFill>
                  <a:schemeClr val="accent1"/>
                </a:solidFill>
                <a:latin typeface="微软雅黑" panose="020B0503020204020204" pitchFamily="34" charset="-122"/>
                <a:ea typeface="微软雅黑" panose="020B0503020204020204" pitchFamily="34" charset="-122"/>
                <a:sym typeface="+mn-ea"/>
              </a:rPr>
              <a:t>“附加税申报”</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824220"/>
            <a:ext cx="9925050" cy="337185"/>
          </a:xfrm>
          <a:prstGeom prst="rect">
            <a:avLst/>
          </a:prstGeom>
          <a:noFill/>
          <a:ln w="9525">
            <a:noFill/>
          </a:ln>
        </p:spPr>
        <p:txBody>
          <a:bodyPr wrap="square">
            <a:spAutoFit/>
          </a:bodyPr>
          <a:p>
            <a:pPr indent="0"/>
            <a:r>
              <a:rPr lang="zh-CN" sz="1600">
                <a:ea typeface="宋体" panose="02010600030101010101" pitchFamily="2" charset="-122"/>
                <a:sym typeface="+mn-ea"/>
              </a:rPr>
              <a:t>由于附加税已经与增值税、消费税等</a:t>
            </a:r>
            <a:r>
              <a:rPr lang="zh-CN" sz="1600">
                <a:ea typeface="宋体" panose="02010600030101010101" pitchFamily="2" charset="-122"/>
                <a:sym typeface="+mn-ea"/>
              </a:rPr>
              <a:t>主税合并申报，单独的附加税申报功能已从电子税务局删除。</a:t>
            </a:r>
            <a:endParaRPr lang="zh-CN" sz="1600">
              <a:ea typeface="宋体" panose="02010600030101010101" pitchFamily="2" charset="-122"/>
              <a:sym typeface="+mn-ea"/>
            </a:endParaRPr>
          </a:p>
        </p:txBody>
      </p:sp>
      <p:pic>
        <p:nvPicPr>
          <p:cNvPr id="2" name="图片 1" descr="删除附加税"/>
          <p:cNvPicPr>
            <a:picLocks noChangeAspect="1"/>
          </p:cNvPicPr>
          <p:nvPr/>
        </p:nvPicPr>
        <p:blipFill>
          <a:blip r:embed="rId1"/>
          <a:stretch>
            <a:fillRect/>
          </a:stretch>
        </p:blipFill>
        <p:spPr>
          <a:xfrm>
            <a:off x="859155" y="853440"/>
            <a:ext cx="10473690" cy="48044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86715" y="117475"/>
            <a:ext cx="9542145" cy="460375"/>
          </a:xfrm>
          <a:prstGeom prst="rect">
            <a:avLst/>
          </a:prstGeom>
          <a:noFill/>
        </p:spPr>
        <p:txBody>
          <a:bodyPr wrap="square" rtlCol="0">
            <a:spAutoFit/>
          </a:bodyPr>
          <a:p>
            <a:r>
              <a:rPr sz="2400" b="1" dirty="0">
                <a:solidFill>
                  <a:schemeClr val="accent1"/>
                </a:solidFill>
                <a:latin typeface="微软雅黑" panose="020B0503020204020204" pitchFamily="34" charset="-122"/>
                <a:ea typeface="微软雅黑" panose="020B0503020204020204" pitchFamily="34" charset="-122"/>
                <a:sym typeface="+mn-ea"/>
              </a:rPr>
              <a:t>运维服务渠道</a:t>
            </a:r>
            <a:endParaRPr sz="2400" b="1" dirty="0">
              <a:solidFill>
                <a:schemeClr val="accent1"/>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2072640" y="795020"/>
            <a:ext cx="8047355" cy="56635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86715" y="117475"/>
            <a:ext cx="9542145" cy="460375"/>
          </a:xfrm>
          <a:prstGeom prst="rect">
            <a:avLst/>
          </a:prstGeom>
          <a:noFill/>
        </p:spPr>
        <p:txBody>
          <a:bodyPr wrap="square" rtlCol="0">
            <a:spAutoFit/>
          </a:bodyPr>
          <a:p>
            <a:r>
              <a:rPr lang="zh-CN" altLang="en-US" sz="2400" b="1" dirty="0">
                <a:solidFill>
                  <a:schemeClr val="accent1"/>
                </a:solidFill>
                <a:latin typeface="微软雅黑" panose="020B0503020204020204" pitchFamily="34" charset="-122"/>
                <a:ea typeface="微软雅黑" panose="020B0503020204020204" pitchFamily="34" charset="-122"/>
                <a:sym typeface="+mn-ea"/>
              </a:rPr>
              <a:t>本期培训视频及微信公众号</a:t>
            </a:r>
            <a:r>
              <a:rPr lang="zh-CN" altLang="en-US" sz="2400" b="1" dirty="0">
                <a:solidFill>
                  <a:schemeClr val="accent1"/>
                </a:solidFill>
                <a:latin typeface="微软雅黑" panose="020B0503020204020204" pitchFamily="34" charset="-122"/>
                <a:ea typeface="微软雅黑" panose="020B0503020204020204" pitchFamily="34" charset="-122"/>
                <a:sym typeface="+mn-ea"/>
              </a:rPr>
              <a:t>二维码</a:t>
            </a:r>
            <a:endParaRPr sz="2400" b="1" dirty="0">
              <a:solidFill>
                <a:schemeClr val="accent1"/>
              </a:solidFill>
              <a:latin typeface="微软雅黑" panose="020B0503020204020204" pitchFamily="34" charset="-122"/>
              <a:ea typeface="微软雅黑" panose="020B0503020204020204" pitchFamily="34" charset="-122"/>
              <a:sym typeface="+mn-ea"/>
            </a:endParaRPr>
          </a:p>
        </p:txBody>
      </p:sp>
      <p:pic>
        <p:nvPicPr>
          <p:cNvPr id="2" name="图片 1" descr="H:\培训课件\云课堂第14期：电子税务局升级业务操作培训课件（2021年7月）\限14期两个二维码.png限14期两个二维码"/>
          <p:cNvPicPr>
            <a:picLocks noChangeAspect="1"/>
          </p:cNvPicPr>
          <p:nvPr/>
        </p:nvPicPr>
        <p:blipFill>
          <a:blip r:embed="rId1"/>
          <a:srcRect/>
          <a:stretch>
            <a:fillRect/>
          </a:stretch>
        </p:blipFill>
        <p:spPr>
          <a:xfrm>
            <a:off x="2400300" y="1339215"/>
            <a:ext cx="7391400" cy="41802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487488" y="1436267"/>
            <a:ext cx="9217024" cy="3720931"/>
          </a:xfrm>
          <a:prstGeom prst="roundRect">
            <a:avLst>
              <a:gd name="adj" fmla="val 11579"/>
            </a:avLst>
          </a:prstGeom>
          <a:gradFill>
            <a:gsLst>
              <a:gs pos="0">
                <a:schemeClr val="bg1"/>
              </a:gs>
              <a:gs pos="100000">
                <a:schemeClr val="bg1">
                  <a:lumMod val="95000"/>
                </a:schemeClr>
              </a:gs>
            </a:gsLst>
            <a:lin ang="5400000" scaled="0"/>
          </a:gra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TextBox 7"/>
          <p:cNvSpPr txBox="1"/>
          <p:nvPr/>
        </p:nvSpPr>
        <p:spPr>
          <a:xfrm>
            <a:off x="4824730" y="2588895"/>
            <a:ext cx="4017010" cy="961390"/>
          </a:xfrm>
          <a:prstGeom prst="rect">
            <a:avLst/>
          </a:prstGeom>
          <a:noFill/>
          <a:effectLst>
            <a:outerShdw blurRad="38100" dist="76200" dir="2700000" algn="tl" rotWithShape="0">
              <a:prstClr val="black">
                <a:alpha val="36000"/>
              </a:prstClr>
            </a:outerShdw>
          </a:effectLst>
        </p:spPr>
        <p:txBody>
          <a:bodyPr wrap="square" lIns="38566" tIns="19282" rIns="38566" bIns="19282" rtlCol="0">
            <a:spAutoFit/>
          </a:bodyPr>
          <a:lstStyle>
            <a:defPPr>
              <a:defRPr lang="zh-CN"/>
            </a:defPPr>
            <a:lvl1pPr>
              <a:defRPr sz="5000" b="1">
                <a:solidFill>
                  <a:schemeClr val="bg1"/>
                </a:solidFill>
                <a:latin typeface="+mn-ea"/>
                <a:ea typeface="+mn-ea"/>
              </a:defRPr>
            </a:lvl1pPr>
          </a:lstStyle>
          <a:p>
            <a:pPr algn="ctr"/>
            <a:r>
              <a:rPr lang="zh-CN" altLang="en-US" sz="6000" spc="169" dirty="0" smtClean="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mn-ea"/>
                <a:sym typeface="+mn-lt"/>
              </a:rPr>
              <a:t>感谢观看</a:t>
            </a:r>
            <a:endParaRPr lang="zh-CN" altLang="en-US" sz="6000" spc="169" dirty="0" smtClean="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1487805" y="5596255"/>
            <a:ext cx="5233670" cy="5518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rPr>
              <a:t>温馨提醒：</a:t>
            </a:r>
            <a:endPar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rPr>
              <a:t>本场培训还未结束，接下来是互动交流环节，欢迎大家提问！</a:t>
            </a:r>
            <a:endPar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endParaRPr>
          </a:p>
        </p:txBody>
      </p:sp>
      <p:pic>
        <p:nvPicPr>
          <p:cNvPr id="4" name="Picture 1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22210" y="4128770"/>
            <a:ext cx="2521585" cy="27292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bldLst>
      <p:bldP spid="3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2.</a:t>
            </a:r>
            <a:r>
              <a:rPr sz="2400" b="1">
                <a:solidFill>
                  <a:schemeClr val="accent1"/>
                </a:solidFill>
                <a:latin typeface="微软雅黑" panose="020B0503020204020204" pitchFamily="34" charset="-122"/>
                <a:ea typeface="微软雅黑" panose="020B0503020204020204" pitchFamily="34" charset="-122"/>
                <a:sym typeface="+mn-ea"/>
              </a:rPr>
              <a:t>新增“非税收入通用申报缴费提醒”</a:t>
            </a:r>
            <a:r>
              <a:rPr sz="2400" b="1">
                <a:solidFill>
                  <a:schemeClr val="accent1"/>
                </a:solidFill>
                <a:latin typeface="微软雅黑" panose="020B0503020204020204" pitchFamily="34" charset="-122"/>
                <a:ea typeface="微软雅黑" panose="020B0503020204020204" pitchFamily="34" charset="-122"/>
                <a:sym typeface="+mn-ea"/>
              </a:rPr>
              <a:t>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989330" y="5694680"/>
            <a:ext cx="10214610" cy="82994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en-US" sz="1600" b="0">
                <a:latin typeface="宋体" panose="02010600030101010101" pitchFamily="2" charset="-122"/>
                <a:ea typeface="宋体" panose="02010600030101010101" pitchFamily="2" charset="-122"/>
                <a:cs typeface="宋体" panose="02010600030101010101" pitchFamily="2" charset="-122"/>
              </a:rPr>
              <a:t>登入步骤：【首页】</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【我的提醒】</a:t>
            </a:r>
            <a:endParaRPr lang="zh-CN" altLang="en-US"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a:t>
            </a:r>
            <a:r>
              <a:rPr sz="1600" b="0">
                <a:latin typeface="宋体" panose="02010600030101010101" pitchFamily="2" charset="-122"/>
                <a:ea typeface="宋体" panose="02010600030101010101" pitchFamily="2" charset="-122"/>
                <a:cs typeface="宋体" panose="02010600030101010101" pitchFamily="2" charset="-122"/>
              </a:rPr>
              <a:t>新增“非税收入通用申报缴费提醒”功能，对国有土地使用权出让收入、矿产资源专项收入、水土保持补偿费等费种的非常规征期缴费提醒，提醒纳税人及时完成申报缴费。</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descr="H:\培训课件\云课堂第14期：电子税务局升级业务操作培训课件（2021年7月）\非税收入通用申报缴费提醒.png非税收入通用申报缴费提醒"/>
          <p:cNvPicPr>
            <a:picLocks noChangeAspect="1"/>
          </p:cNvPicPr>
          <p:nvPr/>
        </p:nvPicPr>
        <p:blipFill>
          <a:blip r:embed="rId1"/>
          <a:srcRect/>
          <a:stretch>
            <a:fillRect/>
          </a:stretch>
        </p:blipFill>
        <p:spPr>
          <a:xfrm>
            <a:off x="880110" y="755015"/>
            <a:ext cx="10433685" cy="49396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3.0</a:t>
            </a:r>
            <a:r>
              <a:rPr sz="2400" b="1">
                <a:solidFill>
                  <a:schemeClr val="accent1"/>
                </a:solidFill>
                <a:latin typeface="微软雅黑" panose="020B0503020204020204" pitchFamily="34" charset="-122"/>
                <a:ea typeface="微软雅黑" panose="020B0503020204020204" pitchFamily="34" charset="-122"/>
                <a:sym typeface="+mn-ea"/>
              </a:rPr>
              <a:t>.</a:t>
            </a:r>
            <a:r>
              <a:rPr lang="zh-CN" sz="2400" b="1">
                <a:solidFill>
                  <a:schemeClr val="accent1"/>
                </a:solidFill>
                <a:latin typeface="微软雅黑" panose="020B0503020204020204" pitchFamily="34" charset="-122"/>
                <a:ea typeface="微软雅黑" panose="020B0503020204020204" pitchFamily="34" charset="-122"/>
                <a:sym typeface="+mn-ea"/>
              </a:rPr>
              <a:t>主</a:t>
            </a:r>
            <a:r>
              <a:rPr sz="2400" b="1">
                <a:solidFill>
                  <a:schemeClr val="accent1"/>
                </a:solidFill>
                <a:latin typeface="微软雅黑" panose="020B0503020204020204" pitchFamily="34" charset="-122"/>
                <a:ea typeface="微软雅黑" panose="020B0503020204020204" pitchFamily="34" charset="-122"/>
                <a:sym typeface="+mn-ea"/>
              </a:rPr>
              <a:t>附加税费合并申报</a:t>
            </a:r>
            <a:endParaRPr lang="zh-CN"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553710"/>
            <a:ext cx="9925050" cy="1322070"/>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zh-CN" sz="1600" b="0">
                <a:latin typeface="宋体" panose="02010600030101010101" pitchFamily="2" charset="-122"/>
                <a:ea typeface="宋体" panose="02010600030101010101" pitchFamily="2" charset="-122"/>
                <a:cs typeface="宋体" panose="02010600030101010101" pitchFamily="2" charset="-122"/>
              </a:rPr>
              <a:t>登入步骤：【我要办税】-【</a:t>
            </a:r>
            <a:r>
              <a:rPr sz="1600">
                <a:ea typeface="宋体" panose="02010600030101010101" pitchFamily="2" charset="-122"/>
                <a:sym typeface="+mn-ea"/>
              </a:rPr>
              <a:t>税费申报及缴纳</a:t>
            </a:r>
            <a:r>
              <a:rPr lang="zh-CN" altLang="zh-CN" sz="1600" b="0">
                <a:latin typeface="宋体" panose="02010600030101010101" pitchFamily="2" charset="-122"/>
                <a:ea typeface="宋体" panose="02010600030101010101" pitchFamily="2" charset="-122"/>
                <a:cs typeface="宋体" panose="02010600030101010101" pitchFamily="2" charset="-122"/>
              </a:rPr>
              <a:t>】-【</a:t>
            </a:r>
            <a:r>
              <a:rPr sz="1600">
                <a:ea typeface="宋体" panose="02010600030101010101" pitchFamily="2" charset="-122"/>
                <a:sym typeface="+mn-ea"/>
              </a:rPr>
              <a:t>增值税及附加税费申报</a:t>
            </a:r>
            <a:r>
              <a:rPr lang="zh-CN" altLang="zh-CN" sz="1600" b="0">
                <a:latin typeface="宋体" panose="02010600030101010101" pitchFamily="2" charset="-122"/>
                <a:ea typeface="宋体" panose="02010600030101010101" pitchFamily="2" charset="-122"/>
                <a:cs typeface="宋体" panose="02010600030101010101" pitchFamily="2" charset="-122"/>
              </a:rPr>
              <a:t>】</a:t>
            </a:r>
            <a:endParaRPr lang="zh-CN" altLang="zh-CN"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【我要办税】-【</a:t>
            </a:r>
            <a:r>
              <a:rPr sz="1600">
                <a:ea typeface="宋体" panose="02010600030101010101" pitchFamily="2" charset="-122"/>
                <a:sym typeface="+mn-ea"/>
              </a:rPr>
              <a:t>税费申报及缴纳</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】-【消费</a:t>
            </a:r>
            <a:r>
              <a:rPr sz="1600">
                <a:ea typeface="宋体" panose="02010600030101010101" pitchFamily="2" charset="-122"/>
                <a:sym typeface="+mn-ea"/>
              </a:rPr>
              <a:t>税及附加税费申报</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a:t>
            </a:r>
            <a:r>
              <a:rPr lang="zh-CN" altLang="en-US" sz="1600" b="0">
                <a:latin typeface="宋体" panose="02010600030101010101" pitchFamily="2" charset="-122"/>
                <a:ea typeface="宋体" panose="02010600030101010101" pitchFamily="2" charset="-122"/>
                <a:cs typeface="宋体" panose="02010600030101010101" pitchFamily="2" charset="-122"/>
              </a:rPr>
              <a:t>相应</a:t>
            </a:r>
            <a:r>
              <a:rPr sz="1600">
                <a:ea typeface="宋体" panose="02010600030101010101" pitchFamily="2" charset="-122"/>
                <a:sym typeface="+mn-ea"/>
              </a:rPr>
              <a:t>模块下的功能名称分别对应进行调整</a:t>
            </a:r>
            <a:r>
              <a:rPr lang="zh-CN" sz="1600">
                <a:ea typeface="宋体" panose="02010600030101010101" pitchFamily="2" charset="-122"/>
                <a:sym typeface="+mn-ea"/>
              </a:rPr>
              <a:t>：</a:t>
            </a:r>
            <a:r>
              <a:rPr lang="zh-CN" sz="1600" b="0">
                <a:ea typeface="宋体" panose="02010600030101010101" pitchFamily="2" charset="-122"/>
              </a:rPr>
              <a:t>将</a:t>
            </a:r>
            <a:r>
              <a:rPr lang="en-US" altLang="zh-CN" sz="1600" b="0">
                <a:ea typeface="宋体" panose="02010600030101010101" pitchFamily="2" charset="-122"/>
              </a:rPr>
              <a:t>“增值税一般纳税人</a:t>
            </a:r>
            <a:r>
              <a:rPr lang="zh-CN" altLang="en-US" sz="1600" b="0">
                <a:ea typeface="宋体" panose="02010600030101010101" pitchFamily="2" charset="-122"/>
              </a:rPr>
              <a:t>一表集成</a:t>
            </a:r>
            <a:r>
              <a:rPr lang="en-US" altLang="zh-CN" sz="1600" b="0">
                <a:ea typeface="宋体" panose="02010600030101010101" pitchFamily="2" charset="-122"/>
              </a:rPr>
              <a:t>申报”</a:t>
            </a:r>
            <a:r>
              <a:rPr lang="zh-CN" altLang="en-US" sz="1600" b="0">
                <a:ea typeface="宋体" panose="02010600030101010101" pitchFamily="2" charset="-122"/>
              </a:rPr>
              <a:t>改为</a:t>
            </a:r>
            <a:r>
              <a:rPr lang="en-US" altLang="zh-CN" sz="1600" b="0">
                <a:ea typeface="宋体" panose="02010600030101010101" pitchFamily="2" charset="-122"/>
              </a:rPr>
              <a:t>“增值税及附加税费一般纳税人一表集成申报”</a:t>
            </a:r>
            <a:r>
              <a:rPr lang="zh-CN" altLang="en-US" sz="1600" b="0">
                <a:ea typeface="宋体" panose="02010600030101010101" pitchFamily="2" charset="-122"/>
              </a:rPr>
              <a:t>；将</a:t>
            </a:r>
            <a:r>
              <a:rPr lang="en-US" altLang="zh-CN" sz="1600" b="0">
                <a:ea typeface="宋体" panose="02010600030101010101" pitchFamily="2" charset="-122"/>
              </a:rPr>
              <a:t>“</a:t>
            </a:r>
            <a:r>
              <a:rPr lang="zh-CN" altLang="en-US" sz="1600" b="0">
                <a:ea typeface="宋体" panose="02010600030101010101" pitchFamily="2" charset="-122"/>
              </a:rPr>
              <a:t>增值税小规模纳税人引导式申报</a:t>
            </a:r>
            <a:r>
              <a:rPr lang="en-US" altLang="zh-CN" sz="1600" b="0">
                <a:ea typeface="宋体" panose="02010600030101010101" pitchFamily="2" charset="-122"/>
              </a:rPr>
              <a:t>”</a:t>
            </a:r>
            <a:r>
              <a:rPr lang="zh-CN" altLang="en-US" sz="1600" b="0">
                <a:ea typeface="宋体" panose="02010600030101010101" pitchFamily="2" charset="-122"/>
              </a:rPr>
              <a:t>改为</a:t>
            </a:r>
            <a:r>
              <a:rPr lang="en-US" altLang="zh-CN" sz="1600" b="0">
                <a:ea typeface="宋体" panose="02010600030101010101" pitchFamily="2" charset="-122"/>
              </a:rPr>
              <a:t>“</a:t>
            </a:r>
            <a:r>
              <a:rPr lang="en-US" altLang="zh-CN" sz="1600">
                <a:ea typeface="宋体" panose="02010600030101010101" pitchFamily="2" charset="-122"/>
                <a:sym typeface="+mn-ea"/>
              </a:rPr>
              <a:t>增值税及附加税费</a:t>
            </a:r>
            <a:r>
              <a:rPr lang="zh-CN" altLang="en-US" sz="1600">
                <a:ea typeface="宋体" panose="02010600030101010101" pitchFamily="2" charset="-122"/>
                <a:sym typeface="+mn-ea"/>
              </a:rPr>
              <a:t>小规模</a:t>
            </a:r>
            <a:r>
              <a:rPr lang="en-US" altLang="zh-CN" sz="1600">
                <a:ea typeface="宋体" panose="02010600030101010101" pitchFamily="2" charset="-122"/>
                <a:sym typeface="+mn-ea"/>
              </a:rPr>
              <a:t>纳税人</a:t>
            </a:r>
            <a:r>
              <a:rPr lang="zh-CN" altLang="en-US" sz="1600">
                <a:ea typeface="宋体" panose="02010600030101010101" pitchFamily="2" charset="-122"/>
                <a:sym typeface="+mn-ea"/>
              </a:rPr>
              <a:t>引导式</a:t>
            </a:r>
            <a:r>
              <a:rPr lang="en-US" altLang="zh-CN" sz="1600">
                <a:ea typeface="宋体" panose="02010600030101010101" pitchFamily="2" charset="-122"/>
                <a:sym typeface="+mn-ea"/>
              </a:rPr>
              <a:t>申报”</a:t>
            </a:r>
            <a:r>
              <a:rPr lang="zh-CN" altLang="en-US" sz="1600">
                <a:ea typeface="宋体" panose="02010600030101010101" pitchFamily="2" charset="-122"/>
                <a:sym typeface="+mn-ea"/>
              </a:rPr>
              <a:t>；将</a:t>
            </a:r>
            <a:r>
              <a:rPr lang="en-US" altLang="zh-CN" sz="1600">
                <a:ea typeface="宋体" panose="02010600030101010101" pitchFamily="2" charset="-122"/>
                <a:sym typeface="+mn-ea"/>
              </a:rPr>
              <a:t>“</a:t>
            </a:r>
            <a:r>
              <a:rPr lang="zh-CN" altLang="en-US" sz="1600">
                <a:ea typeface="宋体" panose="02010600030101010101" pitchFamily="2" charset="-122"/>
                <a:sym typeface="+mn-ea"/>
              </a:rPr>
              <a:t>消费税申报</a:t>
            </a:r>
            <a:r>
              <a:rPr lang="en-US" altLang="zh-CN" sz="1600">
                <a:ea typeface="宋体" panose="02010600030101010101" pitchFamily="2" charset="-122"/>
                <a:sym typeface="+mn-ea"/>
              </a:rPr>
              <a:t>”</a:t>
            </a:r>
            <a:r>
              <a:rPr lang="zh-CN" altLang="en-US" sz="1600">
                <a:ea typeface="宋体" panose="02010600030101010101" pitchFamily="2" charset="-122"/>
                <a:sym typeface="+mn-ea"/>
              </a:rPr>
              <a:t>改为</a:t>
            </a:r>
            <a:r>
              <a:rPr lang="en-US" altLang="zh-CN" sz="1600">
                <a:ea typeface="宋体" panose="02010600030101010101" pitchFamily="2" charset="-122"/>
                <a:sym typeface="+mn-ea"/>
              </a:rPr>
              <a:t>“</a:t>
            </a:r>
            <a:r>
              <a:rPr lang="zh-CN" altLang="en-US" sz="1600">
                <a:ea typeface="宋体" panose="02010600030101010101" pitchFamily="2" charset="-122"/>
                <a:sym typeface="+mn-ea"/>
              </a:rPr>
              <a:t>消费</a:t>
            </a:r>
            <a:r>
              <a:rPr lang="en-US" altLang="zh-CN" sz="1600">
                <a:ea typeface="宋体" panose="02010600030101010101" pitchFamily="2" charset="-122"/>
                <a:sym typeface="+mn-ea"/>
              </a:rPr>
              <a:t>税及附加税费申报”</a:t>
            </a:r>
            <a:r>
              <a:rPr lang="zh-CN" altLang="en-US" sz="1600">
                <a:ea typeface="宋体" panose="02010600030101010101" pitchFamily="2" charset="-122"/>
                <a:sym typeface="+mn-ea"/>
              </a:rPr>
              <a:t>。</a:t>
            </a:r>
            <a:endParaRPr lang="zh-CN" altLang="en-US" sz="1600" b="0">
              <a:ea typeface="宋体" panose="02010600030101010101" pitchFamily="2" charset="-122"/>
              <a:sym typeface="+mn-ea"/>
            </a:endParaRPr>
          </a:p>
        </p:txBody>
      </p:sp>
      <p:pic>
        <p:nvPicPr>
          <p:cNvPr id="7" name="图片 6" descr="H:\培训课件\云课堂第14期：电子税务局升级业务操作培训课件（2021年7月）\消费税.png消费税"/>
          <p:cNvPicPr>
            <a:picLocks noChangeAspect="1"/>
          </p:cNvPicPr>
          <p:nvPr/>
        </p:nvPicPr>
        <p:blipFill>
          <a:blip r:embed="rId1"/>
          <a:srcRect/>
          <a:stretch>
            <a:fillRect/>
          </a:stretch>
        </p:blipFill>
        <p:spPr>
          <a:xfrm>
            <a:off x="836930" y="3661093"/>
            <a:ext cx="7242810" cy="1877060"/>
          </a:xfrm>
          <a:prstGeom prst="rect">
            <a:avLst/>
          </a:prstGeom>
        </p:spPr>
      </p:pic>
      <p:pic>
        <p:nvPicPr>
          <p:cNvPr id="3" name="图片 2" descr="H:\培训课件\云课堂第14期：电子税务局升级业务操作培训课件（2021年7月）\小规模.png小规模"/>
          <p:cNvPicPr>
            <a:picLocks noChangeAspect="1"/>
          </p:cNvPicPr>
          <p:nvPr/>
        </p:nvPicPr>
        <p:blipFill>
          <a:blip r:embed="rId2"/>
          <a:srcRect/>
          <a:stretch>
            <a:fillRect/>
          </a:stretch>
        </p:blipFill>
        <p:spPr>
          <a:xfrm>
            <a:off x="2731135" y="1947863"/>
            <a:ext cx="7242810" cy="2320925"/>
          </a:xfrm>
          <a:prstGeom prst="rect">
            <a:avLst/>
          </a:prstGeom>
        </p:spPr>
      </p:pic>
      <p:pic>
        <p:nvPicPr>
          <p:cNvPr id="6" name="图片 5" descr="H:\培训课件\云课堂第14期：电子税务局升级业务操作培训课件（2021年7月）\一般纳税人.png一般纳税人"/>
          <p:cNvPicPr>
            <a:picLocks noChangeAspect="1"/>
          </p:cNvPicPr>
          <p:nvPr/>
        </p:nvPicPr>
        <p:blipFill>
          <a:blip r:embed="rId3"/>
          <a:srcRect/>
          <a:stretch>
            <a:fillRect/>
          </a:stretch>
        </p:blipFill>
        <p:spPr>
          <a:xfrm>
            <a:off x="4156393" y="715645"/>
            <a:ext cx="7241540" cy="22796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3.1.1</a:t>
            </a:r>
            <a:r>
              <a:rPr sz="2400" b="1">
                <a:solidFill>
                  <a:schemeClr val="accent1"/>
                </a:solidFill>
                <a:latin typeface="微软雅黑" panose="020B0503020204020204" pitchFamily="34" charset="-122"/>
                <a:ea typeface="微软雅黑" panose="020B0503020204020204" pitchFamily="34" charset="-122"/>
                <a:sym typeface="+mn-ea"/>
              </a:rPr>
              <a:t>.</a:t>
            </a:r>
            <a:r>
              <a:rPr lang="zh-CN" sz="2400" b="1">
                <a:solidFill>
                  <a:schemeClr val="accent1"/>
                </a:solidFill>
                <a:latin typeface="微软雅黑" panose="020B0503020204020204" pitchFamily="34" charset="-122"/>
                <a:ea typeface="微软雅黑" panose="020B0503020204020204" pitchFamily="34" charset="-122"/>
                <a:sym typeface="+mn-ea"/>
              </a:rPr>
              <a:t>主</a:t>
            </a:r>
            <a:r>
              <a:rPr sz="2400" b="1">
                <a:solidFill>
                  <a:schemeClr val="accent1"/>
                </a:solidFill>
                <a:latin typeface="微软雅黑" panose="020B0503020204020204" pitchFamily="34" charset="-122"/>
                <a:ea typeface="微软雅黑" panose="020B0503020204020204" pitchFamily="34" charset="-122"/>
                <a:sym typeface="+mn-ea"/>
              </a:rPr>
              <a:t>附加税费合并申报</a:t>
            </a:r>
            <a:r>
              <a:rPr lang="zh-CN" b="1">
                <a:solidFill>
                  <a:schemeClr val="accent1"/>
                </a:solidFill>
                <a:latin typeface="微软雅黑" panose="020B0503020204020204" pitchFamily="34" charset="-122"/>
                <a:ea typeface="微软雅黑" panose="020B0503020204020204" pitchFamily="34" charset="-122"/>
                <a:sym typeface="+mn-ea"/>
              </a:rPr>
              <a:t>－增值税及附加税申报（一般纳税人）</a:t>
            </a:r>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64200"/>
            <a:ext cx="9925050" cy="107632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zh-CN" sz="1600" b="0">
                <a:latin typeface="宋体" panose="02010600030101010101" pitchFamily="2" charset="-122"/>
                <a:ea typeface="宋体" panose="02010600030101010101" pitchFamily="2" charset="-122"/>
                <a:cs typeface="宋体" panose="02010600030101010101" pitchFamily="2" charset="-122"/>
              </a:rPr>
              <a:t>登入步骤：【我要办税】-【</a:t>
            </a:r>
            <a:r>
              <a:rPr sz="1600">
                <a:ea typeface="宋体" panose="02010600030101010101" pitchFamily="2" charset="-122"/>
                <a:sym typeface="+mn-ea"/>
              </a:rPr>
              <a:t>税费申报及缴纳</a:t>
            </a:r>
            <a:r>
              <a:rPr lang="zh-CN" altLang="zh-CN" sz="1600" b="0">
                <a:latin typeface="宋体" panose="02010600030101010101" pitchFamily="2" charset="-122"/>
                <a:ea typeface="宋体" panose="02010600030101010101" pitchFamily="2" charset="-122"/>
                <a:cs typeface="宋体" panose="02010600030101010101" pitchFamily="2" charset="-122"/>
              </a:rPr>
              <a:t>】-【</a:t>
            </a:r>
            <a:r>
              <a:rPr sz="1600">
                <a:ea typeface="宋体" panose="02010600030101010101" pitchFamily="2" charset="-122"/>
                <a:sym typeface="+mn-ea"/>
              </a:rPr>
              <a:t>增值税及附加税费申报</a:t>
            </a:r>
            <a:r>
              <a:rPr lang="zh-CN" altLang="zh-CN"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a:ea typeface="宋体" panose="02010600030101010101" pitchFamily="2" charset="-122"/>
                <a:sym typeface="+mn-ea"/>
              </a:rPr>
              <a:t>增值税及附加税费一般纳税人一表集成申报</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a:t>
            </a:r>
            <a:r>
              <a:rPr lang="en-US" altLang="zh-CN" sz="1600">
                <a:ea typeface="宋体" panose="02010600030101010101" pitchFamily="2" charset="-122"/>
                <a:sym typeface="+mn-ea"/>
              </a:rPr>
              <a:t>增值税及附加税费</a:t>
            </a:r>
            <a:r>
              <a:rPr lang="zh-CN" altLang="en-US" sz="1600">
                <a:ea typeface="宋体" panose="02010600030101010101" pitchFamily="2" charset="-122"/>
                <a:sym typeface="+mn-ea"/>
              </a:rPr>
              <a:t>申报表（</a:t>
            </a:r>
            <a:r>
              <a:rPr lang="en-US" altLang="zh-CN" sz="1600">
                <a:ea typeface="宋体" panose="02010600030101010101" pitchFamily="2" charset="-122"/>
                <a:sym typeface="+mn-ea"/>
              </a:rPr>
              <a:t>一般纳税人</a:t>
            </a:r>
            <a:r>
              <a:rPr lang="zh-CN" altLang="en-US" sz="1600">
                <a:ea typeface="宋体" panose="02010600030101010101" pitchFamily="2" charset="-122"/>
                <a:sym typeface="+mn-ea"/>
              </a:rPr>
              <a:t>适用）中</a:t>
            </a:r>
            <a:r>
              <a:rPr sz="1600" b="0">
                <a:ea typeface="宋体" panose="02010600030101010101" pitchFamily="2" charset="-122"/>
              </a:rPr>
              <a:t>附列资料中新增《附加税费情况表》</a:t>
            </a:r>
            <a:r>
              <a:rPr lang="zh-CN" sz="1600" b="0">
                <a:ea typeface="宋体" panose="02010600030101010101" pitchFamily="2" charset="-122"/>
              </a:rPr>
              <a:t>，同时</a:t>
            </a:r>
            <a:r>
              <a:rPr lang="zh-CN" altLang="en-US" sz="1600">
                <a:ea typeface="宋体" panose="02010600030101010101" pitchFamily="2" charset="-122"/>
                <a:sym typeface="+mn-ea"/>
              </a:rPr>
              <a:t>主表新增附加税费栏次</a:t>
            </a:r>
            <a:r>
              <a:rPr lang="en-US" altLang="zh-CN" sz="1600">
                <a:ea typeface="宋体" panose="02010600030101010101" pitchFamily="2" charset="-122"/>
                <a:sym typeface="+mn-ea"/>
              </a:rPr>
              <a:t>39-</a:t>
            </a:r>
            <a:r>
              <a:rPr lang="en-US" altLang="zh-CN" sz="1600">
                <a:ea typeface="宋体" panose="02010600030101010101" pitchFamily="2" charset="-122"/>
                <a:sym typeface="+mn-ea"/>
              </a:rPr>
              <a:t>41</a:t>
            </a:r>
            <a:r>
              <a:rPr lang="zh-CN" altLang="en-US" sz="1600">
                <a:ea typeface="宋体" panose="02010600030101010101" pitchFamily="2" charset="-122"/>
                <a:sym typeface="+mn-ea"/>
              </a:rPr>
              <a:t>行。</a:t>
            </a:r>
            <a:endParaRPr lang="zh-CN" altLang="en-US" sz="1600" b="0">
              <a:ea typeface="宋体" panose="02010600030101010101" pitchFamily="2" charset="-122"/>
              <a:sym typeface="+mn-ea"/>
            </a:endParaRPr>
          </a:p>
        </p:txBody>
      </p:sp>
      <p:pic>
        <p:nvPicPr>
          <p:cNvPr id="8" name="图片 7" descr="C:\Users\Administrator\Desktop\一般纳税人1.png一般纳税人1"/>
          <p:cNvPicPr>
            <a:picLocks noChangeAspect="1"/>
          </p:cNvPicPr>
          <p:nvPr/>
        </p:nvPicPr>
        <p:blipFill>
          <a:blip r:embed="rId1"/>
          <a:srcRect/>
          <a:stretch>
            <a:fillRect/>
          </a:stretch>
        </p:blipFill>
        <p:spPr>
          <a:xfrm>
            <a:off x="882015" y="993140"/>
            <a:ext cx="10428605" cy="41141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73723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3.1.2</a:t>
            </a:r>
            <a:r>
              <a:rPr sz="2400" b="1">
                <a:solidFill>
                  <a:schemeClr val="accent1"/>
                </a:solidFill>
                <a:latin typeface="微软雅黑" panose="020B0503020204020204" pitchFamily="34" charset="-122"/>
                <a:ea typeface="微软雅黑" panose="020B0503020204020204" pitchFamily="34" charset="-122"/>
                <a:sym typeface="+mn-ea"/>
              </a:rPr>
              <a:t>.</a:t>
            </a:r>
            <a:r>
              <a:rPr lang="zh-CN" sz="2400" b="1">
                <a:solidFill>
                  <a:schemeClr val="accent1"/>
                </a:solidFill>
                <a:latin typeface="微软雅黑" panose="020B0503020204020204" pitchFamily="34" charset="-122"/>
                <a:ea typeface="微软雅黑" panose="020B0503020204020204" pitchFamily="34" charset="-122"/>
                <a:sym typeface="+mn-ea"/>
              </a:rPr>
              <a:t>主</a:t>
            </a:r>
            <a:r>
              <a:rPr sz="2400" b="1">
                <a:solidFill>
                  <a:schemeClr val="accent1"/>
                </a:solidFill>
                <a:latin typeface="微软雅黑" panose="020B0503020204020204" pitchFamily="34" charset="-122"/>
                <a:ea typeface="微软雅黑" panose="020B0503020204020204" pitchFamily="34" charset="-122"/>
                <a:sym typeface="+mn-ea"/>
              </a:rPr>
              <a:t>附加税费合并申报</a:t>
            </a:r>
            <a:r>
              <a:rPr lang="zh-CN" sz="2400" b="1">
                <a:solidFill>
                  <a:schemeClr val="accent1"/>
                </a:solidFill>
                <a:latin typeface="微软雅黑" panose="020B0503020204020204" pitchFamily="34" charset="-122"/>
                <a:ea typeface="微软雅黑" panose="020B0503020204020204" pitchFamily="34" charset="-122"/>
                <a:sym typeface="+mn-ea"/>
              </a:rPr>
              <a:t>－</a:t>
            </a:r>
            <a:r>
              <a:rPr lang="zh-CN" b="1">
                <a:solidFill>
                  <a:schemeClr val="accent1"/>
                </a:solidFill>
                <a:latin typeface="微软雅黑" panose="020B0503020204020204" pitchFamily="34" charset="-122"/>
                <a:ea typeface="微软雅黑" panose="020B0503020204020204" pitchFamily="34" charset="-122"/>
                <a:sym typeface="+mn-ea"/>
              </a:rPr>
              <a:t>增值税及附加税申报（一般纳税人）</a:t>
            </a:r>
            <a:endParaRPr lang="zh-CN" b="1">
              <a:solidFill>
                <a:schemeClr val="accent1"/>
              </a:solidFill>
              <a:latin typeface="微软雅黑" panose="020B0503020204020204" pitchFamily="34" charset="-122"/>
              <a:ea typeface="微软雅黑" panose="020B0503020204020204" pitchFamily="34" charset="-122"/>
              <a:sym typeface="+mn-ea"/>
            </a:endParaRPr>
          </a:p>
          <a:p>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64200"/>
            <a:ext cx="9925050" cy="829945"/>
          </a:xfrm>
          <a:prstGeom prst="rect">
            <a:avLst/>
          </a:prstGeom>
          <a:noFill/>
          <a:ln w="9525">
            <a:noFill/>
          </a:ln>
        </p:spPr>
        <p:txBody>
          <a:bodyPr wrap="square">
            <a:spAutoFit/>
          </a:bodyPr>
          <a:p>
            <a:pPr indent="0"/>
            <a:r>
              <a:rPr lang="en-US" sz="1600" b="0">
                <a:latin typeface="宋体" panose="02010600030101010101" pitchFamily="2" charset="-122"/>
                <a:ea typeface="宋体" panose="02010600030101010101" pitchFamily="2" charset="-122"/>
                <a:cs typeface="宋体" panose="02010600030101010101" pitchFamily="2" charset="-122"/>
              </a:rPr>
              <a:t>3</a:t>
            </a:r>
            <a:r>
              <a:rPr lang="en-US" altLang="zh-CN" sz="1600" b="0">
                <a:latin typeface="宋体" panose="02010600030101010101" pitchFamily="2" charset="-122"/>
                <a:ea typeface="宋体" panose="02010600030101010101" pitchFamily="2" charset="-122"/>
                <a:cs typeface="宋体" panose="02010600030101010101" pitchFamily="2" charset="-122"/>
              </a:rPr>
              <a:t>.</a:t>
            </a:r>
            <a:r>
              <a:rPr sz="1600">
                <a:ea typeface="宋体" panose="02010600030101010101" pitchFamily="2" charset="-122"/>
              </a:rPr>
              <a:t>将原一般纳税人《增值税纳税申报表附列资料（二）》（本期进项税额明细）第23栏“其他应作进项税额转出的情形”拆分为第23a栏“异常凭证转出进项税额”和第23b栏“其他应作进项税额转出的情形”。其中第23a栏专门用于填写异常增值税扣税凭证（目前仅包含异常增值税专用发票）转出的进项税额。</a:t>
            </a:r>
            <a:endParaRPr sz="160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777875" y="702310"/>
            <a:ext cx="10636250" cy="48723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73723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3.1.3</a:t>
            </a:r>
            <a:r>
              <a:rPr sz="2400" b="1">
                <a:solidFill>
                  <a:schemeClr val="accent1"/>
                </a:solidFill>
                <a:latin typeface="微软雅黑" panose="020B0503020204020204" pitchFamily="34" charset="-122"/>
                <a:ea typeface="微软雅黑" panose="020B0503020204020204" pitchFamily="34" charset="-122"/>
                <a:sym typeface="+mn-ea"/>
              </a:rPr>
              <a:t>.</a:t>
            </a:r>
            <a:r>
              <a:rPr lang="zh-CN" sz="2400" b="1">
                <a:solidFill>
                  <a:schemeClr val="accent1"/>
                </a:solidFill>
                <a:latin typeface="微软雅黑" panose="020B0503020204020204" pitchFamily="34" charset="-122"/>
                <a:ea typeface="微软雅黑" panose="020B0503020204020204" pitchFamily="34" charset="-122"/>
                <a:sym typeface="+mn-ea"/>
              </a:rPr>
              <a:t>主</a:t>
            </a:r>
            <a:r>
              <a:rPr sz="2400" b="1">
                <a:solidFill>
                  <a:schemeClr val="accent1"/>
                </a:solidFill>
                <a:latin typeface="微软雅黑" panose="020B0503020204020204" pitchFamily="34" charset="-122"/>
                <a:ea typeface="微软雅黑" panose="020B0503020204020204" pitchFamily="34" charset="-122"/>
                <a:sym typeface="+mn-ea"/>
              </a:rPr>
              <a:t>附加税费合并申报</a:t>
            </a:r>
            <a:r>
              <a:rPr lang="zh-CN" sz="2400" b="1">
                <a:solidFill>
                  <a:schemeClr val="accent1"/>
                </a:solidFill>
                <a:latin typeface="微软雅黑" panose="020B0503020204020204" pitchFamily="34" charset="-122"/>
                <a:ea typeface="微软雅黑" panose="020B0503020204020204" pitchFamily="34" charset="-122"/>
                <a:sym typeface="+mn-ea"/>
              </a:rPr>
              <a:t>－</a:t>
            </a:r>
            <a:r>
              <a:rPr lang="zh-CN" b="1">
                <a:solidFill>
                  <a:schemeClr val="accent1"/>
                </a:solidFill>
                <a:latin typeface="微软雅黑" panose="020B0503020204020204" pitchFamily="34" charset="-122"/>
                <a:ea typeface="微软雅黑" panose="020B0503020204020204" pitchFamily="34" charset="-122"/>
                <a:sym typeface="+mn-ea"/>
              </a:rPr>
              <a:t>增值税及附加税申报（一般纳税人）</a:t>
            </a:r>
            <a:endParaRPr lang="zh-CN" b="1">
              <a:solidFill>
                <a:schemeClr val="accent1"/>
              </a:solidFill>
              <a:latin typeface="微软雅黑" panose="020B0503020204020204" pitchFamily="34" charset="-122"/>
              <a:ea typeface="微软雅黑" panose="020B0503020204020204" pitchFamily="34" charset="-122"/>
              <a:sym typeface="+mn-ea"/>
            </a:endParaRPr>
          </a:p>
          <a:p>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64200"/>
            <a:ext cx="9925050" cy="82994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4.</a:t>
            </a:r>
            <a:r>
              <a:rPr sz="1600">
                <a:ea typeface="宋体" panose="02010600030101010101" pitchFamily="2" charset="-122"/>
              </a:rPr>
              <a:t>《增值税及附加税费申报表》（一般纳税人适用）附列资料（五）（附加税费情况表）在原《城建税、教育费附加、地方教育附加税（费）申报表》计税（费）依据栏次删除“消费税”及“营业税”，增加“留抵退税本期扣除额”，增加产教融合型企业抵免及增值税留抵退税额适用情况。</a:t>
            </a:r>
            <a:endParaRPr sz="160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914400" y="772160"/>
            <a:ext cx="10363200" cy="47942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846310"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3.2.1</a:t>
            </a:r>
            <a:r>
              <a:rPr sz="2400" b="1">
                <a:solidFill>
                  <a:schemeClr val="accent1"/>
                </a:solidFill>
                <a:latin typeface="微软雅黑" panose="020B0503020204020204" pitchFamily="34" charset="-122"/>
                <a:ea typeface="微软雅黑" panose="020B0503020204020204" pitchFamily="34" charset="-122"/>
                <a:sym typeface="+mn-ea"/>
              </a:rPr>
              <a:t>.</a:t>
            </a:r>
            <a:r>
              <a:rPr lang="zh-CN" sz="2400" b="1">
                <a:solidFill>
                  <a:schemeClr val="accent1"/>
                </a:solidFill>
                <a:latin typeface="微软雅黑" panose="020B0503020204020204" pitchFamily="34" charset="-122"/>
                <a:ea typeface="微软雅黑" panose="020B0503020204020204" pitchFamily="34" charset="-122"/>
                <a:sym typeface="+mn-ea"/>
              </a:rPr>
              <a:t>主</a:t>
            </a:r>
            <a:r>
              <a:rPr sz="2400" b="1">
                <a:solidFill>
                  <a:schemeClr val="accent1"/>
                </a:solidFill>
                <a:latin typeface="微软雅黑" panose="020B0503020204020204" pitchFamily="34" charset="-122"/>
                <a:ea typeface="微软雅黑" panose="020B0503020204020204" pitchFamily="34" charset="-122"/>
                <a:sym typeface="+mn-ea"/>
              </a:rPr>
              <a:t>附加税费合并申报</a:t>
            </a:r>
            <a:r>
              <a:rPr lang="zh-CN" sz="2400" b="1">
                <a:solidFill>
                  <a:schemeClr val="accent1"/>
                </a:solidFill>
                <a:latin typeface="微软雅黑" panose="020B0503020204020204" pitchFamily="34" charset="-122"/>
                <a:ea typeface="微软雅黑" panose="020B0503020204020204" pitchFamily="34" charset="-122"/>
                <a:sym typeface="+mn-ea"/>
              </a:rPr>
              <a:t>－</a:t>
            </a:r>
            <a:r>
              <a:rPr lang="zh-CN" b="1">
                <a:solidFill>
                  <a:schemeClr val="accent1"/>
                </a:solidFill>
                <a:latin typeface="微软雅黑" panose="020B0503020204020204" pitchFamily="34" charset="-122"/>
                <a:ea typeface="微软雅黑" panose="020B0503020204020204" pitchFamily="34" charset="-122"/>
                <a:sym typeface="+mn-ea"/>
              </a:rPr>
              <a:t>增值税及附加税申报（小规模纳税人）</a:t>
            </a:r>
            <a:endParaRPr lang="zh-CN"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664200"/>
            <a:ext cx="9925050" cy="1322070"/>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zh-CN" sz="1600" b="0">
                <a:latin typeface="宋体" panose="02010600030101010101" pitchFamily="2" charset="-122"/>
                <a:ea typeface="宋体" panose="02010600030101010101" pitchFamily="2" charset="-122"/>
                <a:cs typeface="宋体" panose="02010600030101010101" pitchFamily="2" charset="-122"/>
              </a:rPr>
              <a:t>登入步骤：【我要办税】-【</a:t>
            </a:r>
            <a:r>
              <a:rPr sz="1600">
                <a:ea typeface="宋体" panose="02010600030101010101" pitchFamily="2" charset="-122"/>
                <a:sym typeface="+mn-ea"/>
              </a:rPr>
              <a:t>税费申报及缴纳</a:t>
            </a:r>
            <a:r>
              <a:rPr lang="zh-CN" altLang="zh-CN" sz="1600" b="0">
                <a:latin typeface="宋体" panose="02010600030101010101" pitchFamily="2" charset="-122"/>
                <a:ea typeface="宋体" panose="02010600030101010101" pitchFamily="2" charset="-122"/>
                <a:cs typeface="宋体" panose="02010600030101010101" pitchFamily="2" charset="-122"/>
              </a:rPr>
              <a:t>】-【</a:t>
            </a:r>
            <a:r>
              <a:rPr sz="1600">
                <a:ea typeface="宋体" panose="02010600030101010101" pitchFamily="2" charset="-122"/>
                <a:sym typeface="+mn-ea"/>
              </a:rPr>
              <a:t>增值税及附加税费申报</a:t>
            </a:r>
            <a:r>
              <a:rPr lang="zh-CN" altLang="zh-CN" sz="1600" b="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a:ea typeface="宋体" panose="02010600030101010101" pitchFamily="2" charset="-122"/>
                <a:sym typeface="+mn-ea"/>
              </a:rPr>
              <a:t>增值税及附加税费小规模纳税人引导式申报</a:t>
            </a:r>
            <a:r>
              <a:rPr lang="zh-CN" alt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a:t>
            </a:r>
            <a:r>
              <a:rPr lang="en-US" altLang="zh-CN" sz="1600">
                <a:ea typeface="宋体" panose="02010600030101010101" pitchFamily="2" charset="-122"/>
                <a:sym typeface="+mn-ea"/>
              </a:rPr>
              <a:t>增值税及附加税费</a:t>
            </a:r>
            <a:r>
              <a:rPr lang="zh-CN" altLang="en-US" sz="1600">
                <a:ea typeface="宋体" panose="02010600030101010101" pitchFamily="2" charset="-122"/>
                <a:sym typeface="+mn-ea"/>
              </a:rPr>
              <a:t>申报表（小规模</a:t>
            </a:r>
            <a:r>
              <a:rPr lang="en-US" altLang="zh-CN" sz="1600">
                <a:ea typeface="宋体" panose="02010600030101010101" pitchFamily="2" charset="-122"/>
                <a:sym typeface="+mn-ea"/>
              </a:rPr>
              <a:t>纳税人</a:t>
            </a:r>
            <a:r>
              <a:rPr lang="zh-CN" altLang="en-US" sz="1600">
                <a:ea typeface="宋体" panose="02010600030101010101" pitchFamily="2" charset="-122"/>
                <a:sym typeface="+mn-ea"/>
              </a:rPr>
              <a:t>适用）中</a:t>
            </a:r>
            <a:r>
              <a:rPr sz="1600">
                <a:ea typeface="宋体" panose="02010600030101010101" pitchFamily="2" charset="-122"/>
                <a:sym typeface="+mn-ea"/>
              </a:rPr>
              <a:t>附列资料中新增《附加税费情况表》</a:t>
            </a:r>
            <a:r>
              <a:rPr lang="zh-CN" sz="1600">
                <a:ea typeface="宋体" panose="02010600030101010101" pitchFamily="2" charset="-122"/>
                <a:sym typeface="+mn-ea"/>
              </a:rPr>
              <a:t>，同时</a:t>
            </a:r>
            <a:r>
              <a:rPr lang="zh-CN" altLang="en-US" sz="1600">
                <a:ea typeface="宋体" panose="02010600030101010101" pitchFamily="2" charset="-122"/>
                <a:sym typeface="+mn-ea"/>
              </a:rPr>
              <a:t>主表新增附加税费栏次</a:t>
            </a:r>
            <a:r>
              <a:rPr lang="en-US" altLang="zh-CN" sz="1600">
                <a:ea typeface="宋体" panose="02010600030101010101" pitchFamily="2" charset="-122"/>
                <a:sym typeface="+mn-ea"/>
              </a:rPr>
              <a:t>25-27</a:t>
            </a:r>
            <a:r>
              <a:rPr lang="zh-CN" altLang="en-US" sz="1600">
                <a:ea typeface="宋体" panose="02010600030101010101" pitchFamily="2" charset="-122"/>
                <a:sym typeface="+mn-ea"/>
              </a:rPr>
              <a:t>行。</a:t>
            </a:r>
            <a:endParaRPr lang="zh-CN" altLang="en-US" sz="1600" b="0">
              <a:ea typeface="宋体" panose="02010600030101010101" pitchFamily="2" charset="-122"/>
              <a:sym typeface="+mn-ea"/>
            </a:endParaRPr>
          </a:p>
          <a:p>
            <a:pPr indent="0"/>
            <a:r>
              <a:rPr sz="1600">
                <a:ea typeface="宋体" panose="02010600030101010101" pitchFamily="2" charset="-122"/>
              </a:rPr>
              <a:t>。</a:t>
            </a:r>
            <a:endParaRPr sz="160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955675" y="747395"/>
            <a:ext cx="10280650" cy="48196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TAG_VERSION" val="1.0"/>
  <p:tag name="KSO_WM_BEAUTIFY_FLAG" val="#wm#"/>
  <p:tag name="KSO_WM_TEMPLATE_CATEGORY" val="diagram"/>
  <p:tag name="KSO_WM_TEMPLATE_INDEX" val="685"/>
  <p:tag name="KSO_WM_UNIT_TYPE" val="m_i"/>
  <p:tag name="KSO_WM_UNIT_INDEX" val="1_1"/>
  <p:tag name="KSO_WM_UNIT_ID" val="diagram685_5*m_i*1_1"/>
  <p:tag name="KSO_WM_UNIT_CLEAR" val="1"/>
  <p:tag name="KSO_WM_UNIT_LAYERLEVEL" val="1_1"/>
  <p:tag name="KSO_WM_DIAGRAM_GROUP_CODE" val="m1-1"/>
</p:tagLst>
</file>

<file path=ppt/tags/tag64.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1_1"/>
  <p:tag name="KSO_WM_UNIT_ID" val="diagram685_5*m_h_a*1_1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65.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1_1"/>
  <p:tag name="KSO_WM_UNIT_ID" val="diagram685_5*m_h_f*1_1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66.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2_1"/>
  <p:tag name="KSO_WM_UNIT_ID" val="diagram685_5*m_h_a*1_2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2_1"/>
  <p:tag name="KSO_WM_UNIT_ID" val="diagram685_5*m_h_f*1_2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68.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2_1"/>
  <p:tag name="KSO_WM_UNIT_ID" val="diagram685_5*m_h_a*1_2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9.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2_1"/>
  <p:tag name="KSO_WM_UNIT_ID" val="diagram685_5*m_h_f*1_2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9510,&quot;width&quot;:2020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4349</Words>
  <Application>WPS 演示</Application>
  <PresentationFormat>宽屏</PresentationFormat>
  <Paragraphs>178</Paragraphs>
  <Slides>33</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宋体</vt:lpstr>
      <vt:lpstr>Wingdings</vt:lpstr>
      <vt:lpstr>微软雅黑</vt:lpstr>
      <vt:lpstr>Wingdings</vt:lpstr>
      <vt:lpstr>Arial Black</vt:lpstr>
      <vt:lpstr>Helvetica</vt:lpstr>
      <vt:lpstr>Helvetica Light</vt:lpstr>
      <vt:lpstr>方正悠黑体加粗</vt:lpstr>
      <vt:lpstr>黑体</vt:lpstr>
      <vt:lpstr>Helvetica</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FZH</cp:lastModifiedBy>
  <cp:revision>249</cp:revision>
  <dcterms:created xsi:type="dcterms:W3CDTF">2019-06-19T02:08:00Z</dcterms:created>
  <dcterms:modified xsi:type="dcterms:W3CDTF">2021-08-12T07:36:25Z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SaveFontToCloudKey">
    <vt:lpwstr>967357703_embed</vt:lpwstr>
  </property>
  <property fmtid="{D5CDD505-2E9C-101B-9397-08002B2CF9AE}" pid="4" name="ICV">
    <vt:lpwstr>E228F6E0D51542768A262543C5257515</vt:lpwstr>
  </property>
</Properties>
</file>