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5"/>
  </p:handoutMasterIdLst>
  <p:sldIdLst>
    <p:sldId id="410" r:id="rId3"/>
    <p:sldId id="412" r:id="rId5"/>
    <p:sldId id="450" r:id="rId6"/>
    <p:sldId id="466" r:id="rId7"/>
    <p:sldId id="468" r:id="rId8"/>
    <p:sldId id="501" r:id="rId9"/>
    <p:sldId id="469" r:id="rId10"/>
    <p:sldId id="470" r:id="rId11"/>
    <p:sldId id="471" r:id="rId12"/>
    <p:sldId id="474" r:id="rId13"/>
    <p:sldId id="503" r:id="rId14"/>
    <p:sldId id="483" r:id="rId15"/>
    <p:sldId id="475" r:id="rId16"/>
    <p:sldId id="476" r:id="rId17"/>
    <p:sldId id="478" r:id="rId18"/>
    <p:sldId id="494" r:id="rId19"/>
    <p:sldId id="480" r:id="rId20"/>
    <p:sldId id="481" r:id="rId21"/>
    <p:sldId id="432" r:id="rId22"/>
    <p:sldId id="416" r:id="rId23"/>
    <p:sldId id="413" r:id="rId24"/>
  </p:sldIdLst>
  <p:sldSz cx="12192000" cy="6858000"/>
  <p:notesSz cx="6858000" cy="9144000"/>
  <p:embeddedFontLst>
    <p:embeddedFont>
      <p:font typeface="微软雅黑" panose="020B0503020204020204" pitchFamily="34" charset="-122"/>
      <p:regular r:id="rId30"/>
    </p:embeddedFont>
    <p:embeddedFont>
      <p:font typeface="Arial Black" panose="020B0A04020102020204" pitchFamily="34" charset="0"/>
      <p:bold r:id="rId31"/>
    </p:embeddedFont>
    <p:embeddedFont>
      <p:font typeface="方正悠黑体加粗" panose="02010600010101010101" charset="-122"/>
      <p:regular r:id="rId32"/>
    </p:embeddedFont>
    <p:embeddedFont>
      <p:font typeface="黑体" panose="02010609060101010101" charset="-122"/>
      <p:regular r:id="rId33"/>
    </p:embeddedFont>
    <p:embeddedFont>
      <p:font typeface="Calibri" panose="020F0502020204030204" charset="0"/>
      <p:regular r:id="rId34"/>
      <p:bold r:id="rId35"/>
      <p:italic r:id="rId36"/>
      <p:boldItalic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3"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defRPr u="none" strike="noStrike" kern="1200" cap="none" spc="150" normalizeH="0" baseline="0">
                <a:uFillTx/>
              </a:defRPr>
            </a:lvl1pPr>
            <a:lvl2pPr marL="685800" indent="-228600" defTabSz="914400" eaLnBrk="1" fontAlgn="auto" latinLnBrk="0" hangingPunct="1">
              <a:lnSpc>
                <a:spcPct val="120000"/>
              </a:lnSpc>
              <a:tabLst>
                <a:tab pos="1609725" algn="l"/>
                <a:tab pos="1609725" algn="l"/>
                <a:tab pos="1609725" algn="l"/>
                <a:tab pos="1609725" algn="l"/>
              </a:tabLst>
              <a:defRPr u="none" strike="noStrike" kern="1200" cap="none" spc="150" normalizeH="0" baseline="0">
                <a:uFillTx/>
              </a:defRPr>
            </a:lvl2pPr>
            <a:lvl3pPr marL="1143000" indent="-228600" eaLnBrk="1" fontAlgn="auto" latinLnBrk="0" hangingPunct="1">
              <a:lnSpc>
                <a:spcPct val="120000"/>
              </a:lnSpc>
              <a:defRPr u="none" strike="noStrike" kern="1200" cap="none" spc="150" normalizeH="0" baseline="0">
                <a:uFillTx/>
              </a:defRPr>
            </a:lvl3pPr>
            <a:lvl4pPr marL="1600200" indent="-228600" eaLnBrk="1" fontAlgn="auto" latinLnBrk="0" hangingPunct="1">
              <a:lnSpc>
                <a:spcPct val="120000"/>
              </a:lnSpc>
              <a:defRPr u="none" strike="noStrike" kern="1200" cap="none" spc="150" normalizeH="0" baseline="0">
                <a:uFillTx/>
              </a:defRPr>
            </a:lvl4pPr>
            <a:lvl5pPr marL="2057400" indent="-228600" eaLnBrk="1" fontAlgn="auto" latinLnBrk="0" hangingPunct="1">
              <a:lnSpc>
                <a:spcPct val="120000"/>
              </a:lnSpc>
              <a:defRPr u="none" strike="noStrike" kern="1200" cap="none" spc="150" normalizeH="0" baseline="0">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江西省电子税务局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10158684" y="154188"/>
            <a:ext cx="454678" cy="432912"/>
          </a:xfrm>
          <a:prstGeom prst="rect">
            <a:avLst/>
          </a:prstGeom>
        </p:spPr>
      </p:pic>
      <p:sp>
        <p:nvSpPr>
          <p:cNvPr id="9" name="TextBox 24"/>
          <p:cNvSpPr txBox="1"/>
          <p:nvPr userDrawn="1"/>
        </p:nvSpPr>
        <p:spPr>
          <a:xfrm>
            <a:off x="10557039" y="205713"/>
            <a:ext cx="2004290" cy="338597"/>
          </a:xfrm>
          <a:prstGeom prst="rect">
            <a:avLst/>
          </a:prstGeom>
          <a:noFill/>
        </p:spPr>
        <p:txBody>
          <a:bodyPr wrap="square" lIns="121963" tIns="60981" rIns="121963" bIns="60981" rtlCol="0">
            <a:spAutoFit/>
          </a:bodyPr>
          <a:p>
            <a:r>
              <a:rPr lang="zh-CN" altLang="en-US" sz="1400" b="1" spc="-150" dirty="0">
                <a:solidFill>
                  <a:srgbClr val="FF4167"/>
                </a:solidFill>
                <a:effectLst/>
                <a:latin typeface="Arial Black" panose="020B0A04020102020204" pitchFamily="34" charset="0"/>
                <a:ea typeface="微软雅黑" panose="020B0503020204020204" pitchFamily="34" charset="-122"/>
              </a:rPr>
              <a:t>江西省电子税务局</a:t>
            </a:r>
            <a:endParaRPr lang="zh-CN" altLang="en-US" sz="1400" b="1" spc="-150" dirty="0">
              <a:solidFill>
                <a:srgbClr val="FF4167"/>
              </a:solidFill>
              <a:effectLst/>
              <a:latin typeface="Arial Black" panose="020B0A04020102020204" pitchFamily="34" charset="0"/>
              <a:ea typeface="微软雅黑" panose="020B0503020204020204" pitchFamily="34" charset="-122"/>
            </a:endParaRPr>
          </a:p>
        </p:txBody>
      </p:sp>
      <p:cxnSp>
        <p:nvCxnSpPr>
          <p:cNvPr id="10" name="直接连接符 9"/>
          <p:cNvCxnSpPr/>
          <p:nvPr userDrawn="1"/>
        </p:nvCxnSpPr>
        <p:spPr>
          <a:xfrm>
            <a:off x="0" y="693490"/>
            <a:ext cx="12192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9922715" y="241875"/>
            <a:ext cx="0" cy="241872"/>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defRPr kumimoji="0" lang="zh-CN" altLang="en-US" sz="18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uFillTx/>
                <a:latin typeface="Arial" panose="020B0604020202020204" pitchFamily="34" charset="0"/>
                <a:ea typeface="微软雅黑" panose="020B0503020204020204" pitchFamily="34" charset="-122"/>
                <a:cs typeface="+mn-cs"/>
                <a:sym typeface="+mn-ea"/>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defRPr sz="1600" u="none" strike="noStrike" kern="1200" cap="none" spc="150" normalizeH="0" baseline="0">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tabLst>
                <a:tab pos="1609725" algn="l"/>
                <a:tab pos="1609725" algn="l"/>
                <a:tab pos="1609725" algn="l"/>
                <a:tab pos="1609725" algn="l"/>
              </a:tabLst>
              <a:defRPr sz="1600" u="none" strike="noStrike" kern="1200" cap="none" spc="150" normalizeH="0" baseline="0">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defRPr sz="1600" u="none" strike="noStrike" kern="1200" cap="none" spc="150" normalizeH="0" baseline="0">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defRPr sz="1400" u="none" strike="noStrike" kern="1200" cap="none" spc="150" normalizeH="0" baseline="0">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None/>
              <a:defRPr kumimoji="0" lang="zh-CN" altLang="en-US" sz="2000" b="1" i="0" u="none" strike="noStrike" kern="1200" cap="none" spc="200" normalizeH="0" baseline="0" noProof="1" dirty="0">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defRPr u="none" strike="noStrike" kern="1200" cap="none" spc="150" normalizeH="0" baseline="0">
                <a:uFillTx/>
              </a:defRPr>
            </a:lvl1pPr>
            <a:lvl2pPr marL="685800" indent="-228600" defTabSz="914400" eaLnBrk="1" fontAlgn="auto" latinLnBrk="0" hangingPunct="1">
              <a:lnSpc>
                <a:spcPct val="120000"/>
              </a:lnSpc>
              <a:spcAft>
                <a:spcPts val="600"/>
              </a:spcAft>
              <a:tabLst>
                <a:tab pos="1609725" algn="l"/>
                <a:tab pos="1609725" algn="l"/>
                <a:tab pos="1609725" algn="l"/>
                <a:tab pos="1609725" algn="l"/>
              </a:tabLst>
              <a:defRPr u="none" strike="noStrike" kern="1200" cap="none" spc="150" normalizeH="0" baseline="0">
                <a:uFillTx/>
              </a:defRPr>
            </a:lvl2pPr>
            <a:lvl3pPr marL="1143000" indent="-228600" eaLnBrk="1" fontAlgn="auto" latinLnBrk="0" hangingPunct="1">
              <a:lnSpc>
                <a:spcPct val="120000"/>
              </a:lnSpc>
              <a:spcAft>
                <a:spcPts val="600"/>
              </a:spcAft>
              <a:defRPr u="none" strike="noStrike" kern="1200" cap="none" spc="150" normalizeH="0" baseline="0">
                <a:uFillTx/>
              </a:defRPr>
            </a:lvl3pPr>
            <a:lvl4pPr marL="1600200" indent="-228600" eaLnBrk="1" fontAlgn="auto" latinLnBrk="0" hangingPunct="1">
              <a:lnSpc>
                <a:spcPct val="120000"/>
              </a:lnSpc>
              <a:spcAft>
                <a:spcPts val="300"/>
              </a:spcAft>
              <a:defRPr u="none" strike="noStrike" kern="1200" cap="none" spc="150" normalizeH="0" baseline="0">
                <a:uFillTx/>
              </a:defRPr>
            </a:lvl4pPr>
            <a:lvl5pPr marL="2057400" indent="-228600" eaLnBrk="1" fontAlgn="auto" latinLnBrk="0" hangingPunct="1">
              <a:lnSpc>
                <a:spcPct val="120000"/>
              </a:lnSpc>
              <a:spcAft>
                <a:spcPts val="300"/>
              </a:spcAft>
              <a:defRPr u="none" strike="noStrike" kern="1200" cap="none" spc="150" normalizeH="0" baseline="0">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2.png"/><Relationship Id="rId1" Type="http://schemas.openxmlformats.org/officeDocument/2006/relationships/tags" Target="../tags/tag7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1021405" y="1366714"/>
            <a:ext cx="10177131" cy="4224469"/>
          </a:xfrm>
          <a:prstGeom prst="roundRect">
            <a:avLst>
              <a:gd name="adj" fmla="val 11579"/>
            </a:avLst>
          </a:prstGeom>
          <a:gradFill>
            <a:gsLst>
              <a:gs pos="0">
                <a:schemeClr val="bg1"/>
              </a:gs>
              <a:gs pos="100000">
                <a:schemeClr val="bg1">
                  <a:lumMod val="95000"/>
                </a:schemeClr>
              </a:gs>
            </a:gsLst>
            <a:lin ang="5400000" scaled="0"/>
          </a:gra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 name="斐讯"/>
          <p:cNvSpPr txBox="1">
            <a:spLocks noChangeArrowheads="1"/>
          </p:cNvSpPr>
          <p:nvPr/>
        </p:nvSpPr>
        <p:spPr bwMode="auto">
          <a:xfrm>
            <a:off x="1632585" y="2112963"/>
            <a:ext cx="8926195" cy="1905635"/>
          </a:xfrm>
          <a:prstGeom prst="rect">
            <a:avLst/>
          </a:prstGeom>
          <a:noFill/>
          <a:ln>
            <a:noFill/>
          </a:ln>
          <a:extLst>
            <a:ext uri="{909E8E84-426E-40DD-AFC4-6F175D3DCCD1}">
              <a14:hiddenFill xmlns:a14="http://schemas.microsoft.com/office/drawing/2010/main">
                <a:solidFill>
                  <a:srgbClr val="CD4849"/>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37670" tIns="37670" rIns="37670" bIns="37670" anchor="ctr">
            <a:spAutoFit/>
          </a:bodyPr>
          <a:lstStyle>
            <a:lvl1pPr>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1pPr>
            <a:lvl2pPr marL="742950" indent="-28575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2pPr>
            <a:lvl3pPr marL="1143000" indent="-22860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3pPr>
            <a:lvl4pPr marL="1600200" indent="-22860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4pPr>
            <a:lvl5pPr marL="2057400" indent="-22860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5pPr>
            <a:lvl6pPr marL="25146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6pPr>
            <a:lvl7pPr marL="29718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7pPr>
            <a:lvl8pPr marL="34290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8pPr>
            <a:lvl9pPr marL="38862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9pPr>
          </a:lstStyle>
          <a:p>
            <a:pPr algn="ctr" defTabSz="410210" eaLnBrk="0" fontAlgn="base" hangingPunct="0">
              <a:spcBef>
                <a:spcPct val="0"/>
              </a:spcBef>
              <a:spcAft>
                <a:spcPct val="0"/>
              </a:spcAft>
            </a:pPr>
            <a:r>
              <a:rPr lang="zh-CN" altLang="en-US" sz="55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rPr>
              <a:t>江西省电子税务局</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endParaRPr>
          </a:p>
          <a:p>
            <a:pPr algn="ctr" defTabSz="410210" eaLnBrk="0" fontAlgn="base" hangingPunct="0">
              <a:spcBef>
                <a:spcPct val="0"/>
              </a:spcBef>
              <a:spcAft>
                <a:spcPct val="0"/>
              </a:spcAft>
            </a:pP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endParaRPr>
          </a:p>
          <a:p>
            <a:pPr algn="ctr" defTabSz="410210" eaLnBrk="0" fontAlgn="base" hangingPunct="0">
              <a:spcBef>
                <a:spcPct val="0"/>
              </a:spcBef>
              <a:spcAft>
                <a:spcPct val="0"/>
              </a:spcAft>
            </a:pP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（202</a:t>
            </a:r>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1</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年</a:t>
            </a:r>
            <a:r>
              <a:rPr 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3</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月</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rPr>
              <a:t>升级业务操作培训</a:t>
            </a:r>
            <a:endPar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endParaRPr>
          </a:p>
        </p:txBody>
      </p:sp>
      <p:pic>
        <p:nvPicPr>
          <p:cNvPr id="4" name="Picture 1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190990" y="4128770"/>
            <a:ext cx="2521585" cy="272923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0-#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72248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6.1.</a:t>
            </a:r>
            <a:r>
              <a:rPr lang="zh-CN" altLang="en-US" sz="2400" b="1" dirty="0">
                <a:solidFill>
                  <a:schemeClr val="accent1"/>
                </a:solidFill>
                <a:latin typeface="微软雅黑" panose="020B0503020204020204" pitchFamily="34" charset="-122"/>
                <a:ea typeface="微软雅黑" panose="020B0503020204020204" pitchFamily="34" charset="-122"/>
                <a:sym typeface="+mn-ea"/>
              </a:rPr>
              <a:t>新增：</a:t>
            </a:r>
            <a:r>
              <a:rPr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企业所得税（查账征收）预缴申报（2021年版）</a:t>
            </a:r>
            <a:r>
              <a:rPr 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功能定位</a:t>
            </a:r>
            <a:endParaRPr 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909320" y="1049655"/>
            <a:ext cx="10373360" cy="4758690"/>
          </a:xfrm>
          <a:prstGeom prst="rect">
            <a:avLst/>
          </a:prstGeom>
        </p:spPr>
      </p:pic>
      <p:sp>
        <p:nvSpPr>
          <p:cNvPr id="100" name="文本框 99"/>
          <p:cNvSpPr txBox="1"/>
          <p:nvPr/>
        </p:nvSpPr>
        <p:spPr>
          <a:xfrm>
            <a:off x="909320" y="5920740"/>
            <a:ext cx="10372725" cy="583565"/>
          </a:xfrm>
          <a:prstGeom prst="rect">
            <a:avLst/>
          </a:prstGeom>
          <a:noFill/>
          <a:ln w="9525">
            <a:noFill/>
          </a:ln>
        </p:spPr>
        <p:txBody>
          <a:bodyPr wrap="square">
            <a:spAutoFit/>
          </a:bodyPr>
          <a:p>
            <a:pPr indent="0"/>
            <a:r>
              <a:rPr lang="zh-CN" sz="1600" b="0">
                <a:latin typeface="宋体" panose="02010600030101010101" pitchFamily="2" charset="-122"/>
                <a:ea typeface="宋体" panose="02010600030101010101" pitchFamily="2" charset="-122"/>
                <a:cs typeface="宋体" panose="02010600030101010101" pitchFamily="2" charset="-122"/>
              </a:rPr>
              <a:t>在“我要办税</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sz="1600" b="0">
                <a:latin typeface="宋体" panose="02010600030101010101" pitchFamily="2" charset="-122"/>
                <a:ea typeface="宋体" panose="02010600030101010101" pitchFamily="2" charset="-122"/>
                <a:cs typeface="宋体" panose="02010600030101010101" pitchFamily="2" charset="-122"/>
              </a:rPr>
              <a:t>税费申报及缴纳</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sz="1600" b="0">
                <a:latin typeface="宋体" panose="02010600030101010101" pitchFamily="2" charset="-122"/>
                <a:ea typeface="宋体" panose="02010600030101010101" pitchFamily="2" charset="-122"/>
                <a:cs typeface="宋体" panose="02010600030101010101" pitchFamily="2" charset="-122"/>
              </a:rPr>
              <a:t>企业所得税申报”模块下，新增企业所得税（查账征收）预缴申报（2021年版）功能。点击申报按钮进入初始化页面</a:t>
            </a:r>
            <a:r>
              <a:rPr lang="zh-CN" sz="1600" b="0">
                <a:ea typeface="宋体" panose="02010600030101010101" pitchFamily="2" charset="-122"/>
              </a:rPr>
              <a:t>。</a:t>
            </a:r>
            <a:endParaRPr lang="en-US" altLang="zh-CN" sz="1600" b="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72248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6.1.</a:t>
            </a:r>
            <a:r>
              <a:rPr lang="zh-CN" altLang="en-US" sz="2400" b="1" dirty="0">
                <a:solidFill>
                  <a:schemeClr val="accent1"/>
                </a:solidFill>
                <a:latin typeface="微软雅黑" panose="020B0503020204020204" pitchFamily="34" charset="-122"/>
                <a:ea typeface="微软雅黑" panose="020B0503020204020204" pitchFamily="34" charset="-122"/>
                <a:sym typeface="+mn-ea"/>
              </a:rPr>
              <a:t>新增：</a:t>
            </a:r>
            <a:r>
              <a:rPr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企业所得税（查账征收）预缴申报（2021年版）</a:t>
            </a:r>
            <a:r>
              <a:rPr 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初始化</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909320" y="5920740"/>
            <a:ext cx="10372725" cy="337185"/>
          </a:xfrm>
          <a:prstGeom prst="rect">
            <a:avLst/>
          </a:prstGeom>
          <a:noFill/>
          <a:ln w="9525">
            <a:noFill/>
          </a:ln>
        </p:spPr>
        <p:txBody>
          <a:bodyPr wrap="square">
            <a:spAutoFit/>
          </a:bodyPr>
          <a:p>
            <a:pPr indent="0"/>
            <a:r>
              <a:rPr lang="zh-CN" sz="1600" b="0">
                <a:latin typeface="宋体" panose="02010600030101010101" pitchFamily="2" charset="-122"/>
                <a:ea typeface="宋体" panose="02010600030101010101" pitchFamily="2" charset="-122"/>
                <a:cs typeface="宋体" panose="02010600030101010101" pitchFamily="2" charset="-122"/>
              </a:rPr>
              <a:t>在初始化页面，选择纳税期限，点击下一步按钮进入</a:t>
            </a:r>
            <a:r>
              <a:rPr lang="zh-CN" sz="1600">
                <a:latin typeface="宋体" panose="02010600030101010101" pitchFamily="2" charset="-122"/>
                <a:ea typeface="宋体" panose="02010600030101010101" pitchFamily="2" charset="-122"/>
                <a:cs typeface="宋体" panose="02010600030101010101" pitchFamily="2" charset="-122"/>
                <a:sym typeface="+mn-ea"/>
              </a:rPr>
              <a:t>填写页面</a:t>
            </a:r>
            <a:r>
              <a:rPr lang="zh-CN" sz="1600" b="0">
                <a:ea typeface="宋体" panose="02010600030101010101" pitchFamily="2" charset="-122"/>
              </a:rPr>
              <a:t>。</a:t>
            </a:r>
            <a:endParaRPr lang="en-US" altLang="zh-CN" sz="1600" b="0">
              <a:ea typeface="宋体" panose="02010600030101010101" pitchFamily="2" charset="-122"/>
            </a:endParaRPr>
          </a:p>
        </p:txBody>
      </p:sp>
      <p:pic>
        <p:nvPicPr>
          <p:cNvPr id="16" name="图片 2"/>
          <p:cNvPicPr>
            <a:picLocks noChangeAspect="1"/>
          </p:cNvPicPr>
          <p:nvPr/>
        </p:nvPicPr>
        <p:blipFill>
          <a:blip r:embed="rId1"/>
          <a:stretch>
            <a:fillRect/>
          </a:stretch>
        </p:blipFill>
        <p:spPr>
          <a:xfrm>
            <a:off x="923925" y="1080135"/>
            <a:ext cx="10343515" cy="4697095"/>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232410" y="117475"/>
            <a:ext cx="987615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6.2.</a:t>
            </a:r>
            <a:r>
              <a:rPr lang="zh-CN" altLang="en-US" sz="2400" b="1" dirty="0">
                <a:solidFill>
                  <a:schemeClr val="accent1"/>
                </a:solidFill>
                <a:latin typeface="微软雅黑" panose="020B0503020204020204" pitchFamily="34" charset="-122"/>
                <a:ea typeface="微软雅黑" panose="020B0503020204020204" pitchFamily="34" charset="-122"/>
                <a:sym typeface="+mn-ea"/>
              </a:rPr>
              <a:t>新增：</a:t>
            </a:r>
            <a:r>
              <a:rPr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企业所得税（查账征收）预缴申报（2021年版）</a:t>
            </a:r>
            <a:r>
              <a:rPr 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填写申报表</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7" name="图片 3"/>
          <p:cNvPicPr>
            <a:picLocks noChangeAspect="1"/>
          </p:cNvPicPr>
          <p:nvPr/>
        </p:nvPicPr>
        <p:blipFill>
          <a:blip r:embed="rId1"/>
          <a:stretch>
            <a:fillRect/>
          </a:stretch>
        </p:blipFill>
        <p:spPr>
          <a:xfrm>
            <a:off x="953135" y="946785"/>
            <a:ext cx="10286365" cy="4765675"/>
          </a:xfrm>
          <a:prstGeom prst="rect">
            <a:avLst/>
          </a:prstGeom>
          <a:noFill/>
          <a:ln>
            <a:noFill/>
          </a:ln>
        </p:spPr>
      </p:pic>
      <p:sp>
        <p:nvSpPr>
          <p:cNvPr id="2" name="文本框 1"/>
          <p:cNvSpPr txBox="1"/>
          <p:nvPr/>
        </p:nvSpPr>
        <p:spPr>
          <a:xfrm>
            <a:off x="953135" y="5811520"/>
            <a:ext cx="10287000" cy="337185"/>
          </a:xfrm>
          <a:prstGeom prst="rect">
            <a:avLst/>
          </a:prstGeom>
          <a:noFill/>
        </p:spPr>
        <p:txBody>
          <a:bodyPr wrap="square" rtlCol="0" anchor="t">
            <a:spAutoFit/>
          </a:bodyPr>
          <a:p>
            <a:pPr indent="0"/>
            <a:r>
              <a:rPr lang="zh-CN" sz="1600">
                <a:latin typeface="宋体" panose="02010600030101010101" pitchFamily="2" charset="-122"/>
                <a:ea typeface="宋体" panose="02010600030101010101" pitchFamily="2" charset="-122"/>
                <a:cs typeface="宋体" panose="02010600030101010101" pitchFamily="2" charset="-122"/>
                <a:sym typeface="+mn-ea"/>
              </a:rPr>
              <a:t>在申报表填写页面，按填报规则填写申报信息，确认无误点击下一步，完成提交。</a:t>
            </a:r>
            <a:endParaRPr lang="zh-CN" altLang="en-US" sz="16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7.</a:t>
            </a:r>
            <a:r>
              <a:rPr lang="zh-CN" altLang="en-US" sz="2400" b="1" dirty="0">
                <a:solidFill>
                  <a:schemeClr val="accent1"/>
                </a:solidFill>
                <a:latin typeface="微软雅黑" panose="020B0503020204020204" pitchFamily="34" charset="-122"/>
                <a:ea typeface="微软雅黑" panose="020B0503020204020204" pitchFamily="34" charset="-122"/>
                <a:sym typeface="+mn-ea"/>
              </a:rPr>
              <a:t>新增：</a:t>
            </a:r>
            <a:r>
              <a:rPr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二手车税收业务</a:t>
            </a:r>
            <a:endParaRPr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875665" y="6089650"/>
            <a:ext cx="10513695" cy="583565"/>
          </a:xfrm>
          <a:prstGeom prst="rect">
            <a:avLst/>
          </a:prstGeom>
          <a:noFill/>
          <a:ln w="9525">
            <a:noFill/>
          </a:ln>
        </p:spPr>
        <p:txBody>
          <a:bodyPr wrap="square">
            <a:spAutoFit/>
          </a:bodyPr>
          <a:p>
            <a:pPr indent="0"/>
            <a:r>
              <a:rPr lang="zh-CN" sz="1600" b="0">
                <a:ea typeface="宋体" panose="02010600030101010101" pitchFamily="2" charset="-122"/>
              </a:rPr>
              <a:t>在“我要办税&gt;综合信息报告&gt;特定涉税信息报告”模块新增二手车税收业务模块，包括车辆核查、车辆评估、卖方代扣代缴、买房代扣代缴等业务功能。点击办理按钮可进入相应功能界面办理业务。</a:t>
            </a:r>
            <a:endParaRPr lang="en-US" altLang="zh-CN" sz="1600" b="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875665" y="1049020"/>
            <a:ext cx="10441305" cy="47599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8.</a:t>
            </a:r>
            <a:r>
              <a:rPr lang="zh-CN" altLang="en-US" sz="2400" b="1" dirty="0">
                <a:solidFill>
                  <a:schemeClr val="accent1"/>
                </a:solidFill>
                <a:latin typeface="微软雅黑" panose="020B0503020204020204" pitchFamily="34" charset="-122"/>
                <a:ea typeface="微软雅黑" panose="020B0503020204020204" pitchFamily="34" charset="-122"/>
                <a:sym typeface="+mn-ea"/>
              </a:rPr>
              <a:t>新增：</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残疾人就业保障</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金</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申报功能</a:t>
            </a:r>
            <a:endPar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00" name="文本框 99"/>
          <p:cNvSpPr txBox="1"/>
          <p:nvPr/>
        </p:nvSpPr>
        <p:spPr>
          <a:xfrm>
            <a:off x="1004570" y="5876290"/>
            <a:ext cx="10181590" cy="829945"/>
          </a:xfrm>
          <a:prstGeom prst="rect">
            <a:avLst/>
          </a:prstGeom>
          <a:noFill/>
          <a:ln w="9525">
            <a:noFill/>
          </a:ln>
        </p:spPr>
        <p:txBody>
          <a:bodyPr wrap="square">
            <a:spAutoFit/>
          </a:bodyPr>
          <a:p>
            <a:pPr indent="0"/>
            <a:r>
              <a:rPr lang="zh-CN" sz="1600" b="0">
                <a:ea typeface="宋体" panose="02010600030101010101" pitchFamily="2" charset="-122"/>
              </a:rPr>
              <a:t>残疾人就业保障金申报，当“上年实际安排残疾人就业人数”大于500人，且上年在职职工平均工资大于社平工资的300%，或小于社平工资的50%时，弹出确认提示提醒信息。当“上年实际安排残疾人就业人数”大于1000人时，告知纳税人前往办税服务厅前台办理申报缴费事宜。</a:t>
            </a:r>
            <a:endParaRPr lang="zh-CN" altLang="en-US"/>
          </a:p>
        </p:txBody>
      </p:sp>
      <p:pic>
        <p:nvPicPr>
          <p:cNvPr id="3" name="图片 2"/>
          <p:cNvPicPr>
            <a:picLocks noChangeAspect="1"/>
          </p:cNvPicPr>
          <p:nvPr/>
        </p:nvPicPr>
        <p:blipFill>
          <a:blip r:embed="rId1"/>
          <a:stretch>
            <a:fillRect/>
          </a:stretch>
        </p:blipFill>
        <p:spPr>
          <a:xfrm>
            <a:off x="1055370" y="1025525"/>
            <a:ext cx="10079990" cy="4806950"/>
          </a:xfrm>
          <a:prstGeom prst="rect">
            <a:avLst/>
          </a:prstGeom>
        </p:spPr>
      </p:pic>
      <p:pic>
        <p:nvPicPr>
          <p:cNvPr id="2" name="图片 1"/>
          <p:cNvPicPr>
            <a:picLocks noChangeAspect="1"/>
          </p:cNvPicPr>
          <p:nvPr/>
        </p:nvPicPr>
        <p:blipFill>
          <a:blip r:embed="rId2"/>
          <a:stretch>
            <a:fillRect/>
          </a:stretch>
        </p:blipFill>
        <p:spPr>
          <a:xfrm>
            <a:off x="6102985" y="4458970"/>
            <a:ext cx="3175000" cy="12465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231775" y="117475"/>
            <a:ext cx="989393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9.1.</a:t>
            </a:r>
            <a:r>
              <a:rPr lang="zh-CN" altLang="en-US" sz="2400" b="1" dirty="0">
                <a:solidFill>
                  <a:schemeClr val="accent1"/>
                </a:solidFill>
                <a:latin typeface="微软雅黑" panose="020B0503020204020204" pitchFamily="34" charset="-122"/>
                <a:ea typeface="微软雅黑" panose="020B0503020204020204" pitchFamily="34" charset="-122"/>
                <a:sym typeface="+mn-ea"/>
              </a:rPr>
              <a:t>优化：</a:t>
            </a:r>
            <a:r>
              <a:rPr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增值税代开专用发票、增值税代开普通发票调整</a:t>
            </a:r>
            <a:r>
              <a:rPr 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征收率</a:t>
            </a:r>
            <a:endPar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120775" y="885825"/>
            <a:ext cx="9950450" cy="4775200"/>
          </a:xfrm>
          <a:prstGeom prst="rect">
            <a:avLst/>
          </a:prstGeom>
        </p:spPr>
      </p:pic>
      <p:sp>
        <p:nvSpPr>
          <p:cNvPr id="100" name="文本框 99"/>
          <p:cNvSpPr txBox="1"/>
          <p:nvPr/>
        </p:nvSpPr>
        <p:spPr>
          <a:xfrm>
            <a:off x="1120775" y="5793740"/>
            <a:ext cx="9950450" cy="583565"/>
          </a:xfrm>
          <a:prstGeom prst="rect">
            <a:avLst/>
          </a:prstGeom>
          <a:noFill/>
          <a:ln w="9525">
            <a:noFill/>
          </a:ln>
        </p:spPr>
        <p:txBody>
          <a:bodyPr wrap="square">
            <a:spAutoFit/>
          </a:bodyPr>
          <a:p>
            <a:pPr indent="0"/>
            <a:r>
              <a:rPr sz="1600" b="0">
                <a:ea typeface="宋体" panose="02010600030101010101" pitchFamily="2" charset="-122"/>
              </a:rPr>
              <a:t>在增值税专票、普票代开新增填写界面，当选择征收率1%时，可不必填写“不享受减免1%政策原因”，如果有填写原因，在提交时系统提示清空“不享受减免1%政策原因”数据项</a:t>
            </a:r>
            <a:r>
              <a:rPr lang="zh-CN" sz="1600" b="0">
                <a:ea typeface="宋体" panose="02010600030101010101" pitchFamily="2" charset="-122"/>
              </a:rPr>
              <a:t>。</a:t>
            </a:r>
            <a:endParaRPr lang="zh-CN" sz="1600" b="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190500" y="117475"/>
            <a:ext cx="10133330"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9.2.</a:t>
            </a:r>
            <a:r>
              <a:rPr lang="zh-CN" altLang="en-US" sz="2400" b="1" dirty="0">
                <a:solidFill>
                  <a:schemeClr val="accent1"/>
                </a:solidFill>
                <a:latin typeface="微软雅黑" panose="020B0503020204020204" pitchFamily="34" charset="-122"/>
                <a:ea typeface="微软雅黑" panose="020B0503020204020204" pitchFamily="34" charset="-122"/>
                <a:sym typeface="+mn-ea"/>
              </a:rPr>
              <a:t>优化：</a:t>
            </a:r>
            <a:r>
              <a:rPr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增值税代开专用发票、增值税代开普通发票调整</a:t>
            </a:r>
            <a:r>
              <a:rPr 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：非</a:t>
            </a:r>
            <a:r>
              <a:rPr lang="en-US"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征收率</a:t>
            </a:r>
            <a:endPar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33805" y="880110"/>
            <a:ext cx="9905365" cy="4688205"/>
          </a:xfrm>
          <a:prstGeom prst="rect">
            <a:avLst/>
          </a:prstGeom>
        </p:spPr>
      </p:pic>
      <p:sp>
        <p:nvSpPr>
          <p:cNvPr id="3" name="文本框 2"/>
          <p:cNvSpPr txBox="1"/>
          <p:nvPr/>
        </p:nvSpPr>
        <p:spPr>
          <a:xfrm>
            <a:off x="1233805" y="5673090"/>
            <a:ext cx="9905365" cy="583565"/>
          </a:xfrm>
          <a:prstGeom prst="rect">
            <a:avLst/>
          </a:prstGeom>
          <a:noFill/>
        </p:spPr>
        <p:txBody>
          <a:bodyPr wrap="square" rtlCol="0" anchor="t">
            <a:spAutoFit/>
          </a:bodyPr>
          <a:p>
            <a:pPr indent="0"/>
            <a:r>
              <a:rPr sz="1600">
                <a:ea typeface="宋体" panose="02010600030101010101" pitchFamily="2" charset="-122"/>
                <a:sym typeface="+mn-ea"/>
              </a:rPr>
              <a:t>在增值税专票、普票代开新增填写界面，当选择征收率不是1%，但未填写“不享受减免1%政策原因”，在点击提交时系统提示</a:t>
            </a:r>
            <a:r>
              <a:rPr lang="zh-CN" sz="1600">
                <a:ea typeface="宋体" panose="02010600030101010101" pitchFamily="2" charset="-122"/>
                <a:sym typeface="+mn-ea"/>
              </a:rPr>
              <a:t>需填写</a:t>
            </a:r>
            <a:r>
              <a:rPr sz="1600">
                <a:ea typeface="宋体" panose="02010600030101010101" pitchFamily="2" charset="-122"/>
                <a:sym typeface="+mn-ea"/>
              </a:rPr>
              <a:t>“不享受减免1%政策原因”原因录入</a:t>
            </a:r>
            <a:r>
              <a:rPr lang="zh-CN" sz="1600">
                <a:ea typeface="宋体" panose="02010600030101010101" pitchFamily="2" charset="-122"/>
                <a:sym typeface="+mn-ea"/>
              </a:rPr>
              <a:t>。</a:t>
            </a:r>
            <a:endParaRPr lang="zh-CN"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10.</a:t>
            </a:r>
            <a:r>
              <a:rPr lang="zh-CN" altLang="en-US" sz="2400" b="1" dirty="0">
                <a:solidFill>
                  <a:schemeClr val="accent1"/>
                </a:solidFill>
                <a:latin typeface="微软雅黑" panose="020B0503020204020204" pitchFamily="34" charset="-122"/>
                <a:ea typeface="微软雅黑" panose="020B0503020204020204" pitchFamily="34" charset="-122"/>
                <a:sym typeface="+mn-ea"/>
              </a:rPr>
              <a:t>优化</a:t>
            </a:r>
            <a:r>
              <a:rPr lang="zh-CN" altLang="en-US" sz="2400" b="1" dirty="0">
                <a:solidFill>
                  <a:schemeClr val="accent1"/>
                </a:solidFill>
                <a:latin typeface="微软雅黑" panose="020B0503020204020204" pitchFamily="34" charset="-122"/>
                <a:ea typeface="微软雅黑" panose="020B0503020204020204" pitchFamily="34" charset="-122"/>
                <a:sym typeface="+mn-ea"/>
              </a:rPr>
              <a:t>：</a:t>
            </a:r>
            <a:r>
              <a:rPr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财务会计制度备案功能调整</a:t>
            </a:r>
            <a:endParaRPr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1000760" y="5991225"/>
            <a:ext cx="10190480" cy="583565"/>
          </a:xfrm>
          <a:prstGeom prst="rect">
            <a:avLst/>
          </a:prstGeom>
          <a:noFill/>
          <a:ln w="9525">
            <a:noFill/>
          </a:ln>
        </p:spPr>
        <p:txBody>
          <a:bodyPr wrap="square">
            <a:spAutoFit/>
          </a:bodyPr>
          <a:p>
            <a:pPr indent="0"/>
            <a:r>
              <a:rPr lang="zh-CN" sz="1600" b="0">
                <a:ea typeface="宋体" panose="02010600030101010101" pitchFamily="2" charset="-122"/>
              </a:rPr>
              <a:t>调整“我要办税&gt;综合信息报告&gt;制度信息报告”模块下的财务会计制度备案功能，修复会计制度报表中报送期间与财务会计报表类型一致但无法正常提交的问题。</a:t>
            </a:r>
            <a:endParaRPr lang="zh-CN" altLang="en-US"/>
          </a:p>
        </p:txBody>
      </p:sp>
      <p:pic>
        <p:nvPicPr>
          <p:cNvPr id="2" name="图片 1"/>
          <p:cNvPicPr>
            <a:picLocks noChangeAspect="1"/>
          </p:cNvPicPr>
          <p:nvPr/>
        </p:nvPicPr>
        <p:blipFill>
          <a:blip r:embed="rId1"/>
          <a:stretch>
            <a:fillRect/>
          </a:stretch>
        </p:blipFill>
        <p:spPr>
          <a:xfrm>
            <a:off x="1067435" y="1056005"/>
            <a:ext cx="10057765" cy="474599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11.</a:t>
            </a:r>
            <a:r>
              <a:rPr lang="zh-CN" altLang="en-US" sz="2400" b="1" dirty="0">
                <a:solidFill>
                  <a:schemeClr val="accent1"/>
                </a:solidFill>
                <a:latin typeface="微软雅黑" panose="020B0503020204020204" pitchFamily="34" charset="-122"/>
                <a:ea typeface="微软雅黑" panose="020B0503020204020204" pitchFamily="34" charset="-122"/>
                <a:sym typeface="+mn-ea"/>
              </a:rPr>
              <a:t>优化：</a:t>
            </a:r>
            <a:r>
              <a:rPr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居民企业（核定征收）企业所得税季度申报功能调整</a:t>
            </a:r>
            <a:endParaRPr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169035" y="1002665"/>
            <a:ext cx="9853295" cy="4591050"/>
          </a:xfrm>
          <a:prstGeom prst="rect">
            <a:avLst/>
          </a:prstGeom>
        </p:spPr>
      </p:pic>
      <p:sp>
        <p:nvSpPr>
          <p:cNvPr id="100" name="文本框 99"/>
          <p:cNvSpPr txBox="1"/>
          <p:nvPr/>
        </p:nvSpPr>
        <p:spPr>
          <a:xfrm>
            <a:off x="1169035" y="5680075"/>
            <a:ext cx="9853295" cy="1076325"/>
          </a:xfrm>
          <a:prstGeom prst="rect">
            <a:avLst/>
          </a:prstGeom>
          <a:noFill/>
          <a:ln w="9525">
            <a:noFill/>
          </a:ln>
        </p:spPr>
        <p:txBody>
          <a:bodyPr wrap="square">
            <a:spAutoFit/>
          </a:bodyPr>
          <a:p>
            <a:pPr indent="406400"/>
            <a:r>
              <a:rPr lang="zh-CN" sz="1600" b="0">
                <a:latin typeface="宋体" panose="02010600030101010101" pitchFamily="2" charset="-122"/>
                <a:ea typeface="宋体" panose="02010600030101010101" pitchFamily="2" charset="-122"/>
                <a:cs typeface="宋体" panose="02010600030101010101" pitchFamily="2" charset="-122"/>
              </a:rPr>
              <a:t>调整“我要办税&gt;税费申报及缴纳&gt;企业所得税申报”模块下居民企业（核定征收）企业所得税季度申报功能的小微企业税款计算规则。表内小型微利企业为</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sz="1600" b="0">
                <a:latin typeface="宋体" panose="02010600030101010101" pitchFamily="2" charset="-122"/>
                <a:ea typeface="宋体" panose="02010600030101010101" pitchFamily="2" charset="-122"/>
                <a:cs typeface="宋体" panose="02010600030101010101" pitchFamily="2" charset="-122"/>
              </a:rPr>
              <a:t>是</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sz="1600" b="0">
                <a:latin typeface="宋体" panose="02010600030101010101" pitchFamily="2" charset="-122"/>
                <a:ea typeface="宋体" panose="02010600030101010101" pitchFamily="2" charset="-122"/>
                <a:cs typeface="宋体" panose="02010600030101010101" pitchFamily="2" charset="-122"/>
              </a:rPr>
              <a:t>时，税款所属期从2021-01-01开始：</a:t>
            </a:r>
            <a:endParaRPr lang="zh-CN" sz="1600" b="0">
              <a:latin typeface="宋体" panose="02010600030101010101" pitchFamily="2" charset="-122"/>
              <a:ea typeface="宋体" panose="02010600030101010101" pitchFamily="2" charset="-122"/>
              <a:cs typeface="宋体" panose="02010600030101010101" pitchFamily="2" charset="-122"/>
            </a:endParaRPr>
          </a:p>
          <a:p>
            <a:pPr indent="406400"/>
            <a:r>
              <a:rPr lang="zh-CN" altLang="en-US" sz="1600">
                <a:latin typeface="宋体" panose="02010600030101010101" pitchFamily="2" charset="-122"/>
                <a:ea typeface="宋体" panose="02010600030101010101" pitchFamily="2" charset="-122"/>
                <a:cs typeface="宋体" panose="02010600030101010101" pitchFamily="2" charset="-122"/>
              </a:rPr>
              <a:t>第14行&lt;=100万时，第17行=第14行*22.5%；第14行&gt;100万,且&lt;=300万时 ，第17行=第14行*15%+75000</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indent="406400"/>
            <a:r>
              <a:rPr lang="zh-CN" altLang="en-US" sz="1600">
                <a:latin typeface="宋体" panose="02010600030101010101" pitchFamily="2" charset="-122"/>
                <a:ea typeface="宋体" panose="02010600030101010101" pitchFamily="2" charset="-122"/>
                <a:cs typeface="宋体" panose="02010600030101010101" pitchFamily="2" charset="-122"/>
              </a:rPr>
              <a:t>（第</a:t>
            </a:r>
            <a:r>
              <a:rPr lang="en-US" altLang="zh-CN" sz="1600">
                <a:latin typeface="宋体" panose="02010600030101010101" pitchFamily="2" charset="-122"/>
                <a:ea typeface="宋体" panose="02010600030101010101" pitchFamily="2" charset="-122"/>
                <a:cs typeface="宋体" panose="02010600030101010101" pitchFamily="2" charset="-122"/>
              </a:rPr>
              <a:t>14</a:t>
            </a:r>
            <a:r>
              <a:rPr lang="zh-CN" altLang="en-US" sz="1600">
                <a:latin typeface="宋体" panose="02010600030101010101" pitchFamily="2" charset="-122"/>
                <a:ea typeface="宋体" panose="02010600030101010101" pitchFamily="2" charset="-122"/>
                <a:cs typeface="宋体" panose="02010600030101010101" pitchFamily="2" charset="-122"/>
              </a:rPr>
              <a:t>行：应缴纳所得税；第</a:t>
            </a:r>
            <a:r>
              <a:rPr lang="en-US" altLang="zh-CN" sz="1600">
                <a:latin typeface="宋体" panose="02010600030101010101" pitchFamily="2" charset="-122"/>
                <a:ea typeface="宋体" panose="02010600030101010101" pitchFamily="2" charset="-122"/>
                <a:cs typeface="宋体" panose="02010600030101010101" pitchFamily="2" charset="-122"/>
              </a:rPr>
              <a:t>17</a:t>
            </a:r>
            <a:r>
              <a:rPr lang="zh-CN" altLang="en-US" sz="1600">
                <a:latin typeface="宋体" panose="02010600030101010101" pitchFamily="2" charset="-122"/>
                <a:ea typeface="宋体" panose="02010600030101010101" pitchFamily="2" charset="-122"/>
                <a:cs typeface="宋体" panose="02010600030101010101" pitchFamily="2" charset="-122"/>
              </a:rPr>
              <a:t>行：减符合条件小型微利企业减免企业所得税</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86715" y="117475"/>
            <a:ext cx="9542145" cy="460375"/>
          </a:xfrm>
          <a:prstGeom prst="rect">
            <a:avLst/>
          </a:prstGeom>
          <a:noFill/>
        </p:spPr>
        <p:txBody>
          <a:bodyPr wrap="square" rtlCol="0">
            <a:spAutoFit/>
          </a:bodyPr>
          <a:p>
            <a:r>
              <a:rPr sz="2400" b="1" dirty="0">
                <a:solidFill>
                  <a:schemeClr val="accent1"/>
                </a:solidFill>
                <a:latin typeface="微软雅黑" panose="020B0503020204020204" pitchFamily="34" charset="-122"/>
                <a:ea typeface="微软雅黑" panose="020B0503020204020204" pitchFamily="34" charset="-122"/>
                <a:sym typeface="+mn-ea"/>
              </a:rPr>
              <a:t>运维服务渠道</a:t>
            </a:r>
            <a:endParaRPr sz="2400" b="1" dirty="0">
              <a:solidFill>
                <a:schemeClr val="accent1"/>
              </a:solidFill>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2286000" y="748030"/>
            <a:ext cx="7620000" cy="53625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custDataLst>
              <p:tags r:id="rId1"/>
            </p:custDataLst>
          </p:nvPr>
        </p:nvCxnSpPr>
        <p:spPr>
          <a:xfrm>
            <a:off x="-43815" y="2126615"/>
            <a:ext cx="12235815" cy="20955"/>
          </a:xfrm>
          <a:prstGeom prst="line">
            <a:avLst/>
          </a:prstGeom>
          <a:noFill/>
          <a:ln w="38100" cap="flat" cmpd="sng" algn="ctr">
            <a:solidFill>
              <a:srgbClr val="7F7F7F"/>
            </a:solidFill>
            <a:prstDash val="solid"/>
            <a:miter lim="800000"/>
          </a:ln>
          <a:effectLst/>
        </p:spPr>
      </p:cxnSp>
      <p:sp>
        <p:nvSpPr>
          <p:cNvPr id="16" name="椭圆 15"/>
          <p:cNvSpPr/>
          <p:nvPr>
            <p:custDataLst>
              <p:tags r:id="rId2"/>
            </p:custDataLst>
          </p:nvPr>
        </p:nvSpPr>
        <p:spPr>
          <a:xfrm>
            <a:off x="1480820" y="1857375"/>
            <a:ext cx="1670050" cy="559435"/>
          </a:xfrm>
          <a:prstGeom prst="ellipse">
            <a:avLst/>
          </a:prstGeom>
          <a:solidFill>
            <a:srgbClr val="FFCA08"/>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rPr>
              <a:t>新增功能</a:t>
            </a:r>
            <a:endPar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endParaRPr>
          </a:p>
        </p:txBody>
      </p:sp>
      <p:sp>
        <p:nvSpPr>
          <p:cNvPr id="18" name="矩形 17"/>
          <p:cNvSpPr/>
          <p:nvPr>
            <p:custDataLst>
              <p:tags r:id="rId3"/>
            </p:custDataLst>
          </p:nvPr>
        </p:nvSpPr>
        <p:spPr>
          <a:xfrm>
            <a:off x="622935" y="2731770"/>
            <a:ext cx="4138295" cy="2639060"/>
          </a:xfrm>
          <a:prstGeom prst="rect">
            <a:avLst/>
          </a:prstGeom>
          <a:ln>
            <a:noFill/>
          </a:ln>
        </p:spPr>
        <p:txBody>
          <a:bodyPr wrap="square">
            <a:noAutofit/>
          </a:bodyPr>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新增</a:t>
            </a: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税收政策“一对一”辅导回</a:t>
            </a:r>
            <a:r>
              <a:rPr lang="zh-CN"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执功能</a:t>
            </a:r>
            <a:endParaRPr lang="zh-CN"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lang="en-US" altLang="zh-CN" sz="1400" b="1"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新增</a:t>
            </a: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同期资料上传功能</a:t>
            </a:r>
            <a:endPar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新增</a:t>
            </a: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催报催缴提示提醒信息</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功能</a:t>
            </a:r>
            <a:endPar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新增</a:t>
            </a: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互动中心-在线交互</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业务</a:t>
            </a: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提醒</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跳转</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功能</a:t>
            </a:r>
            <a:endPar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5.</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新增</a:t>
            </a: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互动中心-在线交互</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业务功能</a:t>
            </a:r>
            <a:endPar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6.</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新增</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企业所得税（查账征收）预缴申报（2021年版）功能</a:t>
            </a:r>
            <a:endPar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7.</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新增</a:t>
            </a: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二手车税收业务</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功能</a:t>
            </a:r>
            <a:endPar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8.</a:t>
            </a:r>
            <a:r>
              <a:rPr lang="zh-CN" alt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新增</a:t>
            </a: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残疾人就业保障仅申报功能</a:t>
            </a:r>
            <a:endPar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0" name="椭圆 19"/>
          <p:cNvSpPr/>
          <p:nvPr>
            <p:custDataLst>
              <p:tags r:id="rId4"/>
            </p:custDataLst>
          </p:nvPr>
        </p:nvSpPr>
        <p:spPr>
          <a:xfrm>
            <a:off x="5423535" y="1857375"/>
            <a:ext cx="1717040" cy="559435"/>
          </a:xfrm>
          <a:prstGeom prst="ellipse">
            <a:avLst/>
          </a:prstGeom>
          <a:solidFill>
            <a:srgbClr val="F8931D"/>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rPr>
              <a:t>升级优化</a:t>
            </a:r>
            <a:endPar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endParaRPr>
          </a:p>
        </p:txBody>
      </p:sp>
      <p:sp>
        <p:nvSpPr>
          <p:cNvPr id="22" name="矩形 21"/>
          <p:cNvSpPr/>
          <p:nvPr>
            <p:custDataLst>
              <p:tags r:id="rId5"/>
            </p:custDataLst>
          </p:nvPr>
        </p:nvSpPr>
        <p:spPr>
          <a:xfrm>
            <a:off x="4761230" y="2732405"/>
            <a:ext cx="3634105" cy="2638425"/>
          </a:xfrm>
          <a:prstGeom prst="rect">
            <a:avLst/>
          </a:prstGeom>
          <a:ln>
            <a:noFill/>
          </a:ln>
        </p:spPr>
        <p:txBody>
          <a:bodyPr wrap="square">
            <a:noAutofit/>
          </a:bodyPr>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9.</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调整</a:t>
            </a: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增值税代开专用发票、增值税代开普通发票</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10.</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调整</a:t>
            </a: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财务会计制度备案功能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11.</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调整</a:t>
            </a: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居民企业（核定征收）企业所得税季度申报功能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3" name="椭圆 22"/>
          <p:cNvSpPr/>
          <p:nvPr>
            <p:custDataLst>
              <p:tags r:id="rId6"/>
            </p:custDataLst>
          </p:nvPr>
        </p:nvSpPr>
        <p:spPr>
          <a:xfrm>
            <a:off x="9413875" y="1856740"/>
            <a:ext cx="1717040" cy="560705"/>
          </a:xfrm>
          <a:prstGeom prst="ellipse">
            <a:avLst/>
          </a:prstGeom>
          <a:solidFill>
            <a:srgbClr val="00B050"/>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rPr>
              <a:t>取消功能</a:t>
            </a:r>
            <a:endPar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endParaRPr>
          </a:p>
        </p:txBody>
      </p:sp>
      <p:sp>
        <p:nvSpPr>
          <p:cNvPr id="25" name="矩形 24"/>
          <p:cNvSpPr/>
          <p:nvPr>
            <p:custDataLst>
              <p:tags r:id="rId7"/>
            </p:custDataLst>
          </p:nvPr>
        </p:nvSpPr>
        <p:spPr>
          <a:xfrm>
            <a:off x="8471535" y="2732405"/>
            <a:ext cx="3634105" cy="2638425"/>
          </a:xfrm>
          <a:prstGeom prst="rect">
            <a:avLst/>
          </a:prstGeom>
          <a:ln>
            <a:noFill/>
          </a:ln>
        </p:spPr>
        <p:txBody>
          <a:bodyPr wrap="square">
            <a:noAutofit/>
          </a:bodyPr>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7" name="圆角矩形 26"/>
          <p:cNvSpPr/>
          <p:nvPr/>
        </p:nvSpPr>
        <p:spPr>
          <a:xfrm>
            <a:off x="264795" y="65969"/>
            <a:ext cx="4944110" cy="508777"/>
          </a:xfrm>
          <a:prstGeom prst="roundRect">
            <a:avLst/>
          </a:prstGeom>
          <a:noFill/>
          <a:ln>
            <a:noFill/>
          </a:ln>
          <a:extLst>
            <a:ext uri="{909E8E84-426E-40DD-AFC4-6F175D3DCCD1}">
              <a14:hiddenFill xmlns:a14="http://schemas.microsoft.com/office/drawing/2010/main">
                <a:solidFill>
                  <a:schemeClr val="bg1"/>
                </a:solidFill>
              </a14:hiddenFill>
            </a:ext>
          </a:extLst>
        </p:spPr>
        <p:style>
          <a:lnRef idx="3">
            <a:schemeClr val="lt1"/>
          </a:lnRef>
          <a:fillRef idx="1">
            <a:schemeClr val="accent2"/>
          </a:fillRef>
          <a:effectRef idx="1">
            <a:schemeClr val="accent2"/>
          </a:effectRef>
          <a:fontRef idx="minor">
            <a:schemeClr val="lt1"/>
          </a:fontRef>
        </p:style>
        <p:txBody>
          <a:bodyPr rot="0" vertOverflow="overflow" horzOverflow="overflow" vert="horz" wrap="square" lIns="45718" tIns="45718" rIns="45718" bIns="45718"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rPr>
              <a:t>3</a:t>
            </a:r>
            <a:r>
              <a:rPr kumimoji="0" lang="zh-CN" altLang="en-US"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rPr>
              <a:t>月份</a:t>
            </a:r>
            <a:r>
              <a:rPr kumimoji="0" lang="zh-CN" altLang="en-US"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rPr>
              <a:t>新增升级优化功能清单</a:t>
            </a:r>
            <a:endParaRPr kumimoji="0" lang="zh-CN" altLang="en-US"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endParaRPr>
          </a:p>
        </p:txBody>
      </p:sp>
    </p:spTree>
  </p:cSld>
  <p:clrMapOvr>
    <a:masterClrMapping/>
  </p:clrMapOvr>
  <p:transition spd="med"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86715" y="117475"/>
            <a:ext cx="9542145" cy="460375"/>
          </a:xfrm>
          <a:prstGeom prst="rect">
            <a:avLst/>
          </a:prstGeom>
          <a:noFill/>
        </p:spPr>
        <p:txBody>
          <a:bodyPr wrap="square" rtlCol="0">
            <a:spAutoFit/>
          </a:bodyPr>
          <a:p>
            <a:r>
              <a:rPr lang="zh-CN" altLang="en-US" sz="2400" b="1" dirty="0">
                <a:solidFill>
                  <a:schemeClr val="accent1"/>
                </a:solidFill>
                <a:latin typeface="微软雅黑" panose="020B0503020204020204" pitchFamily="34" charset="-122"/>
                <a:ea typeface="微软雅黑" panose="020B0503020204020204" pitchFamily="34" charset="-122"/>
                <a:sym typeface="+mn-ea"/>
              </a:rPr>
              <a:t>本期培训视频及微信公众号</a:t>
            </a:r>
            <a:r>
              <a:rPr lang="zh-CN" altLang="en-US" sz="2400" b="1" dirty="0">
                <a:solidFill>
                  <a:schemeClr val="accent1"/>
                </a:solidFill>
                <a:latin typeface="微软雅黑" panose="020B0503020204020204" pitchFamily="34" charset="-122"/>
                <a:ea typeface="微软雅黑" panose="020B0503020204020204" pitchFamily="34" charset="-122"/>
                <a:sym typeface="+mn-ea"/>
              </a:rPr>
              <a:t>二维码</a:t>
            </a:r>
            <a:endParaRPr sz="2400" b="1" dirty="0">
              <a:solidFill>
                <a:schemeClr val="accent1"/>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custDataLst>
              <p:tags r:id="rId1"/>
            </p:custDataLst>
          </p:nvPr>
        </p:nvPicPr>
        <p:blipFill>
          <a:blip r:embed="rId2"/>
          <a:stretch>
            <a:fillRect/>
          </a:stretch>
        </p:blipFill>
        <p:spPr>
          <a:xfrm>
            <a:off x="2376170" y="1318895"/>
            <a:ext cx="7439025" cy="42195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487488" y="1436267"/>
            <a:ext cx="9217024" cy="3720931"/>
          </a:xfrm>
          <a:prstGeom prst="roundRect">
            <a:avLst>
              <a:gd name="adj" fmla="val 11579"/>
            </a:avLst>
          </a:prstGeom>
          <a:gradFill>
            <a:gsLst>
              <a:gs pos="0">
                <a:schemeClr val="bg1"/>
              </a:gs>
              <a:gs pos="100000">
                <a:schemeClr val="bg1">
                  <a:lumMod val="95000"/>
                </a:schemeClr>
              </a:gs>
            </a:gsLst>
            <a:lin ang="5400000" scaled="0"/>
          </a:gra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TextBox 7"/>
          <p:cNvSpPr txBox="1"/>
          <p:nvPr/>
        </p:nvSpPr>
        <p:spPr>
          <a:xfrm>
            <a:off x="4824730" y="2588895"/>
            <a:ext cx="4017010" cy="961390"/>
          </a:xfrm>
          <a:prstGeom prst="rect">
            <a:avLst/>
          </a:prstGeom>
          <a:noFill/>
          <a:effectLst>
            <a:outerShdw blurRad="38100" dist="76200" dir="2700000" algn="tl" rotWithShape="0">
              <a:prstClr val="black">
                <a:alpha val="36000"/>
              </a:prstClr>
            </a:outerShdw>
          </a:effectLst>
        </p:spPr>
        <p:txBody>
          <a:bodyPr wrap="square" lIns="38566" tIns="19282" rIns="38566" bIns="19282" rtlCol="0">
            <a:spAutoFit/>
          </a:bodyPr>
          <a:lstStyle>
            <a:defPPr>
              <a:defRPr lang="zh-CN"/>
            </a:defPPr>
            <a:lvl1pPr>
              <a:defRPr sz="5000" b="1">
                <a:solidFill>
                  <a:schemeClr val="bg1"/>
                </a:solidFill>
                <a:latin typeface="+mn-ea"/>
                <a:ea typeface="+mn-ea"/>
              </a:defRPr>
            </a:lvl1pPr>
          </a:lstStyle>
          <a:p>
            <a:pPr algn="ctr"/>
            <a:r>
              <a:rPr lang="zh-CN" altLang="en-US" sz="6000" spc="169" dirty="0" smtClean="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mn-ea"/>
                <a:sym typeface="+mn-lt"/>
              </a:rPr>
              <a:t>感谢观看</a:t>
            </a:r>
            <a:endParaRPr lang="zh-CN" altLang="en-US" sz="6000" spc="169" dirty="0" smtClean="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1487805" y="5596255"/>
            <a:ext cx="5233670" cy="5518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non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rPr>
              <a:t>温馨提醒：</a:t>
            </a:r>
            <a:endPar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rPr>
              <a:t>本场培训还未结束，接下来是互动交流环节，欢迎大家提问！</a:t>
            </a:r>
            <a:endPar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endParaRPr>
          </a:p>
        </p:txBody>
      </p:sp>
      <p:pic>
        <p:nvPicPr>
          <p:cNvPr id="4" name="Picture 1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22210" y="4128770"/>
            <a:ext cx="2521585" cy="272923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par>
    </p:tnLst>
    <p:bldLst>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1.</a:t>
            </a:r>
            <a:r>
              <a:rPr lang="zh-CN" altLang="en-US" sz="2400" b="1" dirty="0">
                <a:solidFill>
                  <a:schemeClr val="accent1"/>
                </a:solidFill>
                <a:latin typeface="微软雅黑" panose="020B0503020204020204" pitchFamily="34" charset="-122"/>
                <a:ea typeface="微软雅黑" panose="020B0503020204020204" pitchFamily="34" charset="-122"/>
                <a:sym typeface="+mn-ea"/>
              </a:rPr>
              <a:t>新增：</a:t>
            </a:r>
            <a:r>
              <a:rPr lang="en-US"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税收政策“一对一”辅导回</a:t>
            </a:r>
            <a:r>
              <a:rPr lang="zh-CN"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执功能</a:t>
            </a:r>
            <a:endParaRPr lang="zh-CN"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810260" y="5830570"/>
            <a:ext cx="10269220" cy="829945"/>
          </a:xfrm>
          <a:prstGeom prst="rect">
            <a:avLst/>
          </a:prstGeom>
          <a:noFill/>
          <a:ln w="9525">
            <a:noFill/>
          </a:ln>
        </p:spPr>
        <p:txBody>
          <a:bodyPr wrap="square">
            <a:spAutoFit/>
          </a:bodyPr>
          <a:p>
            <a:pPr indent="0"/>
            <a:r>
              <a:rPr lang="zh-CN" sz="1600" b="0">
                <a:ea typeface="宋体" panose="02010600030101010101" pitchFamily="2" charset="-122"/>
              </a:rPr>
              <a:t>在增值税期末留抵退税（</a:t>
            </a:r>
            <a:r>
              <a:rPr lang="en-US" altLang="zh-CN" sz="1600" b="0">
                <a:ea typeface="宋体" panose="02010600030101010101" pitchFamily="2" charset="-122"/>
              </a:rPr>
              <a:t>2019</a:t>
            </a:r>
            <a:r>
              <a:rPr lang="zh-CN" sz="1600" b="0">
                <a:ea typeface="宋体" panose="02010600030101010101" pitchFamily="2" charset="-122"/>
              </a:rPr>
              <a:t>）模块申报界面，纳税人放弃申请增值税期末留抵退税时，系统自动弹出《税收政策“一对一”辅导回执》，并提供相关政策文件的展示界面；纳税人填写必填选项接收辅导人员姓名及职务，点击保存按钮提交数据。</a:t>
            </a:r>
            <a:endParaRPr lang="zh-CN" altLang="en-US"/>
          </a:p>
        </p:txBody>
      </p:sp>
      <p:pic>
        <p:nvPicPr>
          <p:cNvPr id="2" name="图片 1"/>
          <p:cNvPicPr>
            <a:picLocks noChangeAspect="1"/>
          </p:cNvPicPr>
          <p:nvPr/>
        </p:nvPicPr>
        <p:blipFill>
          <a:blip r:embed="rId1"/>
          <a:stretch>
            <a:fillRect/>
          </a:stretch>
        </p:blipFill>
        <p:spPr>
          <a:xfrm>
            <a:off x="1358900" y="937260"/>
            <a:ext cx="9474835" cy="4534535"/>
          </a:xfrm>
          <a:prstGeom prst="rect">
            <a:avLst/>
          </a:prstGeom>
        </p:spPr>
      </p:pic>
      <p:pic>
        <p:nvPicPr>
          <p:cNvPr id="3" name="图片 2"/>
          <p:cNvPicPr>
            <a:picLocks noChangeAspect="1"/>
          </p:cNvPicPr>
          <p:nvPr/>
        </p:nvPicPr>
        <p:blipFill>
          <a:blip r:embed="rId2"/>
          <a:stretch>
            <a:fillRect/>
          </a:stretch>
        </p:blipFill>
        <p:spPr>
          <a:xfrm>
            <a:off x="4414520" y="3488690"/>
            <a:ext cx="3363595" cy="218059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542145" cy="82994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2.</a:t>
            </a:r>
            <a:r>
              <a:rPr lang="zh-CN" altLang="en-US" sz="2400" b="1" dirty="0">
                <a:solidFill>
                  <a:schemeClr val="accent1"/>
                </a:solidFill>
                <a:latin typeface="微软雅黑" panose="020B0503020204020204" pitchFamily="34" charset="-122"/>
                <a:ea typeface="微软雅黑" panose="020B0503020204020204" pitchFamily="34" charset="-122"/>
                <a:sym typeface="+mn-ea"/>
              </a:rPr>
              <a:t>新增：</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同期资料上传功能</a:t>
            </a:r>
            <a:endParaRPr lang="zh-CN"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162050" y="947420"/>
            <a:ext cx="9868535" cy="4922520"/>
          </a:xfrm>
          <a:prstGeom prst="rect">
            <a:avLst/>
          </a:prstGeom>
        </p:spPr>
      </p:pic>
      <p:sp>
        <p:nvSpPr>
          <p:cNvPr id="3" name="文本框 2"/>
          <p:cNvSpPr txBox="1"/>
          <p:nvPr/>
        </p:nvSpPr>
        <p:spPr>
          <a:xfrm>
            <a:off x="1162050" y="6015990"/>
            <a:ext cx="9867900" cy="583565"/>
          </a:xfrm>
          <a:prstGeom prst="rect">
            <a:avLst/>
          </a:prstGeom>
          <a:noFill/>
          <a:ln w="9525">
            <a:noFill/>
          </a:ln>
        </p:spPr>
        <p:txBody>
          <a:bodyPr wrap="square">
            <a:spAutoFit/>
          </a:bodyPr>
          <a:p>
            <a:pPr indent="0"/>
            <a:r>
              <a:rPr lang="zh-CN" sz="1600" b="0">
                <a:ea typeface="宋体" panose="02010600030101010101" pitchFamily="2" charset="-122"/>
              </a:rPr>
              <a:t>在电子税务局“首页</a:t>
            </a:r>
            <a:r>
              <a:rPr lang="en-US" altLang="zh-CN" sz="1600" b="0">
                <a:ea typeface="宋体" panose="02010600030101010101" pitchFamily="2" charset="-122"/>
              </a:rPr>
              <a:t>-</a:t>
            </a:r>
            <a:r>
              <a:rPr lang="zh-CN" sz="1600" b="0">
                <a:ea typeface="宋体" panose="02010600030101010101" pitchFamily="2" charset="-122"/>
              </a:rPr>
              <a:t>我要办税</a:t>
            </a:r>
            <a:r>
              <a:rPr lang="en-US" altLang="zh-CN" sz="1600" b="0">
                <a:ea typeface="宋体" panose="02010600030101010101" pitchFamily="2" charset="-122"/>
              </a:rPr>
              <a:t>-</a:t>
            </a:r>
            <a:r>
              <a:rPr lang="zh-CN" sz="1600" b="0">
                <a:ea typeface="宋体" panose="02010600030101010101" pitchFamily="2" charset="-122"/>
              </a:rPr>
              <a:t>税费申报及缴纳</a:t>
            </a:r>
            <a:r>
              <a:rPr lang="en-US" altLang="zh-CN" sz="1600" b="0">
                <a:ea typeface="宋体" panose="02010600030101010101" pitchFamily="2" charset="-122"/>
              </a:rPr>
              <a:t>-</a:t>
            </a:r>
            <a:r>
              <a:rPr lang="zh-CN" sz="1600" b="0">
                <a:ea typeface="宋体" panose="02010600030101010101" pitchFamily="2" charset="-122"/>
              </a:rPr>
              <a:t>申报辅助信息报告”模块新增同期资料上传功能</a:t>
            </a:r>
            <a:r>
              <a:rPr lang="en-US" altLang="zh-CN" sz="1600" b="0">
                <a:ea typeface="宋体" panose="02010600030101010101" pitchFamily="2" charset="-122"/>
              </a:rPr>
              <a:t>;上传</a:t>
            </a:r>
            <a:r>
              <a:rPr lang="zh-CN" altLang="en-US" sz="1600" b="0">
                <a:ea typeface="宋体" panose="02010600030101010101" pitchFamily="2" charset="-122"/>
              </a:rPr>
              <a:t>文件</a:t>
            </a:r>
            <a:r>
              <a:rPr lang="en-US" altLang="zh-CN" sz="1600" b="0">
                <a:ea typeface="宋体" panose="02010600030101010101" pitchFamily="2" charset="-122"/>
              </a:rPr>
              <a:t>支持word/excel/pdf/压缩包等多种</a:t>
            </a:r>
            <a:r>
              <a:rPr lang="zh-CN" altLang="en-US" sz="1600" b="0">
                <a:ea typeface="宋体" panose="02010600030101010101" pitchFamily="2" charset="-122"/>
              </a:rPr>
              <a:t>格式。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3.</a:t>
            </a:r>
            <a:r>
              <a:rPr lang="zh-CN" altLang="en-US" sz="2400" b="1" dirty="0">
                <a:solidFill>
                  <a:schemeClr val="accent1"/>
                </a:solidFill>
                <a:latin typeface="微软雅黑" panose="020B0503020204020204" pitchFamily="34" charset="-122"/>
                <a:ea typeface="微软雅黑" panose="020B0503020204020204" pitchFamily="34" charset="-122"/>
                <a:sym typeface="+mn-ea"/>
              </a:rPr>
              <a:t>新增：</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催报催缴提示提醒信息</a:t>
            </a:r>
            <a:endPar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1139825" y="1056640"/>
            <a:ext cx="9912985" cy="4744720"/>
          </a:xfrm>
          <a:prstGeom prst="rect">
            <a:avLst/>
          </a:prstGeom>
        </p:spPr>
      </p:pic>
      <p:sp>
        <p:nvSpPr>
          <p:cNvPr id="3" name="文本框 2"/>
          <p:cNvSpPr txBox="1"/>
          <p:nvPr/>
        </p:nvSpPr>
        <p:spPr>
          <a:xfrm>
            <a:off x="1139825" y="5987415"/>
            <a:ext cx="9912985" cy="583565"/>
          </a:xfrm>
          <a:prstGeom prst="rect">
            <a:avLst/>
          </a:prstGeom>
          <a:noFill/>
          <a:ln w="9525">
            <a:noFill/>
          </a:ln>
        </p:spPr>
        <p:txBody>
          <a:bodyPr wrap="square">
            <a:spAutoFit/>
          </a:bodyPr>
          <a:p>
            <a:pPr indent="0"/>
            <a:r>
              <a:rPr lang="zh-CN" sz="1600" b="0">
                <a:ea typeface="宋体" panose="02010600030101010101" pitchFamily="2" charset="-122"/>
              </a:rPr>
              <a:t>在电子税务局“首页</a:t>
            </a:r>
            <a:r>
              <a:rPr lang="en-US" altLang="zh-CN" sz="1600" b="0">
                <a:ea typeface="宋体" panose="02010600030101010101" pitchFamily="2" charset="-122"/>
              </a:rPr>
              <a:t>-</a:t>
            </a:r>
            <a:r>
              <a:rPr lang="zh-CN" sz="1600" b="0">
                <a:ea typeface="宋体" panose="02010600030101010101" pitchFamily="2" charset="-122"/>
              </a:rPr>
              <a:t>我的提醒”模块新增催报催缴提示提醒信息。点击查看按钮，页面展示提醒详情，提醒纳税人申报缴纳。</a:t>
            </a:r>
            <a:endParaRPr lang="en-US" altLang="zh-CN" sz="1600" b="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4..</a:t>
            </a:r>
            <a:r>
              <a:rPr lang="zh-CN" altLang="en-US" sz="2400" b="1" dirty="0">
                <a:solidFill>
                  <a:schemeClr val="accent1"/>
                </a:solidFill>
                <a:latin typeface="微软雅黑" panose="020B0503020204020204" pitchFamily="34" charset="-122"/>
                <a:ea typeface="微软雅黑" panose="020B0503020204020204" pitchFamily="34" charset="-122"/>
                <a:sym typeface="+mn-ea"/>
              </a:rPr>
              <a:t>新增：</a:t>
            </a:r>
            <a:r>
              <a:rPr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互动中心&gt;在线交互业务提醒跳转功能</a:t>
            </a:r>
            <a:endParaRPr lang="zh-CN"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1196975" y="5722620"/>
            <a:ext cx="9798050" cy="829945"/>
          </a:xfrm>
          <a:prstGeom prst="rect">
            <a:avLst/>
          </a:prstGeom>
          <a:noFill/>
          <a:ln w="9525">
            <a:noFill/>
          </a:ln>
        </p:spPr>
        <p:txBody>
          <a:bodyPr wrap="square">
            <a:spAutoFit/>
          </a:bodyPr>
          <a:p>
            <a:pPr indent="0"/>
            <a:r>
              <a:rPr lang="zh-CN" sz="1600">
                <a:latin typeface="宋体" panose="02010600030101010101" pitchFamily="2" charset="-122"/>
                <a:ea typeface="宋体" panose="02010600030101010101" pitchFamily="2" charset="-122"/>
                <a:cs typeface="宋体" panose="02010600030101010101" pitchFamily="2" charset="-122"/>
                <a:sym typeface="+mn-ea"/>
              </a:rPr>
              <a:t>在“首页</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sz="1600">
                <a:latin typeface="宋体" panose="02010600030101010101" pitchFamily="2" charset="-122"/>
                <a:ea typeface="宋体" panose="02010600030101010101" pitchFamily="2" charset="-122"/>
                <a:cs typeface="宋体" panose="02010600030101010101" pitchFamily="2" charset="-122"/>
                <a:sym typeface="+mn-ea"/>
              </a:rPr>
              <a:t>我的待办”模块新增“发票使用风险提示告知承诺书签署”待办提醒</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sz="1600" b="0">
              <a:latin typeface="宋体" panose="02010600030101010101" pitchFamily="2" charset="-122"/>
              <a:ea typeface="宋体" panose="02010600030101010101" pitchFamily="2" charset="-122"/>
              <a:cs typeface="宋体" panose="02010600030101010101" pitchFamily="2" charset="-122"/>
            </a:endParaRPr>
          </a:p>
          <a:p>
            <a:pPr indent="0"/>
            <a:r>
              <a:rPr lang="zh-CN" sz="1600">
                <a:latin typeface="宋体" panose="02010600030101010101" pitchFamily="2" charset="-122"/>
                <a:ea typeface="宋体" panose="02010600030101010101" pitchFamily="2" charset="-122"/>
                <a:cs typeface="宋体" panose="02010600030101010101" pitchFamily="2" charset="-122"/>
                <a:sym typeface="+mn-ea"/>
              </a:rPr>
              <a:t>在“首页</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sz="1600">
                <a:latin typeface="宋体" panose="02010600030101010101" pitchFamily="2" charset="-122"/>
                <a:ea typeface="宋体" panose="02010600030101010101" pitchFamily="2" charset="-122"/>
                <a:cs typeface="宋体" panose="02010600030101010101" pitchFamily="2" charset="-122"/>
                <a:sym typeface="+mn-ea"/>
              </a:rPr>
              <a:t>我的提醒”模块新增“网格化辅导消息推送”提示提醒服务</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sz="1600" b="0">
              <a:latin typeface="宋体" panose="02010600030101010101" pitchFamily="2" charset="-122"/>
              <a:ea typeface="宋体" panose="02010600030101010101" pitchFamily="2" charset="-122"/>
              <a:cs typeface="宋体" panose="02010600030101010101" pitchFamily="2" charset="-122"/>
            </a:endParaRPr>
          </a:p>
          <a:p>
            <a:pPr indent="0"/>
            <a:r>
              <a:rPr lang="zh-CN" sz="1600">
                <a:latin typeface="宋体" panose="02010600030101010101" pitchFamily="2" charset="-122"/>
                <a:ea typeface="宋体" panose="02010600030101010101" pitchFamily="2" charset="-122"/>
                <a:cs typeface="宋体" panose="02010600030101010101" pitchFamily="2" charset="-122"/>
                <a:sym typeface="+mn-ea"/>
              </a:rPr>
              <a:t>点击查看按钮页面直接跳转至互动中心</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在线交互页面。</a:t>
            </a:r>
            <a:endParaRPr lang="zh-CN" altLang="en-US" sz="1600">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1196975" y="808355"/>
            <a:ext cx="9798050" cy="46685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5.1.</a:t>
            </a:r>
            <a:r>
              <a:rPr lang="zh-CN" altLang="en-US" sz="2400" b="1" dirty="0">
                <a:solidFill>
                  <a:schemeClr val="accent1"/>
                </a:solidFill>
                <a:latin typeface="微软雅黑" panose="020B0503020204020204" pitchFamily="34" charset="-122"/>
                <a:ea typeface="微软雅黑" panose="020B0503020204020204" pitchFamily="34" charset="-122"/>
                <a:sym typeface="+mn-ea"/>
              </a:rPr>
              <a:t>新增：</a:t>
            </a:r>
            <a:r>
              <a:rPr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互动中心</a:t>
            </a:r>
            <a:r>
              <a:rPr 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a:t>
            </a:r>
            <a:r>
              <a:rPr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在线交互</a:t>
            </a:r>
            <a:r>
              <a:rPr 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业务功能</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:网格化辅导消息推送</a:t>
            </a:r>
            <a:endPar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00" name="文本框 99"/>
          <p:cNvSpPr txBox="1"/>
          <p:nvPr/>
        </p:nvSpPr>
        <p:spPr>
          <a:xfrm>
            <a:off x="978535" y="6028055"/>
            <a:ext cx="10235565" cy="583565"/>
          </a:xfrm>
          <a:prstGeom prst="rect">
            <a:avLst/>
          </a:prstGeom>
          <a:noFill/>
          <a:ln w="9525">
            <a:noFill/>
          </a:ln>
        </p:spPr>
        <p:txBody>
          <a:bodyPr wrap="square">
            <a:spAutoFit/>
          </a:bodyPr>
          <a:p>
            <a:pPr indent="0"/>
            <a:r>
              <a:rPr lang="zh-CN" sz="1600" b="0">
                <a:ea typeface="宋体" panose="02010600030101010101" pitchFamily="2" charset="-122"/>
              </a:rPr>
              <a:t>在“首页</a:t>
            </a:r>
            <a:r>
              <a:rPr lang="en-US" altLang="zh-CN" sz="1600" b="0">
                <a:ea typeface="宋体" panose="02010600030101010101" pitchFamily="2" charset="-122"/>
              </a:rPr>
              <a:t>-</a:t>
            </a:r>
            <a:r>
              <a:rPr lang="zh-CN" sz="1600" b="0">
                <a:ea typeface="宋体" panose="02010600030101010101" pitchFamily="2" charset="-122"/>
              </a:rPr>
              <a:t>互动中心</a:t>
            </a:r>
            <a:r>
              <a:rPr lang="en-US" altLang="zh-CN" sz="1600" b="0">
                <a:ea typeface="宋体" panose="02010600030101010101" pitchFamily="2" charset="-122"/>
              </a:rPr>
              <a:t>-</a:t>
            </a:r>
            <a:r>
              <a:rPr lang="zh-CN" sz="1600" b="0">
                <a:ea typeface="宋体" panose="02010600030101010101" pitchFamily="2" charset="-122"/>
              </a:rPr>
              <a:t>在线交互”模块新增网格化辅导消息推送、电子专用发票二次辅导、发票使用风险提示告知承诺书签署等3个业务功能。</a:t>
            </a:r>
            <a:endParaRPr lang="zh-CN" altLang="en-US"/>
          </a:p>
        </p:txBody>
      </p:sp>
      <p:pic>
        <p:nvPicPr>
          <p:cNvPr id="3" name="图片 2"/>
          <p:cNvPicPr>
            <a:picLocks noChangeAspect="1"/>
          </p:cNvPicPr>
          <p:nvPr/>
        </p:nvPicPr>
        <p:blipFill>
          <a:blip r:embed="rId1"/>
          <a:stretch>
            <a:fillRect/>
          </a:stretch>
        </p:blipFill>
        <p:spPr>
          <a:xfrm>
            <a:off x="1029335" y="969010"/>
            <a:ext cx="10133330" cy="49199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5.2.</a:t>
            </a:r>
            <a:r>
              <a:rPr lang="zh-CN" altLang="en-US" sz="2400" b="1" dirty="0">
                <a:solidFill>
                  <a:schemeClr val="accent1"/>
                </a:solidFill>
                <a:latin typeface="微软雅黑" panose="020B0503020204020204" pitchFamily="34" charset="-122"/>
                <a:ea typeface="微软雅黑" panose="020B0503020204020204" pitchFamily="34" charset="-122"/>
                <a:sym typeface="+mn-ea"/>
              </a:rPr>
              <a:t>新增：</a:t>
            </a:r>
            <a:r>
              <a:rPr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互动中心</a:t>
            </a:r>
            <a:r>
              <a:rPr 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a:t>
            </a:r>
            <a:r>
              <a:rPr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在线交互</a:t>
            </a:r>
            <a:r>
              <a:rPr 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业务功能</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:电子专用发票二次辅导</a:t>
            </a:r>
            <a:endPar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00" name="文本框 99"/>
          <p:cNvSpPr txBox="1"/>
          <p:nvPr/>
        </p:nvSpPr>
        <p:spPr>
          <a:xfrm>
            <a:off x="962025" y="6028055"/>
            <a:ext cx="10267950" cy="583565"/>
          </a:xfrm>
          <a:prstGeom prst="rect">
            <a:avLst/>
          </a:prstGeom>
          <a:noFill/>
          <a:ln w="9525">
            <a:noFill/>
          </a:ln>
        </p:spPr>
        <p:txBody>
          <a:bodyPr wrap="square">
            <a:spAutoFit/>
          </a:bodyPr>
          <a:p>
            <a:pPr indent="0"/>
            <a:r>
              <a:rPr lang="zh-CN" sz="1600" b="0">
                <a:ea typeface="宋体" panose="02010600030101010101" pitchFamily="2" charset="-122"/>
              </a:rPr>
              <a:t>在“</a:t>
            </a:r>
            <a:r>
              <a:rPr lang="zh-CN" sz="1600">
                <a:ea typeface="宋体" panose="02010600030101010101" pitchFamily="2" charset="-122"/>
                <a:sym typeface="+mn-ea"/>
              </a:rPr>
              <a:t>首页</a:t>
            </a:r>
            <a:r>
              <a:rPr lang="en-US" altLang="zh-CN" sz="1600">
                <a:ea typeface="宋体" panose="02010600030101010101" pitchFamily="2" charset="-122"/>
                <a:sym typeface="+mn-ea"/>
              </a:rPr>
              <a:t>-</a:t>
            </a:r>
            <a:r>
              <a:rPr lang="zh-CN" sz="1600">
                <a:ea typeface="宋体" panose="02010600030101010101" pitchFamily="2" charset="-122"/>
                <a:sym typeface="+mn-ea"/>
              </a:rPr>
              <a:t>互动中心</a:t>
            </a:r>
            <a:r>
              <a:rPr lang="en-US" altLang="zh-CN" sz="1600">
                <a:ea typeface="宋体" panose="02010600030101010101" pitchFamily="2" charset="-122"/>
                <a:sym typeface="+mn-ea"/>
              </a:rPr>
              <a:t>-</a:t>
            </a:r>
            <a:r>
              <a:rPr lang="zh-CN" sz="1600">
                <a:ea typeface="宋体" panose="02010600030101010101" pitchFamily="2" charset="-122"/>
                <a:sym typeface="+mn-ea"/>
              </a:rPr>
              <a:t>在线交互</a:t>
            </a:r>
            <a:r>
              <a:rPr lang="zh-CN" sz="1600" b="0">
                <a:ea typeface="宋体" panose="02010600030101010101" pitchFamily="2" charset="-122"/>
              </a:rPr>
              <a:t>”模块新增网格化辅导消息推送、电子专用发票二次辅导、发票使用风险提示告知承诺书签署等3个业务功能</a:t>
            </a:r>
            <a:endParaRPr lang="zh-CN" altLang="en-US"/>
          </a:p>
        </p:txBody>
      </p:sp>
      <p:pic>
        <p:nvPicPr>
          <p:cNvPr id="4" name="图片 3"/>
          <p:cNvPicPr>
            <a:picLocks noChangeAspect="1"/>
          </p:cNvPicPr>
          <p:nvPr/>
        </p:nvPicPr>
        <p:blipFill>
          <a:blip r:embed="rId1"/>
          <a:stretch>
            <a:fillRect/>
          </a:stretch>
        </p:blipFill>
        <p:spPr>
          <a:xfrm>
            <a:off x="1135380" y="1076960"/>
            <a:ext cx="9921240" cy="47040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40132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5.3.</a:t>
            </a:r>
            <a:r>
              <a:rPr lang="zh-CN" altLang="en-US" sz="2400" b="1" dirty="0">
                <a:solidFill>
                  <a:schemeClr val="accent1"/>
                </a:solidFill>
                <a:latin typeface="微软雅黑" panose="020B0503020204020204" pitchFamily="34" charset="-122"/>
                <a:ea typeface="微软雅黑" panose="020B0503020204020204" pitchFamily="34" charset="-122"/>
                <a:sym typeface="+mn-ea"/>
              </a:rPr>
              <a:t>新增：</a:t>
            </a:r>
            <a:r>
              <a:rPr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互动中心</a:t>
            </a:r>
            <a:r>
              <a:rPr 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a:t>
            </a:r>
            <a:r>
              <a:rPr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在线交互</a:t>
            </a:r>
            <a:r>
              <a:rPr 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业务功能</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发票使用风险提示告知承诺书签署</a:t>
            </a:r>
            <a:endPar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00" name="文本框 99"/>
          <p:cNvSpPr txBox="1"/>
          <p:nvPr/>
        </p:nvSpPr>
        <p:spPr>
          <a:xfrm>
            <a:off x="974090" y="6028055"/>
            <a:ext cx="10244455" cy="583565"/>
          </a:xfrm>
          <a:prstGeom prst="rect">
            <a:avLst/>
          </a:prstGeom>
          <a:noFill/>
          <a:ln w="9525">
            <a:noFill/>
          </a:ln>
        </p:spPr>
        <p:txBody>
          <a:bodyPr wrap="square">
            <a:spAutoFit/>
          </a:bodyPr>
          <a:p>
            <a:pPr indent="0"/>
            <a:r>
              <a:rPr lang="zh-CN" sz="1600" b="0">
                <a:ea typeface="宋体" panose="02010600030101010101" pitchFamily="2" charset="-122"/>
              </a:rPr>
              <a:t>在“</a:t>
            </a:r>
            <a:r>
              <a:rPr lang="zh-CN" sz="1600">
                <a:ea typeface="宋体" panose="02010600030101010101" pitchFamily="2" charset="-122"/>
                <a:sym typeface="+mn-ea"/>
              </a:rPr>
              <a:t>首页</a:t>
            </a:r>
            <a:r>
              <a:rPr lang="en-US" altLang="zh-CN" sz="1600">
                <a:ea typeface="宋体" panose="02010600030101010101" pitchFamily="2" charset="-122"/>
                <a:sym typeface="+mn-ea"/>
              </a:rPr>
              <a:t>-</a:t>
            </a:r>
            <a:r>
              <a:rPr lang="zh-CN" sz="1600">
                <a:ea typeface="宋体" panose="02010600030101010101" pitchFamily="2" charset="-122"/>
                <a:sym typeface="+mn-ea"/>
              </a:rPr>
              <a:t>互动中心</a:t>
            </a:r>
            <a:r>
              <a:rPr lang="en-US" altLang="zh-CN" sz="1600">
                <a:ea typeface="宋体" panose="02010600030101010101" pitchFamily="2" charset="-122"/>
                <a:sym typeface="+mn-ea"/>
              </a:rPr>
              <a:t>-</a:t>
            </a:r>
            <a:r>
              <a:rPr lang="zh-CN" sz="1600">
                <a:ea typeface="宋体" panose="02010600030101010101" pitchFamily="2" charset="-122"/>
                <a:sym typeface="+mn-ea"/>
              </a:rPr>
              <a:t>在线交互</a:t>
            </a:r>
            <a:r>
              <a:rPr lang="zh-CN" sz="1600" b="0">
                <a:ea typeface="宋体" panose="02010600030101010101" pitchFamily="2" charset="-122"/>
              </a:rPr>
              <a:t>”模块新增网格化辅导消息推送、电子专用发票二次辅导、发票使用风险提示告知承诺书签署等3个业务功能</a:t>
            </a:r>
            <a:endParaRPr lang="zh-CN" altLang="en-US"/>
          </a:p>
        </p:txBody>
      </p:sp>
      <p:pic>
        <p:nvPicPr>
          <p:cNvPr id="3" name="图片 2"/>
          <p:cNvPicPr>
            <a:picLocks noChangeAspect="1"/>
          </p:cNvPicPr>
          <p:nvPr/>
        </p:nvPicPr>
        <p:blipFill>
          <a:blip r:embed="rId1"/>
          <a:stretch>
            <a:fillRect/>
          </a:stretch>
        </p:blipFill>
        <p:spPr>
          <a:xfrm>
            <a:off x="905510" y="916940"/>
            <a:ext cx="10380980" cy="50241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TAG_VERSION" val="1.0"/>
  <p:tag name="KSO_WM_BEAUTIFY_FLAG" val="#wm#"/>
  <p:tag name="KSO_WM_TEMPLATE_CATEGORY" val="diagram"/>
  <p:tag name="KSO_WM_TEMPLATE_INDEX" val="685"/>
  <p:tag name="KSO_WM_UNIT_TYPE" val="m_i"/>
  <p:tag name="KSO_WM_UNIT_INDEX" val="1_1"/>
  <p:tag name="KSO_WM_UNIT_ID" val="diagram685_5*m_i*1_1"/>
  <p:tag name="KSO_WM_UNIT_CLEAR" val="1"/>
  <p:tag name="KSO_WM_UNIT_LAYERLEVEL" val="1_1"/>
  <p:tag name="KSO_WM_DIAGRAM_GROUP_CODE" val="m1-1"/>
</p:tagLst>
</file>

<file path=ppt/tags/tag64.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1_1"/>
  <p:tag name="KSO_WM_UNIT_ID" val="diagram685_5*m_h_a*1_1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65.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1_1"/>
  <p:tag name="KSO_WM_UNIT_ID" val="diagram685_5*m_h_f*1_1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66.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2_1"/>
  <p:tag name="KSO_WM_UNIT_ID" val="diagram685_5*m_h_a*1_2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67.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2_1"/>
  <p:tag name="KSO_WM_UNIT_ID" val="diagram685_5*m_h_f*1_2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68.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2_1"/>
  <p:tag name="KSO_WM_UNIT_ID" val="diagram685_5*m_h_a*1_2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69.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2_1"/>
  <p:tag name="KSO_WM_UNIT_ID" val="diagram685_5*m_h_f*1_2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PLACING_PICTURE_USER_VIEWPORT" val="{&quot;height&quot;:6645,&quot;width&quot;:1171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2035</Words>
  <Application>WPS 演示</Application>
  <PresentationFormat>宽屏</PresentationFormat>
  <Paragraphs>106</Paragraphs>
  <Slides>21</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宋体</vt:lpstr>
      <vt:lpstr>Wingdings</vt:lpstr>
      <vt:lpstr>微软雅黑</vt:lpstr>
      <vt:lpstr>Wingdings</vt:lpstr>
      <vt:lpstr>Arial Black</vt:lpstr>
      <vt:lpstr>Helvetica</vt:lpstr>
      <vt:lpstr>Helvetica Light</vt:lpstr>
      <vt:lpstr>方正悠黑体加粗</vt:lpstr>
      <vt:lpstr>黑体</vt:lpstr>
      <vt:lpstr>Helvetica</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224</cp:revision>
  <dcterms:created xsi:type="dcterms:W3CDTF">2019-06-19T02:08:00Z</dcterms:created>
  <dcterms:modified xsi:type="dcterms:W3CDTF">2021-04-14T04:14:38Z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y fmtid="{D5CDD505-2E9C-101B-9397-08002B2CF9AE}" pid="3" name="KSOSaveFontToCloudKey">
    <vt:lpwstr>967357703_embed</vt:lpwstr>
  </property>
</Properties>
</file>