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sldIdLst>
    <p:sldId id="281" r:id="rId4"/>
    <p:sldId id="257" r:id="rId5"/>
    <p:sldId id="271" r:id="rId6"/>
    <p:sldId id="259" r:id="rId7"/>
    <p:sldId id="308" r:id="rId8"/>
    <p:sldId id="309" r:id="rId9"/>
    <p:sldId id="310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7" r:id="rId25"/>
    <p:sldId id="328" r:id="rId26"/>
    <p:sldId id="329" r:id="rId27"/>
    <p:sldId id="330" r:id="rId28"/>
    <p:sldId id="331" r:id="rId29"/>
    <p:sldId id="332" r:id="rId30"/>
    <p:sldId id="33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" initials="U" lastIdx="13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158684" y="154188"/>
            <a:ext cx="454678" cy="432912"/>
          </a:xfrm>
          <a:prstGeom prst="rect">
            <a:avLst/>
          </a:prstGeom>
        </p:spPr>
      </p:pic>
      <p:sp>
        <p:nvSpPr>
          <p:cNvPr id="9" name="TextBox 24"/>
          <p:cNvSpPr txBox="1"/>
          <p:nvPr userDrawn="1"/>
        </p:nvSpPr>
        <p:spPr>
          <a:xfrm>
            <a:off x="10557039" y="205713"/>
            <a:ext cx="2004290" cy="338597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p>
            <a:r>
              <a:rPr lang="zh-CN" altLang="en-US" sz="1400" b="1" spc="-150" dirty="0">
                <a:solidFill>
                  <a:srgbClr val="FF4167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江西省电子税务局</a:t>
            </a:r>
            <a:endParaRPr lang="zh-CN" altLang="en-US" sz="1400" b="1" spc="-150" dirty="0">
              <a:solidFill>
                <a:srgbClr val="FF4167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173355"/>
            <a:ext cx="771525" cy="3429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燕尾形 9"/>
          <p:cNvSpPr/>
          <p:nvPr userDrawn="1"/>
        </p:nvSpPr>
        <p:spPr>
          <a:xfrm>
            <a:off x="676275" y="173355"/>
            <a:ext cx="336550" cy="33655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燕尾形 10"/>
          <p:cNvSpPr/>
          <p:nvPr userDrawn="1"/>
        </p:nvSpPr>
        <p:spPr>
          <a:xfrm>
            <a:off x="914400" y="173355"/>
            <a:ext cx="336550" cy="33655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-59690" y="679450"/>
            <a:ext cx="12282805" cy="0"/>
          </a:xfrm>
          <a:prstGeom prst="line">
            <a:avLst/>
          </a:prstGeom>
          <a:ln w="28575" cmpd="sng">
            <a:solidFill>
              <a:schemeClr val="tx2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江西省电子税务局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158684" y="154188"/>
            <a:ext cx="454678" cy="432912"/>
          </a:xfrm>
          <a:prstGeom prst="rect">
            <a:avLst/>
          </a:prstGeom>
        </p:spPr>
      </p:pic>
      <p:sp>
        <p:nvSpPr>
          <p:cNvPr id="9" name="TextBox 24"/>
          <p:cNvSpPr txBox="1"/>
          <p:nvPr userDrawn="1"/>
        </p:nvSpPr>
        <p:spPr>
          <a:xfrm>
            <a:off x="10557039" y="205713"/>
            <a:ext cx="2004290" cy="338597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p>
            <a:r>
              <a:rPr lang="zh-CN" altLang="en-US" sz="1400" b="1" spc="-150" dirty="0">
                <a:solidFill>
                  <a:srgbClr val="FF4167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江西省电子税务局</a:t>
            </a:r>
            <a:endParaRPr lang="zh-CN" altLang="en-US" sz="1400" b="1" spc="-150" dirty="0">
              <a:solidFill>
                <a:srgbClr val="FF4167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五边形 1"/>
          <p:cNvSpPr/>
          <p:nvPr userDrawn="1"/>
        </p:nvSpPr>
        <p:spPr>
          <a:xfrm>
            <a:off x="0" y="173355"/>
            <a:ext cx="771525" cy="3429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燕尾形 3"/>
          <p:cNvSpPr/>
          <p:nvPr userDrawn="1"/>
        </p:nvSpPr>
        <p:spPr>
          <a:xfrm>
            <a:off x="676275" y="173355"/>
            <a:ext cx="336550" cy="33655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914400" y="173355"/>
            <a:ext cx="336550" cy="33655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158684" y="154188"/>
            <a:ext cx="454678" cy="432912"/>
          </a:xfrm>
          <a:prstGeom prst="rect">
            <a:avLst/>
          </a:prstGeom>
        </p:spPr>
      </p:pic>
      <p:sp>
        <p:nvSpPr>
          <p:cNvPr id="9" name="TextBox 24"/>
          <p:cNvSpPr txBox="1"/>
          <p:nvPr userDrawn="1"/>
        </p:nvSpPr>
        <p:spPr>
          <a:xfrm>
            <a:off x="10557039" y="205713"/>
            <a:ext cx="2004290" cy="338597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p>
            <a:r>
              <a:rPr lang="zh-CN" altLang="en-US" sz="1400" b="1" spc="-150" dirty="0">
                <a:solidFill>
                  <a:srgbClr val="FF4167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江西省电子税务局</a:t>
            </a:r>
            <a:endParaRPr lang="zh-CN" altLang="en-US" sz="1400" b="1" spc="-150" dirty="0">
              <a:solidFill>
                <a:srgbClr val="FF4167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江西省电子税务局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158684" y="154188"/>
            <a:ext cx="454678" cy="432912"/>
          </a:xfrm>
          <a:prstGeom prst="rect">
            <a:avLst/>
          </a:prstGeom>
        </p:spPr>
      </p:pic>
      <p:sp>
        <p:nvSpPr>
          <p:cNvPr id="9" name="TextBox 24"/>
          <p:cNvSpPr txBox="1"/>
          <p:nvPr userDrawn="1"/>
        </p:nvSpPr>
        <p:spPr>
          <a:xfrm>
            <a:off x="10557039" y="205713"/>
            <a:ext cx="2004290" cy="338597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p>
            <a:r>
              <a:rPr lang="zh-CN" altLang="en-US" sz="1400" b="1" spc="-150" dirty="0">
                <a:solidFill>
                  <a:srgbClr val="FF4167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江西省电子税务局</a:t>
            </a:r>
            <a:endParaRPr lang="zh-CN" altLang="en-US" sz="1400" b="1" spc="-150" dirty="0">
              <a:solidFill>
                <a:srgbClr val="FF4167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9922715" y="241875"/>
            <a:ext cx="0" cy="2418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4" Type="http://schemas.openxmlformats.org/officeDocument/2006/relationships/theme" Target="../theme/theme2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4E56D-966B-4501-BC49-CF2C0AECE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764C-10DE-4160-9F3B-44D1710B87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59.xml"/><Relationship Id="rId2" Type="http://schemas.openxmlformats.org/officeDocument/2006/relationships/image" Target="../media/image3.png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19705" y="2433320"/>
            <a:ext cx="67894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5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企业所得税汇算清缴</a:t>
            </a:r>
            <a:endParaRPr lang="zh-CN" altLang="zh-CN" sz="4500" b="1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  <a:p>
            <a:pPr algn="ctr"/>
            <a:r>
              <a:rPr lang="zh-CN" altLang="zh-CN" sz="45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申报操作培训</a:t>
            </a:r>
            <a:endParaRPr lang="zh-CN" altLang="zh-CN" sz="4500" b="1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43420" y="5914390"/>
            <a:ext cx="480949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讲师：张小刚</a:t>
            </a:r>
            <a:r>
              <a:rPr lang="en-US" altLang="zh-CN" dirty="0" smtClean="0">
                <a:cs typeface="+mn-ea"/>
                <a:sym typeface="+mn-lt"/>
              </a:rPr>
              <a:t>         </a:t>
            </a:r>
            <a:r>
              <a:rPr lang="zh-CN" altLang="en-US" dirty="0" smtClean="0">
                <a:cs typeface="+mn-ea"/>
                <a:sym typeface="+mn-lt"/>
              </a:rPr>
              <a:t>日期：</a:t>
            </a:r>
            <a:r>
              <a:rPr lang="zh-CN" altLang="zh-CN" dirty="0" smtClean="0">
                <a:cs typeface="+mn-ea"/>
                <a:sym typeface="+mn-lt"/>
              </a:rPr>
              <a:t>2021年3月29日</a:t>
            </a:r>
            <a:endParaRPr lang="zh-CN" altLang="zh-CN" dirty="0" smtClean="0">
              <a:cs typeface="+mn-ea"/>
              <a:sym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0" y="802005"/>
            <a:ext cx="10350500" cy="482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（查账征收）企业所得税汇算清缴申报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申报表填写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95680" y="5466080"/>
            <a:ext cx="106991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sz="1600" b="0">
                <a:latin typeface="仿宋" panose="02010609060101010101" charset="-122"/>
                <a:ea typeface="仿宋" panose="02010609060101010101" charset="-122"/>
              </a:rPr>
              <a:t>在填写申报表页面，左侧为所有报表列表展示，点击表单可进行切换；点击小竖条可隐藏报表列表，再点击可显示。</a:t>
            </a:r>
            <a:endParaRPr sz="1600" b="0">
              <a:latin typeface="仿宋" panose="02010609060101010101" charset="-122"/>
              <a:ea typeface="仿宋" panose="02010609060101010101" charset="-122"/>
            </a:endParaRPr>
          </a:p>
          <a:p>
            <a:pPr indent="406400"/>
            <a:r>
              <a:rPr sz="1600" b="0">
                <a:latin typeface="仿宋" panose="02010609060101010101" charset="-122"/>
                <a:ea typeface="仿宋" panose="02010609060101010101" charset="-122"/>
              </a:rPr>
              <a:t>填写报表后，若不想立即申报，则可点击【暂存】，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可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立刻保存当前数据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到系统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，下次打开报表即会带出填写的数据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；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点击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【保存】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，则可自查表单内是否存在异常数据，无异常数据则可保存数据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到系统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。</a:t>
            </a:r>
            <a:endParaRPr sz="1600" b="0">
              <a:latin typeface="仿宋" panose="02010609060101010101" charset="-122"/>
              <a:ea typeface="仿宋" panose="02010609060101010101" charset="-122"/>
            </a:endParaRPr>
          </a:p>
          <a:p>
            <a:pPr indent="406400"/>
            <a:r>
              <a:rPr sz="1600" b="0">
                <a:latin typeface="仿宋" panose="02010609060101010101" charset="-122"/>
                <a:ea typeface="仿宋" panose="02010609060101010101" charset="-122"/>
              </a:rPr>
              <a:t>若带出的表单或者表单数据不正确，点击【重置】，重新加载表单初始化数据，然后重新填写。</a:t>
            </a:r>
            <a:endParaRPr lang="zh-CN" sz="1600" b="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（查账征收）企业所得税汇算清缴申报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申报表填写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95680" y="5892800"/>
            <a:ext cx="106991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如有需要上传证明资料，点击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附列资料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】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，可进行在线上传。</a:t>
            </a:r>
            <a:endParaRPr lang="zh-CN" sz="1600" b="0">
              <a:latin typeface="仿宋" panose="02010609060101010101" charset="-122"/>
              <a:ea typeface="仿宋" panose="02010609060101010101" charset="-122"/>
            </a:endParaRPr>
          </a:p>
          <a:p>
            <a:pPr indent="406400"/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所有申报表单确认无误后，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点击【申报】按钮，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可提交申报。</a:t>
            </a:r>
            <a:endParaRPr lang="zh-CN" sz="1600" b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20" y="779780"/>
            <a:ext cx="10246360" cy="47440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（查账征收）企业所得税汇算清缴申报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申报表填写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95680" y="5892800"/>
            <a:ext cx="106991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sz="1600" b="0">
                <a:latin typeface="仿宋" panose="02010609060101010101" charset="-122"/>
                <a:ea typeface="仿宋" panose="02010609060101010101" charset="-122"/>
              </a:rPr>
              <a:t>填写完申报表，点击【申报】按钮，点击弹窗内的【风险提示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服务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】可查看当前报表中存在风险的事项，如核实无误，可点击【申报】按钮，提交申报数据。</a:t>
            </a:r>
            <a:endParaRPr sz="1600" b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110" y="784860"/>
            <a:ext cx="10177780" cy="46589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（查账征收）企业所得税汇算清缴申报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申报结果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95680" y="5892800"/>
            <a:ext cx="106991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sz="1600" b="0">
                <a:latin typeface="仿宋" panose="02010609060101010101" charset="-122"/>
                <a:ea typeface="仿宋" panose="02010609060101010101" charset="-122"/>
              </a:rPr>
              <a:t>提交申报数据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后，系统返回申报结果。在该界面，可点击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缴款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】按钮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直接发起缴款，也可点击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关闭本页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】按钮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关闭该页面，结束操作。</a:t>
            </a:r>
            <a:endParaRPr sz="1600" b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2820" y="1077595"/>
            <a:ext cx="7705725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2633345" y="3404870"/>
            <a:ext cx="69551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（核定征收）企业所得税汇算清缴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申报流程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26075" y="1546225"/>
            <a:ext cx="1339215" cy="12642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latin typeface="Impact" panose="020B0806030902050204" pitchFamily="34" charset="0"/>
              </a:rPr>
              <a:t>3</a:t>
            </a:r>
            <a:endParaRPr lang="zh-CN" altLang="en-US" sz="6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（核定征收）企业所得税汇算清缴申报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功能路径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115" y="6038850"/>
            <a:ext cx="100990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仿宋" panose="02010609060101010101" charset="-122"/>
              </a:rPr>
              <a:t>登录电子税务局，点击首页的【我要办税】</a:t>
            </a:r>
            <a:r>
              <a:rPr lang="en-US" altLang="zh-CN" sz="1600" b="0">
                <a:ea typeface="仿宋" panose="02010609060101010101" charset="-122"/>
              </a:rPr>
              <a:t>-</a:t>
            </a:r>
            <a:r>
              <a:rPr lang="zh-CN" sz="1600" b="0">
                <a:ea typeface="仿宋" panose="02010609060101010101" charset="-122"/>
              </a:rPr>
              <a:t>【税费申报及缴纳】-【企业所得税申报】</a:t>
            </a:r>
            <a:r>
              <a:rPr lang="zh-CN" sz="1600">
                <a:ea typeface="仿宋" panose="02010609060101010101" charset="-122"/>
                <a:sym typeface="+mn-ea"/>
              </a:rPr>
              <a:t>-【居民企业</a:t>
            </a:r>
            <a:r>
              <a:rPr lang="en-US" altLang="zh-CN" sz="1600">
                <a:ea typeface="仿宋" panose="02010609060101010101" charset="-122"/>
                <a:sym typeface="+mn-ea"/>
              </a:rPr>
              <a:t>(</a:t>
            </a:r>
            <a:r>
              <a:rPr lang="zh-CN" altLang="en-US" sz="1600">
                <a:ea typeface="仿宋" panose="02010609060101010101" charset="-122"/>
                <a:sym typeface="+mn-ea"/>
              </a:rPr>
              <a:t>核定征收</a:t>
            </a:r>
            <a:r>
              <a:rPr lang="en-US" altLang="zh-CN" sz="1600">
                <a:ea typeface="仿宋" panose="02010609060101010101" charset="-122"/>
                <a:sym typeface="+mn-ea"/>
              </a:rPr>
              <a:t>)</a:t>
            </a:r>
            <a:r>
              <a:rPr lang="zh-CN" sz="1600">
                <a:ea typeface="仿宋" panose="02010609060101010101" charset="-122"/>
                <a:sym typeface="+mn-ea"/>
              </a:rPr>
              <a:t>企业所得税年度申报</a:t>
            </a:r>
            <a:r>
              <a:rPr lang="en-US" altLang="zh-CN" sz="1600">
                <a:ea typeface="仿宋" panose="02010609060101010101" charset="-122"/>
                <a:sym typeface="+mn-ea"/>
              </a:rPr>
              <a:t>(</a:t>
            </a:r>
            <a:r>
              <a:rPr lang="en-US" altLang="zh-CN" sz="1600">
                <a:ea typeface="仿宋" panose="02010609060101010101" charset="-122"/>
                <a:sym typeface="+mn-ea"/>
              </a:rPr>
              <a:t>2018</a:t>
            </a:r>
            <a:r>
              <a:rPr lang="zh-CN" altLang="en-US" sz="1600">
                <a:ea typeface="仿宋" panose="02010609060101010101" charset="-122"/>
                <a:sym typeface="+mn-ea"/>
              </a:rPr>
              <a:t>年版</a:t>
            </a:r>
            <a:r>
              <a:rPr lang="en-US" altLang="zh-CN" sz="1600">
                <a:ea typeface="仿宋" panose="02010609060101010101" charset="-122"/>
                <a:sym typeface="+mn-ea"/>
              </a:rPr>
              <a:t>)</a:t>
            </a:r>
            <a:r>
              <a:rPr lang="zh-CN" sz="1600">
                <a:ea typeface="仿宋" panose="02010609060101010101" charset="-122"/>
                <a:sym typeface="+mn-ea"/>
              </a:rPr>
              <a:t>】</a:t>
            </a:r>
            <a:r>
              <a:rPr lang="zh-CN" sz="1600" b="0">
                <a:ea typeface="仿宋" panose="02010609060101010101" charset="-122"/>
              </a:rPr>
              <a:t>，进入初始化界面。</a:t>
            </a:r>
            <a:endParaRPr lang="zh-CN" sz="1600" b="0">
              <a:ea typeface="仿宋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115" y="767080"/>
            <a:ext cx="10099040" cy="46970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（核定征收）企业所得税汇算清缴申报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初始化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115" y="6038850"/>
            <a:ext cx="100990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仿宋" panose="02010609060101010101" charset="-122"/>
              </a:rPr>
              <a:t>在初始化界面，</a:t>
            </a:r>
            <a:r>
              <a:rPr sz="1600" b="0">
                <a:ea typeface="仿宋" panose="02010609060101010101" charset="-122"/>
              </a:rPr>
              <a:t>核对税款所属期，点击</a:t>
            </a:r>
            <a:r>
              <a:rPr lang="zh-CN" sz="1600">
                <a:ea typeface="仿宋" panose="02010609060101010101" charset="-122"/>
                <a:sym typeface="+mn-ea"/>
              </a:rPr>
              <a:t>【</a:t>
            </a:r>
            <a:r>
              <a:rPr sz="1600">
                <a:ea typeface="仿宋" panose="02010609060101010101" charset="-122"/>
                <a:sym typeface="+mn-ea"/>
              </a:rPr>
              <a:t>下一步</a:t>
            </a:r>
            <a:r>
              <a:rPr lang="zh-CN" sz="1600">
                <a:ea typeface="仿宋" panose="02010609060101010101" charset="-122"/>
                <a:sym typeface="+mn-ea"/>
              </a:rPr>
              <a:t>】</a:t>
            </a:r>
            <a:r>
              <a:rPr sz="1600" b="0">
                <a:ea typeface="仿宋" panose="02010609060101010101" charset="-122"/>
              </a:rPr>
              <a:t>按钮进入申报表填写界面</a:t>
            </a:r>
            <a:r>
              <a:rPr lang="zh-CN" sz="1600" b="0">
                <a:ea typeface="仿宋" panose="02010609060101010101" charset="-122"/>
              </a:rPr>
              <a:t>。</a:t>
            </a:r>
            <a:endParaRPr lang="zh-CN" sz="1600" b="0">
              <a:ea typeface="仿宋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760" y="763270"/>
            <a:ext cx="10190480" cy="46393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（核定征收）企业所得税汇算清缴申报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申报表填写及确认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115" y="5885180"/>
            <a:ext cx="10099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仿宋" panose="02010609060101010101" charset="-122"/>
              </a:rPr>
              <a:t>在</a:t>
            </a:r>
            <a:r>
              <a:rPr sz="1600" b="0">
                <a:ea typeface="仿宋" panose="02010609060101010101" charset="-122"/>
              </a:rPr>
              <a:t>申报表填写界面</a:t>
            </a:r>
            <a:r>
              <a:rPr lang="zh-CN" sz="1600" b="0">
                <a:ea typeface="仿宋" panose="02010609060101010101" charset="-122"/>
              </a:rPr>
              <a:t>，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根据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全年应纳税所得额和应纳所得税额，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以及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月季度预缴的所得税数额，确定该年度应补或者应退税额，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填写在相应表单和栏次。填写完毕后，点击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下一步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】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按钮，并在申报表确认页面点击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确认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】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按钮，提交申报</a:t>
            </a:r>
            <a:r>
              <a:rPr lang="zh-CN" sz="1600" b="0">
                <a:ea typeface="仿宋" panose="02010609060101010101" charset="-122"/>
              </a:rPr>
              <a:t>。</a:t>
            </a:r>
            <a:endParaRPr lang="zh-CN" sz="1600" b="0">
              <a:ea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928370"/>
            <a:ext cx="10250805" cy="47656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（核定征收）企业所得税汇算清缴申报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申报结果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115" y="5885180"/>
            <a:ext cx="100990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提交申报数据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后，系统返回申报结果。在该界面，可点击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缴款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】按钮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直接发起缴款，也可点击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关闭本页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】按钮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关闭该页面，结束操作。</a:t>
            </a:r>
            <a:endParaRPr lang="zh-CN" sz="1600" b="0">
              <a:ea typeface="仿宋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170" y="1266190"/>
            <a:ext cx="7705725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2633345" y="3404870"/>
            <a:ext cx="69551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申报表查询与打印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26075" y="1546225"/>
            <a:ext cx="1339215" cy="12642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latin typeface="Impact" panose="020B0806030902050204" pitchFamily="34" charset="0"/>
              </a:rPr>
              <a:t>4</a:t>
            </a:r>
            <a:endParaRPr lang="zh-CN" altLang="en-US" sz="6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45995" y="2414910"/>
            <a:ext cx="1786275" cy="2723823"/>
            <a:chOff x="4852129" y="2049006"/>
            <a:chExt cx="1786740" cy="2724532"/>
          </a:xfrm>
        </p:grpSpPr>
        <p:sp>
          <p:nvSpPr>
            <p:cNvPr id="3" name="TextBox 1"/>
            <p:cNvSpPr txBox="1"/>
            <p:nvPr/>
          </p:nvSpPr>
          <p:spPr>
            <a:xfrm>
              <a:off x="5427966" y="2080699"/>
              <a:ext cx="1210903" cy="25552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600" b="1">
                  <a:gradFill>
                    <a:gsLst>
                      <a:gs pos="0">
                        <a:srgbClr val="76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目</a:t>
              </a:r>
              <a:endParaRPr lang="en-US" altLang="zh-CN" sz="80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录</a:t>
              </a:r>
              <a:endParaRPr lang="en-US" altLang="zh-CN" sz="80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 rot="5400000">
              <a:off x="3813112" y="3088022"/>
              <a:ext cx="2724532" cy="6464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600" b="1">
                  <a:gradFill>
                    <a:gsLst>
                      <a:gs pos="0">
                        <a:srgbClr val="76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en-US" altLang="zh-CN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lang="zh-CN" altLang="en-US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3310" y="1377950"/>
            <a:ext cx="6048375" cy="692785"/>
            <a:chOff x="5084115" y="-401349"/>
            <a:chExt cx="5634685" cy="783932"/>
          </a:xfrm>
        </p:grpSpPr>
        <p:sp>
          <p:nvSpPr>
            <p:cNvPr id="6" name="平行四边形 5"/>
            <p:cNvSpPr/>
            <p:nvPr/>
          </p:nvSpPr>
          <p:spPr>
            <a:xfrm>
              <a:off x="5084115" y="-285686"/>
              <a:ext cx="5634685" cy="487521"/>
            </a:xfrm>
            <a:prstGeom prst="parallelogram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标题 4"/>
            <p:cNvSpPr txBox="1"/>
            <p:nvPr/>
          </p:nvSpPr>
          <p:spPr>
            <a:xfrm>
              <a:off x="5397388" y="-314197"/>
              <a:ext cx="663209" cy="512327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768850" y="1500505"/>
            <a:ext cx="51295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功能概述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624580" y="2189480"/>
            <a:ext cx="6048375" cy="692785"/>
            <a:chOff x="5084115" y="-401349"/>
            <a:chExt cx="5634685" cy="783932"/>
          </a:xfrm>
        </p:grpSpPr>
        <p:sp>
          <p:nvSpPr>
            <p:cNvPr id="45" name="平行四边形 44"/>
            <p:cNvSpPr/>
            <p:nvPr/>
          </p:nvSpPr>
          <p:spPr>
            <a:xfrm>
              <a:off x="5084115" y="-285686"/>
              <a:ext cx="5634685" cy="487521"/>
            </a:xfrm>
            <a:prstGeom prst="parallelogram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标题 4"/>
            <p:cNvSpPr txBox="1"/>
            <p:nvPr/>
          </p:nvSpPr>
          <p:spPr>
            <a:xfrm>
              <a:off x="5397388" y="-314197"/>
              <a:ext cx="663209" cy="512327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4770120" y="2312035"/>
            <a:ext cx="524002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查账征收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申报流程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625850" y="2987040"/>
            <a:ext cx="6048375" cy="692785"/>
            <a:chOff x="5084115" y="-401349"/>
            <a:chExt cx="5634685" cy="783932"/>
          </a:xfrm>
        </p:grpSpPr>
        <p:sp>
          <p:nvSpPr>
            <p:cNvPr id="50" name="平行四边形 49"/>
            <p:cNvSpPr/>
            <p:nvPr/>
          </p:nvSpPr>
          <p:spPr>
            <a:xfrm>
              <a:off x="5084115" y="-285686"/>
              <a:ext cx="5634685" cy="487521"/>
            </a:xfrm>
            <a:prstGeom prst="parallelogram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标题 4"/>
            <p:cNvSpPr txBox="1"/>
            <p:nvPr/>
          </p:nvSpPr>
          <p:spPr>
            <a:xfrm>
              <a:off x="5397388" y="-314197"/>
              <a:ext cx="663209" cy="512327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4757420" y="3109595"/>
            <a:ext cx="54254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核定征收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申报流程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613150" y="3784600"/>
            <a:ext cx="6048375" cy="692785"/>
            <a:chOff x="5084115" y="-401349"/>
            <a:chExt cx="5634685" cy="783932"/>
          </a:xfrm>
        </p:grpSpPr>
        <p:sp>
          <p:nvSpPr>
            <p:cNvPr id="55" name="平行四边形 54"/>
            <p:cNvSpPr/>
            <p:nvPr/>
          </p:nvSpPr>
          <p:spPr>
            <a:xfrm>
              <a:off x="5084115" y="-285686"/>
              <a:ext cx="5634685" cy="487521"/>
            </a:xfrm>
            <a:prstGeom prst="parallelogram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标题 4"/>
            <p:cNvSpPr txBox="1"/>
            <p:nvPr/>
          </p:nvSpPr>
          <p:spPr>
            <a:xfrm>
              <a:off x="5397388" y="-314197"/>
              <a:ext cx="663209" cy="512327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en-US" sz="1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4758690" y="3907155"/>
            <a:ext cx="51295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申报表查询与打印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614420" y="4582160"/>
            <a:ext cx="6048375" cy="692785"/>
            <a:chOff x="5084115" y="-401349"/>
            <a:chExt cx="5634685" cy="783932"/>
          </a:xfrm>
        </p:grpSpPr>
        <p:sp>
          <p:nvSpPr>
            <p:cNvPr id="60" name="平行四边形 59"/>
            <p:cNvSpPr/>
            <p:nvPr/>
          </p:nvSpPr>
          <p:spPr>
            <a:xfrm>
              <a:off x="5084115" y="-285686"/>
              <a:ext cx="5634685" cy="487521"/>
            </a:xfrm>
            <a:prstGeom prst="parallelogram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标题 4"/>
            <p:cNvSpPr txBox="1"/>
            <p:nvPr/>
          </p:nvSpPr>
          <p:spPr>
            <a:xfrm>
              <a:off x="5397388" y="-314197"/>
              <a:ext cx="663209" cy="512327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4759960" y="4704715"/>
            <a:ext cx="51295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申报表更正与作废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615690" y="5379720"/>
            <a:ext cx="6048375" cy="692785"/>
            <a:chOff x="5084115" y="-401349"/>
            <a:chExt cx="5634685" cy="783932"/>
          </a:xfrm>
        </p:grpSpPr>
        <p:sp>
          <p:nvSpPr>
            <p:cNvPr id="65" name="平行四边形 64"/>
            <p:cNvSpPr/>
            <p:nvPr/>
          </p:nvSpPr>
          <p:spPr>
            <a:xfrm>
              <a:off x="5084115" y="-285686"/>
              <a:ext cx="5634685" cy="487521"/>
            </a:xfrm>
            <a:prstGeom prst="parallelogram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标题 4"/>
            <p:cNvSpPr txBox="1"/>
            <p:nvPr/>
          </p:nvSpPr>
          <p:spPr>
            <a:xfrm>
              <a:off x="5397388" y="-314197"/>
              <a:ext cx="663209" cy="512327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4761230" y="5502275"/>
            <a:ext cx="51295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228090" y="11557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endParaRPr lang="zh-CN" altLang="en-US" sz="24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8" grpId="0"/>
      <p:bldP spid="53" grpId="0"/>
      <p:bldP spid="58" grpId="0"/>
      <p:bldP spid="63" grpId="0"/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210" y="791845"/>
            <a:ext cx="10101580" cy="4930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企业所得税汇算清缴申报表查询与打印</a:t>
            </a:r>
            <a:endParaRPr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750" y="5068570"/>
            <a:ext cx="1009904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仿宋" panose="02010609060101010101" charset="-122"/>
              </a:rPr>
              <a:t>登录电子税务局，点击首页的</a:t>
            </a:r>
            <a:r>
              <a:rPr sz="1600" b="0">
                <a:ea typeface="仿宋" panose="02010609060101010101" charset="-122"/>
              </a:rPr>
              <a:t>【我要查询】-【申报信息查询】进入查询模块</a:t>
            </a:r>
            <a:r>
              <a:rPr lang="zh-CN" sz="1600" b="0">
                <a:ea typeface="仿宋" panose="02010609060101010101" charset="-122"/>
              </a:rPr>
              <a:t>。</a:t>
            </a:r>
            <a:r>
              <a:rPr lang="zh-CN" sz="1600" b="0">
                <a:ea typeface="仿宋" panose="02010609060101010101" charset="-122"/>
              </a:rPr>
              <a:t>调整“所属期起”“所属期止”等条件，点击</a:t>
            </a:r>
            <a:r>
              <a:rPr sz="1600">
                <a:ea typeface="仿宋" panose="02010609060101010101" charset="-122"/>
                <a:sym typeface="+mn-ea"/>
              </a:rPr>
              <a:t>【查询】</a:t>
            </a:r>
            <a:r>
              <a:rPr lang="zh-CN" sz="1600">
                <a:ea typeface="仿宋" panose="02010609060101010101" charset="-122"/>
                <a:sym typeface="+mn-ea"/>
              </a:rPr>
              <a:t>，</a:t>
            </a:r>
            <a:r>
              <a:rPr lang="zh-CN" sz="1600" b="0">
                <a:ea typeface="仿宋" panose="02010609060101010101" charset="-122"/>
              </a:rPr>
              <a:t>查询出对应的报表数据，点击操作栏的</a:t>
            </a:r>
            <a:r>
              <a:rPr lang="en-US" altLang="zh-CN" sz="1600">
                <a:ea typeface="仿宋" panose="02010609060101010101" charset="-122"/>
                <a:sym typeface="+mn-ea"/>
              </a:rPr>
              <a:t>“</a:t>
            </a:r>
            <a:r>
              <a:rPr lang="zh-CN" altLang="en-US" sz="1600">
                <a:ea typeface="仿宋" panose="02010609060101010101" charset="-122"/>
                <a:sym typeface="+mn-ea"/>
              </a:rPr>
              <a:t>查看</a:t>
            </a:r>
            <a:r>
              <a:rPr lang="en-US" altLang="zh-CN" sz="1600">
                <a:ea typeface="仿宋" panose="02010609060101010101" charset="-122"/>
                <a:sym typeface="+mn-ea"/>
              </a:rPr>
              <a:t>”</a:t>
            </a:r>
            <a:r>
              <a:rPr lang="zh-CN" altLang="en-US" sz="1600">
                <a:ea typeface="仿宋" panose="02010609060101010101" charset="-122"/>
                <a:sym typeface="+mn-ea"/>
              </a:rPr>
              <a:t>或</a:t>
            </a:r>
            <a:r>
              <a:rPr lang="en-US" altLang="zh-CN" sz="1600">
                <a:ea typeface="仿宋" panose="02010609060101010101" charset="-122"/>
                <a:sym typeface="+mn-ea"/>
              </a:rPr>
              <a:t>“</a:t>
            </a:r>
            <a:r>
              <a:rPr lang="zh-CN" altLang="en-US" sz="1600">
                <a:ea typeface="仿宋" panose="02010609060101010101" charset="-122"/>
                <a:sym typeface="+mn-ea"/>
              </a:rPr>
              <a:t>下载打印</a:t>
            </a:r>
            <a:r>
              <a:rPr lang="en-US" altLang="zh-CN" sz="1600">
                <a:ea typeface="仿宋" panose="02010609060101010101" charset="-122"/>
                <a:sym typeface="+mn-ea"/>
              </a:rPr>
              <a:t>”</a:t>
            </a:r>
            <a:r>
              <a:rPr lang="zh-CN" sz="1600" b="0">
                <a:ea typeface="仿宋" panose="02010609060101010101" charset="-122"/>
              </a:rPr>
              <a:t>按钮进行相应的查看和打印操作。</a:t>
            </a:r>
            <a:endParaRPr lang="zh-CN" sz="1600" b="0">
              <a:ea typeface="仿宋" panose="02010609060101010101" charset="-122"/>
            </a:endParaRPr>
          </a:p>
          <a:p>
            <a:pPr indent="406400"/>
            <a:r>
              <a:rPr lang="zh-CN" sz="1600" b="0">
                <a:ea typeface="仿宋" panose="02010609060101010101" charset="-122"/>
              </a:rPr>
              <a:t>注意，查询时务必确认所属期起止是否正确，并且电子税务局目前只支持通过电子税务局渠道申报的报表，通过其他渠道申报的报表暂不支持，后续优化会逐渐支持其他渠道申报的报表查询打印。</a:t>
            </a:r>
            <a:endParaRPr lang="zh-CN" sz="1600" b="0"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2633345" y="3404870"/>
            <a:ext cx="69551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申报表更正与作废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26075" y="1546225"/>
            <a:ext cx="1339215" cy="12642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latin typeface="Impact" panose="020B0806030902050204" pitchFamily="34" charset="0"/>
              </a:rPr>
              <a:t>5</a:t>
            </a:r>
            <a:endParaRPr lang="zh-CN" altLang="en-US" sz="6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企业所得税汇算清缴申报表更正</a:t>
            </a:r>
            <a:endParaRPr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750" y="5739130"/>
            <a:ext cx="1009904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sz="1600">
                <a:ea typeface="仿宋" panose="02010609060101010101" charset="-122"/>
                <a:sym typeface="+mn-ea"/>
              </a:rPr>
              <a:t>若操作人员发现</a:t>
            </a:r>
            <a:r>
              <a:rPr lang="zh-CN" sz="1600">
                <a:ea typeface="仿宋" panose="02010609060101010101" charset="-122"/>
                <a:sym typeface="+mn-ea"/>
              </a:rPr>
              <a:t>已经申报完成的报表</a:t>
            </a:r>
            <a:r>
              <a:rPr sz="1600">
                <a:ea typeface="仿宋" panose="02010609060101010101" charset="-122"/>
                <a:sym typeface="+mn-ea"/>
              </a:rPr>
              <a:t>填写有误</a:t>
            </a:r>
            <a:r>
              <a:rPr lang="zh-CN" sz="1600">
                <a:ea typeface="仿宋" panose="02010609060101010101" charset="-122"/>
                <a:sym typeface="+mn-ea"/>
              </a:rPr>
              <a:t>，可</a:t>
            </a:r>
            <a:r>
              <a:rPr lang="zh-CN" sz="1600" b="0">
                <a:ea typeface="仿宋" panose="02010609060101010101" charset="-122"/>
              </a:rPr>
              <a:t>登录电子税务局，点击首页的</a:t>
            </a:r>
            <a:r>
              <a:rPr sz="1600" b="0">
                <a:ea typeface="仿宋" panose="02010609060101010101" charset="-122"/>
              </a:rPr>
              <a:t>【我要办税】-【税费申报及缴纳】-【更正更正】</a:t>
            </a:r>
            <a:r>
              <a:rPr lang="zh-CN" sz="1600" b="0">
                <a:ea typeface="仿宋" panose="02010609060101010101" charset="-122"/>
              </a:rPr>
              <a:t>按钮</a:t>
            </a:r>
            <a:r>
              <a:rPr sz="1600" b="0">
                <a:ea typeface="仿宋" panose="02010609060101010101" charset="-122"/>
              </a:rPr>
              <a:t>，</a:t>
            </a:r>
            <a:r>
              <a:rPr lang="zh-CN" sz="1600" b="0">
                <a:ea typeface="仿宋" panose="02010609060101010101" charset="-122"/>
              </a:rPr>
              <a:t>在申报错误更正界面，选择</a:t>
            </a:r>
            <a:r>
              <a:rPr lang="zh-CN" sz="1600">
                <a:ea typeface="仿宋" panose="02010609060101010101" charset="-122"/>
                <a:sym typeface="+mn-ea"/>
              </a:rPr>
              <a:t>“</a:t>
            </a:r>
            <a:r>
              <a:rPr lang="zh-CN" sz="1600" b="0">
                <a:ea typeface="仿宋" panose="02010609060101010101" charset="-122"/>
              </a:rPr>
              <a:t>申报表种类</a:t>
            </a:r>
            <a:r>
              <a:rPr lang="zh-CN" sz="1600">
                <a:ea typeface="仿宋" panose="02010609060101010101" charset="-122"/>
                <a:sym typeface="+mn-ea"/>
              </a:rPr>
              <a:t>”</a:t>
            </a:r>
            <a:r>
              <a:rPr lang="zh-CN" sz="1600" b="0">
                <a:ea typeface="仿宋" panose="02010609060101010101" charset="-122"/>
              </a:rPr>
              <a:t>，</a:t>
            </a:r>
            <a:r>
              <a:rPr lang="zh-CN" sz="1600">
                <a:ea typeface="仿宋" panose="02010609060101010101" charset="-122"/>
                <a:sym typeface="+mn-ea"/>
              </a:rPr>
              <a:t>调整</a:t>
            </a:r>
            <a:r>
              <a:rPr lang="zh-CN" sz="1600">
                <a:ea typeface="仿宋" panose="02010609060101010101" charset="-122"/>
                <a:sym typeface="+mn-ea"/>
              </a:rPr>
              <a:t>“所属期起”“所属期止”</a:t>
            </a:r>
            <a:r>
              <a:rPr lang="zh-CN" sz="1600">
                <a:ea typeface="仿宋" panose="02010609060101010101" charset="-122"/>
                <a:sym typeface="+mn-ea"/>
              </a:rPr>
              <a:t>等条件，点击</a:t>
            </a:r>
            <a:r>
              <a:rPr sz="1600">
                <a:ea typeface="仿宋" panose="02010609060101010101" charset="-122"/>
                <a:sym typeface="+mn-ea"/>
              </a:rPr>
              <a:t>【查询】</a:t>
            </a:r>
            <a:r>
              <a:rPr lang="zh-CN" sz="1600">
                <a:ea typeface="仿宋" panose="02010609060101010101" charset="-122"/>
                <a:sym typeface="+mn-ea"/>
              </a:rPr>
              <a:t>，</a:t>
            </a:r>
            <a:r>
              <a:rPr lang="zh-CN" sz="1600">
                <a:ea typeface="仿宋" panose="02010609060101010101" charset="-122"/>
                <a:sym typeface="+mn-ea"/>
              </a:rPr>
              <a:t>查询出对应的报表数据，点击操作栏的</a:t>
            </a:r>
            <a:r>
              <a:rPr sz="1600">
                <a:ea typeface="仿宋" panose="02010609060101010101" charset="-122"/>
                <a:sym typeface="+mn-ea"/>
              </a:rPr>
              <a:t>【</a:t>
            </a:r>
            <a:r>
              <a:rPr lang="zh-CN" altLang="en-US" sz="1600">
                <a:ea typeface="仿宋" panose="02010609060101010101" charset="-122"/>
                <a:sym typeface="+mn-ea"/>
              </a:rPr>
              <a:t>更正申报</a:t>
            </a:r>
            <a:r>
              <a:rPr sz="1600">
                <a:ea typeface="仿宋" panose="02010609060101010101" charset="-122"/>
                <a:sym typeface="+mn-ea"/>
              </a:rPr>
              <a:t>】</a:t>
            </a:r>
            <a:r>
              <a:rPr lang="zh-CN" sz="1600">
                <a:ea typeface="仿宋" panose="02010609060101010101" charset="-122"/>
                <a:sym typeface="+mn-ea"/>
              </a:rPr>
              <a:t>进行</a:t>
            </a:r>
            <a:r>
              <a:rPr sz="1600" b="0">
                <a:ea typeface="仿宋" panose="02010609060101010101" charset="-122"/>
              </a:rPr>
              <a:t>进行更正。</a:t>
            </a:r>
            <a:r>
              <a:rPr lang="zh-CN" sz="1600">
                <a:ea typeface="仿宋" panose="02010609060101010101" charset="-122"/>
                <a:sym typeface="+mn-ea"/>
              </a:rPr>
              <a:t>更正申报表修改后可重新提交申报。</a:t>
            </a:r>
            <a:endParaRPr lang="zh-CN" sz="1600" b="0">
              <a:ea typeface="仿宋" panose="02010609060101010101" charset="-122"/>
            </a:endParaRPr>
          </a:p>
          <a:p>
            <a:pPr indent="406400"/>
            <a:endParaRPr lang="zh-CN" sz="1600" b="0">
              <a:ea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275" y="760730"/>
            <a:ext cx="10584815" cy="48806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企业所得税汇算清缴申报表</a:t>
            </a:r>
            <a:r>
              <a:rPr 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作废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750" y="5739130"/>
            <a:ext cx="10099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sz="1600">
                <a:ea typeface="仿宋" panose="02010609060101010101" charset="-122"/>
                <a:sym typeface="+mn-ea"/>
              </a:rPr>
              <a:t>若操作人员发现</a:t>
            </a:r>
            <a:r>
              <a:rPr lang="zh-CN" sz="1600">
                <a:ea typeface="仿宋" panose="02010609060101010101" charset="-122"/>
                <a:sym typeface="+mn-ea"/>
              </a:rPr>
              <a:t>已经申报完成的报表</a:t>
            </a:r>
            <a:r>
              <a:rPr sz="1600">
                <a:ea typeface="仿宋" panose="02010609060101010101" charset="-122"/>
                <a:sym typeface="+mn-ea"/>
              </a:rPr>
              <a:t>填写有误</a:t>
            </a:r>
            <a:r>
              <a:rPr lang="zh-CN" sz="1600">
                <a:ea typeface="仿宋" panose="02010609060101010101" charset="-122"/>
                <a:sym typeface="+mn-ea"/>
              </a:rPr>
              <a:t>，可</a:t>
            </a:r>
            <a:r>
              <a:rPr lang="zh-CN" sz="1600" b="0">
                <a:ea typeface="仿宋" panose="02010609060101010101" charset="-122"/>
              </a:rPr>
              <a:t>登录电子税务局，点击首页的</a:t>
            </a:r>
            <a:r>
              <a:rPr sz="1600" b="0">
                <a:ea typeface="仿宋" panose="02010609060101010101" charset="-122"/>
              </a:rPr>
              <a:t>【我要办税】-【税费申报及缴纳】-【</a:t>
            </a:r>
            <a:r>
              <a:rPr lang="zh-CN" sz="1600" b="0">
                <a:ea typeface="仿宋" panose="02010609060101010101" charset="-122"/>
              </a:rPr>
              <a:t>申报作废</a:t>
            </a:r>
            <a:r>
              <a:rPr sz="1600" b="0">
                <a:ea typeface="仿宋" panose="02010609060101010101" charset="-122"/>
              </a:rPr>
              <a:t>】</a:t>
            </a:r>
            <a:r>
              <a:rPr lang="zh-CN" sz="1600" b="0">
                <a:ea typeface="仿宋" panose="02010609060101010101" charset="-122"/>
              </a:rPr>
              <a:t>按钮</a:t>
            </a:r>
            <a:r>
              <a:rPr sz="1600" b="0">
                <a:ea typeface="仿宋" panose="02010609060101010101" charset="-122"/>
              </a:rPr>
              <a:t>，</a:t>
            </a:r>
            <a:r>
              <a:rPr lang="zh-CN" sz="1600" b="0">
                <a:ea typeface="仿宋" panose="02010609060101010101" charset="-122"/>
              </a:rPr>
              <a:t>在申报作废查询界面，</a:t>
            </a:r>
            <a:r>
              <a:rPr lang="zh-CN" sz="1600">
                <a:ea typeface="仿宋" panose="02010609060101010101" charset="-122"/>
                <a:sym typeface="+mn-ea"/>
              </a:rPr>
              <a:t>调整“所属期起”“所属期止”等条件，点击</a:t>
            </a:r>
            <a:r>
              <a:rPr sz="1600">
                <a:ea typeface="仿宋" panose="02010609060101010101" charset="-122"/>
                <a:sym typeface="+mn-ea"/>
              </a:rPr>
              <a:t>【查询】</a:t>
            </a:r>
            <a:r>
              <a:rPr lang="zh-CN" sz="1600">
                <a:ea typeface="仿宋" panose="02010609060101010101" charset="-122"/>
                <a:sym typeface="+mn-ea"/>
              </a:rPr>
              <a:t>，查询出对应的报表数据，勾选对应序号，点击</a:t>
            </a:r>
            <a:r>
              <a:rPr sz="1600">
                <a:ea typeface="仿宋" panose="02010609060101010101" charset="-122"/>
                <a:sym typeface="+mn-ea"/>
              </a:rPr>
              <a:t>【</a:t>
            </a:r>
            <a:r>
              <a:rPr lang="zh-CN" sz="1600">
                <a:ea typeface="仿宋" panose="02010609060101010101" charset="-122"/>
                <a:sym typeface="+mn-ea"/>
              </a:rPr>
              <a:t>查看明细</a:t>
            </a:r>
            <a:r>
              <a:rPr sz="1600">
                <a:ea typeface="仿宋" panose="02010609060101010101" charset="-122"/>
                <a:sym typeface="+mn-ea"/>
              </a:rPr>
              <a:t>】</a:t>
            </a:r>
            <a:r>
              <a:rPr lang="zh-CN" sz="1600">
                <a:ea typeface="仿宋" panose="02010609060101010101" charset="-122"/>
                <a:sym typeface="+mn-ea"/>
              </a:rPr>
              <a:t>按钮进入申报表作废申请单页面</a:t>
            </a:r>
            <a:r>
              <a:rPr sz="1600" b="0">
                <a:ea typeface="仿宋" panose="02010609060101010101" charset="-122"/>
              </a:rPr>
              <a:t>。</a:t>
            </a:r>
            <a:endParaRPr lang="zh-CN" sz="1600" b="0">
              <a:ea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770255"/>
            <a:ext cx="10102850" cy="45986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企业所得税汇算清缴申报表</a:t>
            </a:r>
            <a:r>
              <a:rPr 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作废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750" y="5739130"/>
            <a:ext cx="10099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>
                <a:ea typeface="仿宋" panose="02010609060101010101" charset="-122"/>
                <a:sym typeface="+mn-ea"/>
              </a:rPr>
              <a:t>申报表作废申请单页面，核对申报表明细，确认要作废的话，点击</a:t>
            </a:r>
            <a:r>
              <a:rPr sz="1600">
                <a:ea typeface="仿宋" panose="02010609060101010101" charset="-122"/>
                <a:sym typeface="+mn-ea"/>
              </a:rPr>
              <a:t>【</a:t>
            </a:r>
            <a:r>
              <a:rPr lang="zh-CN" sz="1600">
                <a:ea typeface="仿宋" panose="02010609060101010101" charset="-122"/>
                <a:sym typeface="+mn-ea"/>
              </a:rPr>
              <a:t>作废</a:t>
            </a:r>
            <a:r>
              <a:rPr sz="1600">
                <a:ea typeface="仿宋" panose="02010609060101010101" charset="-122"/>
                <a:sym typeface="+mn-ea"/>
              </a:rPr>
              <a:t>】</a:t>
            </a:r>
            <a:r>
              <a:rPr lang="zh-CN" sz="1600">
                <a:ea typeface="仿宋" panose="02010609060101010101" charset="-122"/>
                <a:sym typeface="+mn-ea"/>
              </a:rPr>
              <a:t>按钮，提交作废申请</a:t>
            </a:r>
            <a:r>
              <a:rPr lang="zh-CN" sz="1600" b="0">
                <a:ea typeface="仿宋" panose="02010609060101010101" charset="-122"/>
              </a:rPr>
              <a:t>，</a:t>
            </a:r>
            <a:r>
              <a:rPr lang="zh-CN" sz="1600">
                <a:ea typeface="仿宋" panose="02010609060101010101" charset="-122"/>
                <a:sym typeface="+mn-ea"/>
              </a:rPr>
              <a:t>系统返回作废成功回执。</a:t>
            </a:r>
            <a:endParaRPr lang="zh-CN" sz="1600">
              <a:ea typeface="仿宋" panose="02010609060101010101" charset="-122"/>
              <a:sym typeface="+mn-ea"/>
            </a:endParaRPr>
          </a:p>
          <a:p>
            <a:pPr indent="406400"/>
            <a:r>
              <a:rPr lang="zh-CN" sz="1600" b="0">
                <a:ea typeface="仿宋" panose="02010609060101010101" charset="-122"/>
              </a:rPr>
              <a:t>注意，已经缴款完成的申报表，不允许作废，只能进行更正操作。</a:t>
            </a:r>
            <a:endParaRPr lang="zh-CN" sz="1600" b="0">
              <a:ea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0" y="915035"/>
            <a:ext cx="10109835" cy="42773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2633345" y="3404870"/>
            <a:ext cx="69551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26075" y="1546225"/>
            <a:ext cx="1339215" cy="12642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latin typeface="Impact" panose="020B0806030902050204" pitchFamily="34" charset="0"/>
              </a:rPr>
              <a:t>6</a:t>
            </a:r>
            <a:endParaRPr lang="zh-CN" altLang="en-US" sz="6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r>
              <a:rPr 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750" y="5739130"/>
            <a:ext cx="100990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>
                <a:ea typeface="仿宋" panose="02010609060101010101" charset="-122"/>
              </a:rPr>
              <a:t>如果纳税人在汇算清缴申报表提交成功后未立即缴纳税款，可</a:t>
            </a:r>
            <a:r>
              <a:rPr sz="1600">
                <a:ea typeface="仿宋" panose="02010609060101010101" charset="-122"/>
              </a:rPr>
              <a:t>登录电子税务局</a:t>
            </a:r>
            <a:r>
              <a:rPr lang="zh-CN" sz="1600">
                <a:ea typeface="仿宋" panose="02010609060101010101" charset="-122"/>
              </a:rPr>
              <a:t>通过未清缴税费查询缴纳。</a:t>
            </a:r>
            <a:r>
              <a:rPr sz="1600">
                <a:ea typeface="仿宋" panose="02010609060101010101" charset="-122"/>
              </a:rPr>
              <a:t>点击首页的【我要办税】-【税费申报及缴纳】-【税费缴纳】-【未清缴税费】，进入</a:t>
            </a:r>
            <a:r>
              <a:rPr lang="zh-CN" sz="1600">
                <a:ea typeface="仿宋" panose="02010609060101010101" charset="-122"/>
              </a:rPr>
              <a:t>未清缴税费查询</a:t>
            </a:r>
            <a:r>
              <a:rPr sz="1600">
                <a:ea typeface="仿宋" panose="02010609060101010101" charset="-122"/>
              </a:rPr>
              <a:t>界面。</a:t>
            </a:r>
            <a:endParaRPr sz="1600">
              <a:ea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0" y="819785"/>
            <a:ext cx="10099040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r>
              <a:rPr 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750" y="5739130"/>
            <a:ext cx="100990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>
                <a:ea typeface="仿宋" panose="02010609060101010101" charset="-122"/>
              </a:rPr>
              <a:t>在</a:t>
            </a:r>
            <a:r>
              <a:rPr sz="1600">
                <a:ea typeface="仿宋" panose="02010609060101010101" charset="-122"/>
              </a:rPr>
              <a:t>未清缴税费查询界面</a:t>
            </a:r>
            <a:r>
              <a:rPr lang="zh-CN" sz="1600">
                <a:ea typeface="仿宋" panose="02010609060101010101" charset="-122"/>
              </a:rPr>
              <a:t>，申报成功但未缴纳税款的数据会显示出来，勾选对应栏次，点击</a:t>
            </a:r>
            <a:r>
              <a:rPr sz="1600">
                <a:ea typeface="仿宋" panose="02010609060101010101" charset="-122"/>
                <a:sym typeface="+mn-ea"/>
              </a:rPr>
              <a:t>【</a:t>
            </a:r>
            <a:r>
              <a:rPr lang="zh-CN" sz="1600">
                <a:ea typeface="仿宋" panose="02010609060101010101" charset="-122"/>
                <a:sym typeface="+mn-ea"/>
              </a:rPr>
              <a:t>扣款</a:t>
            </a:r>
            <a:r>
              <a:rPr sz="1600">
                <a:ea typeface="仿宋" panose="02010609060101010101" charset="-122"/>
                <a:sym typeface="+mn-ea"/>
              </a:rPr>
              <a:t>】</a:t>
            </a:r>
            <a:r>
              <a:rPr lang="zh-CN" sz="1600">
                <a:ea typeface="仿宋" panose="02010609060101010101" charset="-122"/>
                <a:sym typeface="+mn-ea"/>
              </a:rPr>
              <a:t>按钮，进行缴款操作。</a:t>
            </a:r>
            <a:endParaRPr lang="zh-CN" sz="1600">
              <a:ea typeface="仿宋" panose="02010609060101010101" charset="-122"/>
            </a:endParaRPr>
          </a:p>
          <a:p>
            <a:pPr indent="406400"/>
            <a:r>
              <a:rPr lang="zh-CN" sz="1600">
                <a:ea typeface="仿宋" panose="02010609060101010101" charset="-122"/>
              </a:rPr>
              <a:t>若纳税人签订了三方协议，系统默认使用三方协议扣款；若纳税人未签订三方协议，系统则提示纳税人采用银联的方式进行扣款，扣款成功后申报业务流程结束。</a:t>
            </a:r>
            <a:endParaRPr lang="zh-CN" sz="1600">
              <a:ea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0" y="798195"/>
            <a:ext cx="10098405" cy="49295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圆角矩形 7"/>
          <p:cNvSpPr/>
          <p:nvPr/>
        </p:nvSpPr>
        <p:spPr>
          <a:xfrm>
            <a:off x="1487488" y="1436267"/>
            <a:ext cx="9217024" cy="3720931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TextBox 7"/>
          <p:cNvSpPr txBox="1"/>
          <p:nvPr/>
        </p:nvSpPr>
        <p:spPr>
          <a:xfrm>
            <a:off x="3693160" y="2588895"/>
            <a:ext cx="4017010" cy="961390"/>
          </a:xfrm>
          <a:prstGeom prst="rect">
            <a:avLst/>
          </a:prstGeom>
          <a:noFill/>
          <a:effectLst>
            <a:outerShdw blurRad="38100" dist="76200" dir="2700000" algn="tl" rotWithShape="0">
              <a:prstClr val="black">
                <a:alpha val="36000"/>
              </a:prstClr>
            </a:outerShdw>
          </a:effectLst>
        </p:spPr>
        <p:txBody>
          <a:bodyPr wrap="square" lIns="38566" tIns="19282" rIns="38566" bIns="19282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000" spc="169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  <a:endParaRPr lang="zh-CN" altLang="en-US" sz="6000" spc="169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10" y="4128770"/>
            <a:ext cx="2521585" cy="272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971925" y="3404870"/>
            <a:ext cx="4248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l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/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功能概述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26075" y="1546225"/>
            <a:ext cx="1339215" cy="12642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latin typeface="Impact" panose="020B0806030902050204" pitchFamily="34" charset="0"/>
              </a:rPr>
              <a:t>1</a:t>
            </a:r>
            <a:endParaRPr lang="zh-CN" altLang="en-US" sz="6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企业所得税汇算清缴概述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13570" y="3413070"/>
            <a:ext cx="297617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225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执行力的研究背景</a:t>
            </a:r>
            <a:endParaRPr lang="zh-CN" altLang="en-US" sz="2000" b="1" spc="225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13570" y="5684502"/>
            <a:ext cx="297617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225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执行力的研究背景</a:t>
            </a:r>
            <a:endParaRPr lang="zh-CN" altLang="en-US" sz="2000" b="1" spc="225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4725" y="2183130"/>
            <a:ext cx="1024191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/>
              <a:t>       </a:t>
            </a:r>
            <a:r>
              <a:rPr lang="zh-CN" altLang="en-US" sz="2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企业所得税汇算清缴是指纳税人在纳税年度终了后</a:t>
            </a:r>
            <a:r>
              <a:rPr lang="en-US" altLang="zh-CN" sz="2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</a:t>
            </a:r>
            <a:r>
              <a:rPr lang="zh-CN" altLang="en-US" sz="2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月内，依照税收法律、法规、规章及其他有关企业所得税的规定，自行计算全年应纳税所得额和应纳所得税额，根据月度或季度预缴的所得税数额，确定该年度应补或者应退税额，并填写年度企业所得税纳税申报表，向主管税务机关办理年度企业所得税纳税申报、提供税务机关要求提供的有关资料、结清全年企业所得税税款的行为。</a:t>
            </a:r>
            <a:endParaRPr lang="zh-CN" altLang="en-US" sz="2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2633345" y="3404870"/>
            <a:ext cx="69551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（查账征收）企业所得税汇算清缴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r>
              <a:rPr lang="zh-CN" altLang="en-US" sz="3200" b="1" spc="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申报流程</a:t>
            </a:r>
            <a:endParaRPr lang="zh-CN" altLang="en-US" sz="3200" b="1" spc="3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26075" y="1546225"/>
            <a:ext cx="1339215" cy="12642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latin typeface="Impact" panose="020B0806030902050204" pitchFamily="34" charset="0"/>
              </a:rPr>
              <a:t>2</a:t>
            </a:r>
            <a:endParaRPr lang="zh-CN" altLang="en-US" sz="6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（查账征收）企业所得税汇算清缴申报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功能路径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480" y="805180"/>
            <a:ext cx="10099675" cy="49676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47115" y="6038850"/>
            <a:ext cx="100990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仿宋" panose="02010609060101010101" charset="-122"/>
              </a:rPr>
              <a:t>登录电子税务局，点击首页的【我要办税】</a:t>
            </a:r>
            <a:r>
              <a:rPr lang="en-US" altLang="zh-CN" sz="1600" b="0">
                <a:ea typeface="仿宋" panose="02010609060101010101" charset="-122"/>
              </a:rPr>
              <a:t>-</a:t>
            </a:r>
            <a:r>
              <a:rPr lang="zh-CN" sz="1600" b="0">
                <a:ea typeface="仿宋" panose="02010609060101010101" charset="-122"/>
              </a:rPr>
              <a:t>【税费申报及缴纳】-【企业所得税申报】</a:t>
            </a:r>
            <a:r>
              <a:rPr lang="zh-CN" sz="1600">
                <a:ea typeface="仿宋" panose="02010609060101010101" charset="-122"/>
                <a:sym typeface="+mn-ea"/>
              </a:rPr>
              <a:t>-【企业所得税申报年度纳税申报</a:t>
            </a:r>
            <a:r>
              <a:rPr lang="en-US" altLang="zh-CN" sz="1600">
                <a:ea typeface="仿宋" panose="02010609060101010101" charset="-122"/>
                <a:sym typeface="+mn-ea"/>
              </a:rPr>
              <a:t>(A</a:t>
            </a:r>
            <a:r>
              <a:rPr lang="zh-CN" altLang="en-US" sz="1600">
                <a:ea typeface="仿宋" panose="02010609060101010101" charset="-122"/>
                <a:sym typeface="+mn-ea"/>
              </a:rPr>
              <a:t>类，</a:t>
            </a:r>
            <a:r>
              <a:rPr lang="en-US" altLang="zh-CN" sz="1600">
                <a:ea typeface="仿宋" panose="02010609060101010101" charset="-122"/>
                <a:sym typeface="+mn-ea"/>
              </a:rPr>
              <a:t>2017</a:t>
            </a:r>
            <a:r>
              <a:rPr lang="zh-CN" altLang="en-US" sz="1600">
                <a:ea typeface="仿宋" panose="02010609060101010101" charset="-122"/>
                <a:sym typeface="+mn-ea"/>
              </a:rPr>
              <a:t>年版</a:t>
            </a:r>
            <a:r>
              <a:rPr lang="en-US" altLang="zh-CN" sz="1600">
                <a:ea typeface="仿宋" panose="02010609060101010101" charset="-122"/>
                <a:sym typeface="+mn-ea"/>
              </a:rPr>
              <a:t>)(2020</a:t>
            </a:r>
            <a:r>
              <a:rPr lang="zh-CN" altLang="en-US" sz="1600">
                <a:ea typeface="仿宋" panose="02010609060101010101" charset="-122"/>
                <a:sym typeface="+mn-ea"/>
              </a:rPr>
              <a:t>年修订</a:t>
            </a:r>
            <a:r>
              <a:rPr lang="en-US" altLang="zh-CN" sz="1600">
                <a:ea typeface="仿宋" panose="02010609060101010101" charset="-122"/>
                <a:sym typeface="+mn-ea"/>
              </a:rPr>
              <a:t>)</a:t>
            </a:r>
            <a:r>
              <a:rPr lang="zh-CN" sz="1600">
                <a:ea typeface="仿宋" panose="02010609060101010101" charset="-122"/>
                <a:sym typeface="+mn-ea"/>
              </a:rPr>
              <a:t>】</a:t>
            </a:r>
            <a:r>
              <a:rPr lang="zh-CN" sz="1600" b="0">
                <a:ea typeface="仿宋" panose="02010609060101010101" charset="-122"/>
              </a:rPr>
              <a:t>，进入企业基础信息表填写界面。</a:t>
            </a:r>
            <a:endParaRPr lang="zh-CN" sz="1600" b="0"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3.png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73075" y="754380"/>
            <a:ext cx="8379460" cy="5932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（查账征收）企业所得税汇算清缴申报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基础信息表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填写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665210" y="4879340"/>
            <a:ext cx="31242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400" b="0">
                <a:latin typeface="仿宋" panose="02010609060101010101" charset="-122"/>
                <a:ea typeface="仿宋" panose="02010609060101010101" charset="-122"/>
              </a:rPr>
              <a:t>在</a:t>
            </a:r>
            <a:r>
              <a:rPr sz="1400" b="0">
                <a:latin typeface="仿宋" panose="02010609060101010101" charset="-122"/>
                <a:ea typeface="仿宋" panose="02010609060101010101" charset="-122"/>
              </a:rPr>
              <a:t>企业基础信息表</a:t>
            </a:r>
            <a:r>
              <a:rPr lang="zh-CN" sz="1400" b="0">
                <a:latin typeface="仿宋" panose="02010609060101010101" charset="-122"/>
                <a:ea typeface="仿宋" panose="02010609060101010101" charset="-122"/>
              </a:rPr>
              <a:t>填写界面</a:t>
            </a:r>
            <a:r>
              <a:rPr sz="1400" b="0">
                <a:latin typeface="仿宋" panose="02010609060101010101" charset="-122"/>
                <a:ea typeface="仿宋" panose="02010609060101010101" charset="-122"/>
              </a:rPr>
              <a:t>，</a:t>
            </a:r>
            <a:r>
              <a:rPr lang="zh-CN" sz="1400" b="0">
                <a:latin typeface="仿宋" panose="02010609060101010101" charset="-122"/>
                <a:ea typeface="仿宋" panose="02010609060101010101" charset="-122"/>
              </a:rPr>
              <a:t>系统弹出财务报表年报申报提醒，自动获取初始化数据，如小型微利企业则自动弹出引导提示信息。</a:t>
            </a:r>
            <a:r>
              <a:rPr sz="1400" b="0">
                <a:latin typeface="仿宋" panose="02010609060101010101" charset="-122"/>
                <a:ea typeface="仿宋" panose="02010609060101010101" charset="-122"/>
              </a:rPr>
              <a:t>确认</a:t>
            </a:r>
            <a:r>
              <a:rPr lang="zh-CN" sz="1400" b="0">
                <a:latin typeface="仿宋" panose="02010609060101010101" charset="-122"/>
                <a:ea typeface="仿宋" panose="02010609060101010101" charset="-122"/>
              </a:rPr>
              <a:t>基础信息表</a:t>
            </a:r>
            <a:r>
              <a:rPr sz="1400" b="0">
                <a:latin typeface="仿宋" panose="02010609060101010101" charset="-122"/>
                <a:ea typeface="仿宋" panose="02010609060101010101" charset="-122"/>
              </a:rPr>
              <a:t>无误后点击【保存】按钮，进入勾选表单</a:t>
            </a:r>
            <a:r>
              <a:rPr lang="zh-CN" sz="1400" b="0"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zh-CN" sz="1400" b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68690" y="2327910"/>
            <a:ext cx="3188970" cy="2392045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075" y="1128395"/>
            <a:ext cx="3124200" cy="1199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（查账征收）企业所得税汇算清缴申报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申报表勾选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0120" y="5879465"/>
            <a:ext cx="1027176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在填报表单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勾选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界面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，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勾选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需要填写的表单，点击【下一步】，进入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申报表填写界面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zh-CN" sz="1600" b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810260"/>
            <a:ext cx="10271760" cy="4758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98270" y="122555"/>
            <a:ext cx="855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（查账征收）企业所得税汇算清缴申报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_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申报表填写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680" y="792480"/>
            <a:ext cx="10201275" cy="46113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95680" y="5292725"/>
            <a:ext cx="106991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sz="1600" b="0">
                <a:latin typeface="仿宋" panose="02010609060101010101" charset="-122"/>
                <a:ea typeface="仿宋" panose="02010609060101010101" charset="-122"/>
              </a:rPr>
              <a:t>在填写申报表页面，左侧为所有报表列表展示，点击表单可进行切换；点击小竖条可隐藏报表列表，再点击可显示。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根据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全年应纳税所得额和应纳所得税额，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以及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月季度预缴的所得税数额，确定该年度应补或者应退税额，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并填写在相应表单和栏次。</a:t>
            </a:r>
            <a:endParaRPr sz="1600" b="0">
              <a:latin typeface="仿宋" panose="02010609060101010101" charset="-122"/>
              <a:ea typeface="仿宋" panose="02010609060101010101" charset="-122"/>
            </a:endParaRPr>
          </a:p>
          <a:p>
            <a:pPr indent="406400"/>
            <a:r>
              <a:rPr sz="1600" b="0">
                <a:latin typeface="仿宋" panose="02010609060101010101" charset="-122"/>
                <a:ea typeface="仿宋" panose="02010609060101010101" charset="-122"/>
              </a:rPr>
              <a:t>填写报表后，若不想立即申报，则可点击【暂存】，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可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立刻保存当前数据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到系统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，下次打开报表即会带出填写的数据</a:t>
            </a:r>
            <a:r>
              <a:rPr lang="zh-CN" sz="1600" b="0">
                <a:latin typeface="仿宋" panose="02010609060101010101" charset="-122"/>
                <a:ea typeface="仿宋" panose="02010609060101010101" charset="-122"/>
              </a:rPr>
              <a:t>；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点击</a:t>
            </a:r>
            <a:r>
              <a:rPr sz="1600">
                <a:latin typeface="仿宋" panose="02010609060101010101" charset="-122"/>
                <a:ea typeface="仿宋" panose="02010609060101010101" charset="-122"/>
                <a:sym typeface="+mn-ea"/>
              </a:rPr>
              <a:t>【保存】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，则可自查表单内是否存在异常数据，无异常数据则可保存数据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sym typeface="+mn-ea"/>
              </a:rPr>
              <a:t>到系统</a:t>
            </a:r>
            <a:r>
              <a:rPr sz="1600" b="0">
                <a:latin typeface="仿宋" panose="02010609060101010101" charset="-122"/>
                <a:ea typeface="仿宋" panose="02010609060101010101" charset="-122"/>
              </a:rPr>
              <a:t>。</a:t>
            </a:r>
            <a:endParaRPr sz="1600" b="0">
              <a:latin typeface="仿宋" panose="02010609060101010101" charset="-122"/>
              <a:ea typeface="仿宋" panose="02010609060101010101" charset="-122"/>
            </a:endParaRPr>
          </a:p>
          <a:p>
            <a:pPr indent="406400"/>
            <a:r>
              <a:rPr sz="1600" b="0">
                <a:latin typeface="仿宋" panose="02010609060101010101" charset="-122"/>
                <a:ea typeface="仿宋" panose="02010609060101010101" charset="-122"/>
              </a:rPr>
              <a:t>若带出的表单或者表单数据不正确，点击【重置】，重新加载表单初始化数据，然后重新填写。</a:t>
            </a:r>
            <a:endParaRPr lang="zh-CN" sz="1600" b="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PLACING_PICTURE_USER_VIEWPORT" val="{&quot;height&quot;:9342,&quot;width&quot;:13196}"/>
</p:tagLst>
</file>

<file path=ppt/tags/tag59.xml><?xml version="1.0" encoding="utf-8"?>
<p:tagLst xmlns:p="http://schemas.openxmlformats.org/presentationml/2006/main">
  <p:tag name="KSO_WM_UNIT_PLACING_PICTURE_USER_VIEWPORT" val="{&quot;height&quot;:4500,&quot;width&quot;:6000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自定义 5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323F4F"/>
      </a:accent2>
      <a:accent3>
        <a:srgbClr val="C00000"/>
      </a:accent3>
      <a:accent4>
        <a:srgbClr val="323F4F"/>
      </a:accent4>
      <a:accent5>
        <a:srgbClr val="C00000"/>
      </a:accent5>
      <a:accent6>
        <a:srgbClr val="323F4F"/>
      </a:accent6>
      <a:hlink>
        <a:srgbClr val="3A3838"/>
      </a:hlink>
      <a:folHlink>
        <a:srgbClr val="869FB7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2713</Words>
  <Application>WPS 演示</Application>
  <PresentationFormat>宽屏</PresentationFormat>
  <Paragraphs>163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Arial Black</vt:lpstr>
      <vt:lpstr>微软雅黑</vt:lpstr>
      <vt:lpstr>Wingdings</vt:lpstr>
      <vt:lpstr>Arial</vt:lpstr>
      <vt:lpstr>Impact</vt:lpstr>
      <vt:lpstr>思源黑体 CN Heavy</vt:lpstr>
      <vt:lpstr>黑体</vt:lpstr>
      <vt:lpstr>仿宋</vt:lpstr>
      <vt:lpstr>Arial Unicode MS</vt:lpstr>
      <vt:lpstr>Calibri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adminHL</dc:creator>
  <cp:lastModifiedBy>华炀</cp:lastModifiedBy>
  <cp:revision>22</cp:revision>
  <dcterms:created xsi:type="dcterms:W3CDTF">2020-05-20T06:12:00Z</dcterms:created>
  <dcterms:modified xsi:type="dcterms:W3CDTF">2021-03-30T02:37:46Z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TemplateUUID">
    <vt:lpwstr>v1.0_mb_uUIFO1F44lC1PS4NmiDp5g==</vt:lpwstr>
  </property>
</Properties>
</file>