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410" r:id="rId3"/>
    <p:sldId id="412" r:id="rId5"/>
    <p:sldId id="450" r:id="rId6"/>
    <p:sldId id="520" r:id="rId7"/>
    <p:sldId id="519" r:id="rId8"/>
    <p:sldId id="518" r:id="rId9"/>
    <p:sldId id="517" r:id="rId10"/>
    <p:sldId id="466" r:id="rId11"/>
    <p:sldId id="468" r:id="rId12"/>
    <p:sldId id="501" r:id="rId13"/>
    <p:sldId id="432" r:id="rId14"/>
    <p:sldId id="416" r:id="rId15"/>
    <p:sldId id="413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</p:embeddedFont>
    <p:embeddedFont>
      <p:font typeface="Arial Black" panose="020B0A04020102020204" pitchFamily="34" charset="0"/>
      <p:bold r:id="rId23"/>
    </p:embeddedFont>
    <p:embeddedFont>
      <p:font typeface="方正悠黑体加粗" panose="02010600010101010101" charset="-122"/>
      <p:regular r:id="rId24"/>
    </p:embeddedFont>
    <p:embeddedFont>
      <p:font typeface="黑体" panose="02010609060101010101" charset="-122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" initials="U" lastIdx="13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江西省电子税务局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158684" y="154188"/>
            <a:ext cx="454678" cy="432912"/>
          </a:xfrm>
          <a:prstGeom prst="rect">
            <a:avLst/>
          </a:prstGeom>
        </p:spPr>
      </p:pic>
      <p:sp>
        <p:nvSpPr>
          <p:cNvPr id="9" name="TextBox 24"/>
          <p:cNvSpPr txBox="1"/>
          <p:nvPr userDrawn="1"/>
        </p:nvSpPr>
        <p:spPr>
          <a:xfrm>
            <a:off x="10557039" y="205713"/>
            <a:ext cx="2004290" cy="338597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r>
              <a:rPr lang="zh-CN" altLang="en-US" sz="1400" b="1" spc="-150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江西省电子税务局</a:t>
            </a:r>
            <a:endParaRPr lang="zh-CN" altLang="en-US" sz="1400" b="1" spc="-150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693490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9922715" y="241875"/>
            <a:ext cx="0" cy="2418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21405" y="1366714"/>
            <a:ext cx="10177131" cy="4224469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斐讯"/>
          <p:cNvSpPr txBox="1">
            <a:spLocks noChangeArrowheads="1"/>
          </p:cNvSpPr>
          <p:nvPr/>
        </p:nvSpPr>
        <p:spPr bwMode="auto">
          <a:xfrm>
            <a:off x="1632585" y="2112963"/>
            <a:ext cx="8926195" cy="19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D484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670" tIns="37670" rIns="37670" bIns="3767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5pPr>
            <a:lvl6pPr marL="25146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6pPr>
            <a:lvl7pPr marL="29718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7pPr>
            <a:lvl8pPr marL="34290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8pPr>
            <a:lvl9pPr marL="38862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9pPr>
          </a:lstStyle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</a:rPr>
              <a:t>江西省电子税务局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（202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1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年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4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月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）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</a:rPr>
              <a:t>升级业务操作培训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0" y="4128770"/>
            <a:ext cx="2521585" cy="2729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4013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8.优化企业所得税汇总纳税总分机构信息备案功能</a:t>
            </a:r>
            <a:endParaRPr lang="zh-CN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895" y="1216660"/>
            <a:ext cx="9808845" cy="4424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91895" y="5750560"/>
            <a:ext cx="98088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当纳税人依次点击：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我要办税-税费申报及缴纳-企业所得税申报-</a:t>
            </a:r>
            <a:r>
              <a:rPr lang="zh-CN" sz="1600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企业所得税汇总纳税总分机构信息备案，登入企业所得税汇总纳税总机构信息备案页面，按照企业实际情况填写真实数据信息提交申请，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申请数据先提交到电子税务局税务人员预审平台，平台审核完成后再提交进入金三平台进行审核。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运维服务渠道</a:t>
            </a:r>
            <a:endParaRPr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748030"/>
            <a:ext cx="7620000" cy="536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本期培训视频及微信公众号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二维码</a:t>
            </a:r>
            <a:endParaRPr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2655" y="1323975"/>
            <a:ext cx="7439025" cy="42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487488" y="1436267"/>
            <a:ext cx="9217024" cy="3720931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TextBox 7"/>
          <p:cNvSpPr txBox="1"/>
          <p:nvPr/>
        </p:nvSpPr>
        <p:spPr>
          <a:xfrm>
            <a:off x="4824730" y="2588895"/>
            <a:ext cx="4017010" cy="961390"/>
          </a:xfrm>
          <a:prstGeom prst="rect">
            <a:avLst/>
          </a:prstGeom>
          <a:noFill/>
          <a:effectLst>
            <a:outerShdw blurRad="38100" dist="76200" dir="2700000" algn="tl" rotWithShape="0">
              <a:prstClr val="black">
                <a:alpha val="36000"/>
              </a:prstClr>
            </a:outerShdw>
          </a:effectLst>
        </p:spPr>
        <p:txBody>
          <a:bodyPr wrap="square" lIns="38566" tIns="19282" rIns="38566" bIns="19282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000" spc="169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  <a:endParaRPr lang="zh-CN" altLang="en-US" sz="6000" spc="169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7805" y="5596255"/>
            <a:ext cx="5233670" cy="5518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温馨提醒：</a:t>
            </a:r>
            <a:endParaRPr kumimoji="0" lang="zh-CN" altLang="en-US" sz="1500" b="1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本场培训还未结束，接下来是互动交流环节，欢迎大家提问！</a:t>
            </a:r>
            <a:endParaRPr kumimoji="0" lang="zh-CN" altLang="en-US" sz="1500" b="1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10" y="4128770"/>
            <a:ext cx="2521585" cy="2729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-43815" y="2126615"/>
            <a:ext cx="12235815" cy="20955"/>
          </a:xfrm>
          <a:prstGeom prst="line">
            <a:avLst/>
          </a:prstGeom>
          <a:noFill/>
          <a:ln w="38100" cap="flat" cmpd="sng" algn="ctr">
            <a:solidFill>
              <a:srgbClr val="7F7F7F"/>
            </a:solidFill>
            <a:prstDash val="solid"/>
            <a:miter lim="800000"/>
          </a:ln>
          <a:effectLst/>
        </p:spPr>
      </p:cxn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1480820" y="1857375"/>
            <a:ext cx="1670050" cy="559435"/>
          </a:xfrm>
          <a:prstGeom prst="ellipse">
            <a:avLst/>
          </a:prstGeom>
          <a:solidFill>
            <a:srgbClr val="FFCA08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新增功能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622935" y="2731770"/>
            <a:ext cx="4138295" cy="263906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新增</a:t>
            </a: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城镇土地使用税房产税申报功能</a:t>
            </a:r>
            <a:endParaRPr lang="en-US" altLang="zh-CN"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新增</a:t>
            </a: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一照一码户登记信息确认功能</a:t>
            </a:r>
            <a:endParaRPr lang="en-US" altLang="zh-CN"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>
            <a:off x="5423535" y="1857375"/>
            <a:ext cx="1717040" cy="559435"/>
          </a:xfrm>
          <a:prstGeom prst="ellipse">
            <a:avLst/>
          </a:prstGeom>
          <a:solidFill>
            <a:srgbClr val="F8931D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升级优化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4761230" y="2732405"/>
            <a:ext cx="3634105" cy="26384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1.优化退抵税费申请（误收多缴、入库减免、汇算清缴、车辆购置税、车船税、增值税期末留抵、增值税留抵抵欠等8项）业务-</a:t>
            </a:r>
            <a:r>
              <a:rPr lang="zh-CN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名称不一致提醒功能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2.优化退抵税费申请（误收多缴、入库减免、汇算清缴）业务功能的办理流程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3.优化退抵税费申请（汇算清缴）业务功能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优化</a:t>
            </a: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完税证明开具（表格）功能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</a:t>
            </a:r>
            <a:r>
              <a:rPr lang="zh-CN" altLang="en-US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优化</a:t>
            </a: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残疾人就业保障金申报功能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6.优化企业所得税汇总纳税总分机构信息备案</a:t>
            </a:r>
            <a:r>
              <a:rPr lang="zh-CN" altLang="en-US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</a:t>
            </a: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功能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6"/>
            </p:custDataLst>
          </p:nvPr>
        </p:nvSpPr>
        <p:spPr>
          <a:xfrm>
            <a:off x="9413875" y="1856740"/>
            <a:ext cx="1717040" cy="560705"/>
          </a:xfrm>
          <a:prstGeom prst="ellipse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取消功能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8471535" y="2732405"/>
            <a:ext cx="3634105" cy="26384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64795" y="65969"/>
            <a:ext cx="4944110" cy="50877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4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月份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新增升级优化功能清单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"/>
            </a:endParaRPr>
          </a:p>
        </p:txBody>
      </p:sp>
    </p:spTree>
  </p:cSld>
  <p:clrMapOvr>
    <a:masterClrMapping/>
  </p:clrMapOvr>
  <p:transition spd="med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7338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优化退抵税费申请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名称不一致提醒</a:t>
            </a:r>
            <a:endParaRPr lang="zh-CN" altLang="en-US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2700" y="5815965"/>
            <a:ext cx="96266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600" b="0">
                <a:ea typeface="宋体" panose="02010600030101010101" pitchFamily="2" charset="-122"/>
              </a:rPr>
              <a:t>1.</a:t>
            </a:r>
            <a:r>
              <a:rPr lang="zh-CN" altLang="zh-CN" sz="1600" b="0">
                <a:ea typeface="宋体" panose="02010600030101010101" pitchFamily="2" charset="-122"/>
              </a:rPr>
              <a:t>当纳税人登入</a:t>
            </a:r>
            <a:r>
              <a:rPr lang="zh-CN" altLang="en-US" sz="1600" b="0">
                <a:ea typeface="宋体" panose="02010600030101010101" pitchFamily="2" charset="-122"/>
              </a:rPr>
              <a:t>一般退</a:t>
            </a:r>
            <a:r>
              <a:rPr lang="en-US" altLang="zh-CN" sz="1600" b="0">
                <a:ea typeface="宋体" panose="02010600030101010101" pitchFamily="2" charset="-122"/>
              </a:rPr>
              <a:t>(</a:t>
            </a:r>
            <a:r>
              <a:rPr lang="zh-CN" altLang="en-US" sz="1600" b="0">
                <a:ea typeface="宋体" panose="02010600030101010101" pitchFamily="2" charset="-122"/>
              </a:rPr>
              <a:t>抵</a:t>
            </a:r>
            <a:r>
              <a:rPr lang="en-US" altLang="zh-CN" sz="1600" b="0">
                <a:ea typeface="宋体" panose="02010600030101010101" pitchFamily="2" charset="-122"/>
              </a:rPr>
              <a:t>)</a:t>
            </a:r>
            <a:r>
              <a:rPr lang="zh-CN" altLang="en-US" sz="1600" b="0">
                <a:ea typeface="宋体" panose="02010600030101010101" pitchFamily="2" charset="-122"/>
              </a:rPr>
              <a:t>税费申请</a:t>
            </a:r>
            <a:r>
              <a:rPr lang="zh-CN" sz="1600" b="0">
                <a:ea typeface="宋体" panose="02010600030101010101" pitchFamily="2" charset="-122"/>
              </a:rPr>
              <a:t>（误收多缴、入库减免、汇算清缴、车辆购置税、车船税、增值税期末留抵、增值税留抵抵欠等8项）业务功能，系统检索退税申请人名称与纳税人名称或收款人名称</a:t>
            </a:r>
            <a:r>
              <a:rPr lang="zh-CN" sz="1600">
                <a:ea typeface="宋体" panose="02010600030101010101" pitchFamily="2" charset="-122"/>
                <a:sym typeface="+mn-ea"/>
              </a:rPr>
              <a:t>是否存在</a:t>
            </a:r>
            <a:r>
              <a:rPr lang="zh-CN" sz="1600" b="0">
                <a:ea typeface="宋体" panose="02010600030101010101" pitchFamily="2" charset="-122"/>
              </a:rPr>
              <a:t>不一致的情况。如存在，系统自动给出提示，并要求如实填写原因说明。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0" y="1126490"/>
            <a:ext cx="9626600" cy="4605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7338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优化退抵税费申请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-增加电子税务局税务人员预审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环节</a:t>
            </a:r>
            <a:endParaRPr lang="zh-CN" altLang="en-US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9375" y="5854700"/>
            <a:ext cx="99606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当纳税人登入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一般退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抵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税费申请</a:t>
            </a: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（误收多缴、入库减免、汇算清缴）功能，并且按要求填写企业实际数据提交申请，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申请数据先提交到电子税务局税务人员预审平台，平台审核完成后再提交进入金三平台进行审核。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375" y="956945"/>
            <a:ext cx="9960610" cy="4601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7338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优化退抵税费申请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-汇算清缴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10920" y="6004560"/>
            <a:ext cx="99625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600" b="0">
                <a:ea typeface="宋体" panose="02010600030101010101" pitchFamily="2" charset="-122"/>
              </a:rPr>
              <a:t>1.</a:t>
            </a:r>
            <a:r>
              <a:rPr lang="zh-CN" altLang="en-US" sz="1600" b="0">
                <a:ea typeface="宋体" panose="02010600030101010101" pitchFamily="2" charset="-122"/>
              </a:rPr>
              <a:t>纳税人登入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一般退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抵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税费申请</a:t>
            </a:r>
            <a:r>
              <a:rPr lang="zh-CN" sz="1600" b="0">
                <a:ea typeface="宋体" panose="02010600030101010101" pitchFamily="2" charset="-122"/>
              </a:rPr>
              <a:t>（汇算清缴）业务功能，当退抵税类型选择“汇算清缴、结算清缴退税”时，系统自动查询上一年度汇算情况退抵税(费)明细数据。</a:t>
            </a:r>
            <a:endParaRPr lang="zh-CN" altLang="en-US"/>
          </a:p>
        </p:txBody>
      </p:sp>
      <p:pic>
        <p:nvPicPr>
          <p:cNvPr id="12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920" y="1097915"/>
            <a:ext cx="1017016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7338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新增：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城镇土地使用税房产税申报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36320" y="5970270"/>
            <a:ext cx="1011936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600" b="0">
                <a:ea typeface="宋体" panose="02010600030101010101" pitchFamily="2" charset="-122"/>
              </a:rPr>
              <a:t>1.</a:t>
            </a:r>
            <a:r>
              <a:rPr lang="zh-CN" altLang="en-US" sz="1600" b="0">
                <a:ea typeface="宋体" panose="02010600030101010101" pitchFamily="2" charset="-122"/>
              </a:rPr>
              <a:t>当纳税人登入城镇土地使用房产税申报模块进行申报，申报时纳税期限</a:t>
            </a:r>
            <a:r>
              <a:rPr lang="zh-CN" sz="1600" b="0">
                <a:ea typeface="宋体" panose="02010600030101010101" pitchFamily="2" charset="-122"/>
              </a:rPr>
              <a:t>不为季时，不允许申报。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320" y="1117600"/>
            <a:ext cx="10119360" cy="4622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7338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5.优化完税证明开具（表格）功能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510" y="1069340"/>
            <a:ext cx="10127615" cy="4437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032510" y="5864225"/>
            <a:ext cx="10126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600" b="0">
                <a:ea typeface="宋体" panose="02010600030101010101" pitchFamily="2" charset="-122"/>
              </a:rPr>
              <a:t>1.</a:t>
            </a:r>
            <a:r>
              <a:rPr lang="zh-CN" altLang="en-US" sz="1600" b="0">
                <a:ea typeface="宋体" panose="02010600030101010101" pitchFamily="2" charset="-122"/>
              </a:rPr>
              <a:t>当企业纳税人需要打印完税证明开具表时，登入</a:t>
            </a:r>
            <a:r>
              <a:rPr lang="en-US" altLang="zh-CN" sz="1600" b="0">
                <a:ea typeface="宋体" panose="02010600030101010101" pitchFamily="2" charset="-122"/>
              </a:rPr>
              <a:t>-</a:t>
            </a:r>
            <a:r>
              <a:rPr lang="zh-CN" sz="1600" b="0">
                <a:ea typeface="宋体" panose="02010600030101010101" pitchFamily="2" charset="-122"/>
              </a:rPr>
              <a:t>我要办税</a:t>
            </a:r>
            <a:r>
              <a:rPr lang="en-US" altLang="zh-CN" sz="1600" b="0">
                <a:ea typeface="宋体" panose="02010600030101010101" pitchFamily="2" charset="-122"/>
              </a:rPr>
              <a:t>-</a:t>
            </a:r>
            <a:r>
              <a:rPr lang="zh-CN" sz="1600" b="0">
                <a:ea typeface="宋体" panose="02010600030101010101" pitchFamily="2" charset="-122"/>
              </a:rPr>
              <a:t>证明开具</a:t>
            </a:r>
            <a:r>
              <a:rPr lang="en-US" altLang="zh-CN" sz="1600" b="0">
                <a:ea typeface="宋体" panose="02010600030101010101" pitchFamily="2" charset="-122"/>
              </a:rPr>
              <a:t>-</a:t>
            </a:r>
            <a:r>
              <a:rPr lang="zh-CN" sz="1600" b="0">
                <a:ea typeface="宋体" panose="02010600030101010101" pitchFamily="2" charset="-122"/>
              </a:rPr>
              <a:t>开具税收完税（费）证明</a:t>
            </a:r>
            <a:r>
              <a:rPr lang="en-US" altLang="zh-CN" sz="1600" b="0">
                <a:ea typeface="宋体" panose="02010600030101010101" pitchFamily="2" charset="-122"/>
              </a:rPr>
              <a:t>-</a:t>
            </a:r>
            <a:r>
              <a:rPr lang="zh-CN" sz="1600" b="0">
                <a:ea typeface="宋体" panose="02010600030101010101" pitchFamily="2" charset="-122"/>
              </a:rPr>
              <a:t>完税证明开具（表格），按照时间段搜索需要打印表格，选择需打印的表格，点击打印按钮。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401320" y="117475"/>
            <a:ext cx="9542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新增：一照一码户登记信息确认功能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16965" y="5748020"/>
            <a:ext cx="94824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600" b="0">
                <a:ea typeface="宋体" panose="02010600030101010101" pitchFamily="2" charset="-122"/>
              </a:rPr>
              <a:t>1.</a:t>
            </a:r>
            <a:r>
              <a:rPr lang="zh-CN" altLang="en-US" sz="1600" b="0">
                <a:ea typeface="宋体" panose="02010600030101010101" pitchFamily="2" charset="-122"/>
              </a:rPr>
              <a:t>新增企业注册首次录入企业数据，</a:t>
            </a:r>
            <a:r>
              <a:rPr lang="zh-CN" altLang="en-US" sz="1600" b="0">
                <a:ea typeface="宋体" panose="02010600030101010101" pitchFamily="2" charset="-122"/>
              </a:rPr>
              <a:t>纳税人</a:t>
            </a:r>
            <a:r>
              <a:rPr lang="zh-CN" altLang="en-US" sz="1600" b="0">
                <a:ea typeface="宋体" panose="02010600030101010101" pitchFamily="2" charset="-122"/>
              </a:rPr>
              <a:t>登入</a:t>
            </a:r>
            <a:r>
              <a:rPr lang="zh-CN" sz="1600" b="0">
                <a:ea typeface="宋体" panose="02010600030101010101" pitchFamily="2" charset="-122"/>
              </a:rPr>
              <a:t>一照一码户登记信息确认功能模块，所属分局增加“国家税务总局新余市渝水区税务局税源管理股”选项。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965" y="947420"/>
            <a:ext cx="9958070" cy="452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4013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7.优化残疾人就业保障金申报功能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120" y="1200785"/>
            <a:ext cx="9764395" cy="445706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214120" y="5779770"/>
            <a:ext cx="9764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600" b="0">
                <a:ea typeface="宋体" panose="02010600030101010101" pitchFamily="2" charset="-122"/>
              </a:rPr>
              <a:t>1.</a:t>
            </a:r>
            <a:r>
              <a:rPr lang="zh-CN" altLang="en-US" sz="1600" b="0">
                <a:ea typeface="宋体" panose="02010600030101010101" pitchFamily="2" charset="-122"/>
              </a:rPr>
              <a:t>当纳税人依次点击：</a:t>
            </a:r>
            <a:r>
              <a:rPr lang="zh-CN" sz="1600" b="0">
                <a:ea typeface="宋体" panose="02010600030101010101" pitchFamily="2" charset="-122"/>
              </a:rPr>
              <a:t>我要办税</a:t>
            </a:r>
            <a:r>
              <a:rPr lang="en-US" altLang="zh-CN" sz="1600" b="0">
                <a:ea typeface="宋体" panose="02010600030101010101" pitchFamily="2" charset="-122"/>
              </a:rPr>
              <a:t>-</a:t>
            </a:r>
            <a:r>
              <a:rPr lang="zh-CN" sz="1600" b="0">
                <a:ea typeface="宋体" panose="02010600030101010101" pitchFamily="2" charset="-122"/>
              </a:rPr>
              <a:t>税费申报及缴纳</a:t>
            </a:r>
            <a:r>
              <a:rPr lang="en-US" altLang="zh-CN" sz="1600" b="0">
                <a:ea typeface="宋体" panose="02010600030101010101" pitchFamily="2" charset="-122"/>
              </a:rPr>
              <a:t>-</a:t>
            </a:r>
            <a:r>
              <a:rPr lang="zh-CN" sz="1600" b="0">
                <a:ea typeface="宋体" panose="02010600030101010101" pitchFamily="2" charset="-122"/>
              </a:rPr>
              <a:t>非税收入申报</a:t>
            </a:r>
            <a:r>
              <a:rPr lang="en-US" altLang="zh-CN" sz="1600" b="0">
                <a:ea typeface="宋体" panose="02010600030101010101" pitchFamily="2" charset="-122"/>
              </a:rPr>
              <a:t>-</a:t>
            </a:r>
            <a:r>
              <a:rPr lang="zh-CN" sz="1600" b="0">
                <a:ea typeface="宋体" panose="02010600030101010101" pitchFamily="2" charset="-122"/>
              </a:rPr>
              <a:t>残疾人就业保障金申报，登入残疾人就业保障金申报页面时，申报表中联系电话自动带出并且可已自行修改。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i"/>
  <p:tag name="KSO_WM_UNIT_INDEX" val="1_1"/>
  <p:tag name="KSO_WM_UNIT_ID" val="diagram685_5*m_i*1_1"/>
  <p:tag name="KSO_WM_UNIT_CLEAR" val="1"/>
  <p:tag name="KSO_WM_UNIT_LAYERLEVEL" val="1_1"/>
  <p:tag name="KSO_WM_DIAGRAM_GROUP_CODE" val="m1-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1_1"/>
  <p:tag name="KSO_WM_UNIT_ID" val="diagram685_5*m_h_a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1_1"/>
  <p:tag name="KSO_WM_UNIT_ID" val="diagram685_5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6630,&quot;width&quot;:1171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WPS 演示</Application>
  <PresentationFormat>宽屏</PresentationFormat>
  <Paragraphs>66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Arial Black</vt:lpstr>
      <vt:lpstr>Helvetica</vt:lpstr>
      <vt:lpstr>Helvetica Light</vt:lpstr>
      <vt:lpstr>方正悠黑体加粗</vt:lpstr>
      <vt:lpstr>黑体</vt:lpstr>
      <vt:lpstr>Helvetica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231</cp:revision>
  <dcterms:created xsi:type="dcterms:W3CDTF">2019-06-19T02:08:00Z</dcterms:created>
  <dcterms:modified xsi:type="dcterms:W3CDTF">2021-05-17T02:28:32Z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  <property fmtid="{D5CDD505-2E9C-101B-9397-08002B2CF9AE}" pid="3" name="KSOSaveFontToCloudKey">
    <vt:lpwstr>967357703_embed</vt:lpwstr>
  </property>
</Properties>
</file>