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24"/>
  </p:handoutMasterIdLst>
  <p:sldIdLst>
    <p:sldId id="410" r:id="rId3"/>
    <p:sldId id="412" r:id="rId5"/>
    <p:sldId id="450" r:id="rId6"/>
    <p:sldId id="531" r:id="rId7"/>
    <p:sldId id="532" r:id="rId8"/>
    <p:sldId id="533" r:id="rId9"/>
    <p:sldId id="551" r:id="rId10"/>
    <p:sldId id="534" r:id="rId11"/>
    <p:sldId id="543" r:id="rId12"/>
    <p:sldId id="535" r:id="rId13"/>
    <p:sldId id="536" r:id="rId14"/>
    <p:sldId id="537" r:id="rId15"/>
    <p:sldId id="552" r:id="rId16"/>
    <p:sldId id="555" r:id="rId17"/>
    <p:sldId id="556" r:id="rId18"/>
    <p:sldId id="557" r:id="rId19"/>
    <p:sldId id="538" r:id="rId20"/>
    <p:sldId id="432" r:id="rId21"/>
    <p:sldId id="416" r:id="rId22"/>
    <p:sldId id="413" r:id="rId23"/>
  </p:sldIdLst>
  <p:sldSz cx="12192000" cy="6858000"/>
  <p:notesSz cx="6858000" cy="9144000"/>
  <p:embeddedFontLst>
    <p:embeddedFont>
      <p:font typeface="微软雅黑" panose="020B0503020204020204" pitchFamily="34" charset="-122"/>
      <p:regular r:id="rId29"/>
    </p:embeddedFont>
    <p:embeddedFont>
      <p:font typeface="Arial Black" panose="020B0A04020102020204" pitchFamily="34" charset="0"/>
      <p:bold r:id="rId30"/>
    </p:embeddedFont>
    <p:embeddedFont>
      <p:font typeface="方正悠黑体加粗" panose="02010600010101010101" charset="-122"/>
      <p:regular r:id="rId31"/>
    </p:embeddedFont>
    <p:embeddedFont>
      <p:font typeface="黑体" panose="02010609060101010101" charset="-122"/>
      <p:regular r:id="rId32"/>
    </p:embeddedFont>
    <p:embeddedFont>
      <p:font typeface="Calibri" panose="020F0502020204030204" charset="0"/>
      <p:regular r:id="rId33"/>
      <p:bold r:id="rId34"/>
      <p:italic r:id="rId35"/>
      <p:boldItalic r:id="rId3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3"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2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font" Target="fonts/font8.fntdata"/><Relationship Id="rId35" Type="http://schemas.openxmlformats.org/officeDocument/2006/relationships/font" Target="fonts/font7.fntdata"/><Relationship Id="rId34" Type="http://schemas.openxmlformats.org/officeDocument/2006/relationships/font" Target="fonts/font6.fntdata"/><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 Target="slides/slide1.xml"/><Relationship Id="rId29" Type="http://schemas.openxmlformats.org/officeDocument/2006/relationships/font" Target="fonts/font1.fntdata"/><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80AC-A647-4255-AC62-45EE4BE8343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80AC-A647-4255-AC62-45EE4BE8343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defRPr u="none" strike="noStrike" kern="1200" cap="none" spc="150" normalizeH="0" baseline="0">
                <a:uFillTx/>
              </a:defRPr>
            </a:lvl1pPr>
            <a:lvl2pPr marL="685800" indent="-228600" defTabSz="914400" eaLnBrk="1" fontAlgn="auto" latinLnBrk="0" hangingPunct="1">
              <a:lnSpc>
                <a:spcPct val="120000"/>
              </a:lnSpc>
              <a:tabLst>
                <a:tab pos="1609725" algn="l"/>
                <a:tab pos="1609725" algn="l"/>
                <a:tab pos="1609725" algn="l"/>
                <a:tab pos="1609725" algn="l"/>
              </a:tabLst>
              <a:defRPr u="none" strike="noStrike" kern="1200" cap="none" spc="150" normalizeH="0" baseline="0">
                <a:uFillTx/>
              </a:defRPr>
            </a:lvl2pPr>
            <a:lvl3pPr marL="1143000" indent="-228600" eaLnBrk="1" fontAlgn="auto" latinLnBrk="0" hangingPunct="1">
              <a:lnSpc>
                <a:spcPct val="120000"/>
              </a:lnSpc>
              <a:defRPr u="none" strike="noStrike" kern="1200" cap="none" spc="150" normalizeH="0" baseline="0">
                <a:uFillTx/>
              </a:defRPr>
            </a:lvl3pPr>
            <a:lvl4pPr marL="1600200" indent="-228600" eaLnBrk="1" fontAlgn="auto" latinLnBrk="0" hangingPunct="1">
              <a:lnSpc>
                <a:spcPct val="120000"/>
              </a:lnSpc>
              <a:defRPr u="none" strike="noStrike" kern="1200" cap="none" spc="150" normalizeH="0" baseline="0">
                <a:uFillTx/>
              </a:defRPr>
            </a:lvl4pPr>
            <a:lvl5pPr marL="2057400" indent="-228600" eaLnBrk="1" fontAlgn="auto" latinLnBrk="0" hangingPunct="1">
              <a:lnSpc>
                <a:spcPct val="120000"/>
              </a:lnSpc>
              <a:defRPr u="none" strike="noStrike" kern="1200" cap="none" spc="150" normalizeH="0" baseline="0">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江西省电子税务局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10158684" y="154188"/>
            <a:ext cx="454678" cy="432912"/>
          </a:xfrm>
          <a:prstGeom prst="rect">
            <a:avLst/>
          </a:prstGeom>
        </p:spPr>
      </p:pic>
      <p:sp>
        <p:nvSpPr>
          <p:cNvPr id="9" name="TextBox 24"/>
          <p:cNvSpPr txBox="1"/>
          <p:nvPr userDrawn="1"/>
        </p:nvSpPr>
        <p:spPr>
          <a:xfrm>
            <a:off x="10557039" y="205713"/>
            <a:ext cx="2004290" cy="338597"/>
          </a:xfrm>
          <a:prstGeom prst="rect">
            <a:avLst/>
          </a:prstGeom>
          <a:noFill/>
        </p:spPr>
        <p:txBody>
          <a:bodyPr wrap="square" lIns="121963" tIns="60981" rIns="121963" bIns="60981" rtlCol="0">
            <a:spAutoFit/>
          </a:bodyPr>
          <a:p>
            <a:r>
              <a:rPr lang="zh-CN" altLang="en-US" sz="1400" b="1" spc="-150" dirty="0">
                <a:solidFill>
                  <a:srgbClr val="FF4167"/>
                </a:solidFill>
                <a:effectLst/>
                <a:latin typeface="Arial Black" panose="020B0A04020102020204" pitchFamily="34" charset="0"/>
                <a:ea typeface="微软雅黑" panose="020B0503020204020204" pitchFamily="34" charset="-122"/>
              </a:rPr>
              <a:t>江西省电子税务局</a:t>
            </a:r>
            <a:endParaRPr lang="zh-CN" altLang="en-US" sz="1400" b="1" spc="-150" dirty="0">
              <a:solidFill>
                <a:srgbClr val="FF4167"/>
              </a:solidFill>
              <a:effectLst/>
              <a:latin typeface="Arial Black" panose="020B0A04020102020204" pitchFamily="34" charset="0"/>
              <a:ea typeface="微软雅黑" panose="020B0503020204020204" pitchFamily="34" charset="-122"/>
            </a:endParaRPr>
          </a:p>
        </p:txBody>
      </p:sp>
      <p:cxnSp>
        <p:nvCxnSpPr>
          <p:cNvPr id="10" name="直接连接符 9"/>
          <p:cNvCxnSpPr/>
          <p:nvPr userDrawn="1"/>
        </p:nvCxnSpPr>
        <p:spPr>
          <a:xfrm>
            <a:off x="0" y="693490"/>
            <a:ext cx="121920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9922715" y="241875"/>
            <a:ext cx="0" cy="241872"/>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Tree>
  </p:cSld>
  <p:clrMapOvr>
    <a:masterClrMapping/>
  </p:clrMapOvr>
  <p:transition spd="med"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defRPr kumimoji="0" lang="zh-CN" altLang="en-US" sz="18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uFillTx/>
                <a:latin typeface="Arial" panose="020B0604020202020204" pitchFamily="34" charset="0"/>
                <a:ea typeface="微软雅黑" panose="020B0503020204020204" pitchFamily="34" charset="-122"/>
                <a:cs typeface="+mn-cs"/>
                <a:sym typeface="+mn-ea"/>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defRPr sz="1600" u="none" strike="noStrike" kern="1200" cap="none" spc="150" normalizeH="0" baseline="0">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tabLst>
                <a:tab pos="1609725" algn="l"/>
                <a:tab pos="1609725" algn="l"/>
                <a:tab pos="1609725" algn="l"/>
                <a:tab pos="1609725" algn="l"/>
              </a:tabLst>
              <a:defRPr sz="1600" u="none" strike="noStrike" kern="1200" cap="none" spc="150" normalizeH="0" baseline="0">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defRPr sz="1600" u="none" strike="noStrike" kern="1200" cap="none" spc="150" normalizeH="0" baseline="0">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defRPr sz="1400" u="none" strike="noStrike" kern="1200" cap="none" spc="150" normalizeH="0" baseline="0">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None/>
              <a:defRPr kumimoji="0" lang="zh-CN" altLang="en-US" sz="2000" b="1" i="0" u="none" strike="noStrike" kern="1200" cap="none" spc="200" normalizeH="0" baseline="0" noProof="1" dirty="0">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defRPr u="none" strike="noStrike" kern="1200" cap="none" spc="150" normalizeH="0" baseline="0">
                <a:uFillTx/>
              </a:defRPr>
            </a:lvl1pPr>
            <a:lvl2pPr marL="685800" indent="-228600" defTabSz="914400" eaLnBrk="1" fontAlgn="auto" latinLnBrk="0" hangingPunct="1">
              <a:lnSpc>
                <a:spcPct val="120000"/>
              </a:lnSpc>
              <a:spcAft>
                <a:spcPts val="600"/>
              </a:spcAft>
              <a:tabLst>
                <a:tab pos="1609725" algn="l"/>
                <a:tab pos="1609725" algn="l"/>
                <a:tab pos="1609725" algn="l"/>
                <a:tab pos="1609725" algn="l"/>
              </a:tabLst>
              <a:defRPr u="none" strike="noStrike" kern="1200" cap="none" spc="150" normalizeH="0" baseline="0">
                <a:uFillTx/>
              </a:defRPr>
            </a:lvl2pPr>
            <a:lvl3pPr marL="1143000" indent="-228600" eaLnBrk="1" fontAlgn="auto" latinLnBrk="0" hangingPunct="1">
              <a:lnSpc>
                <a:spcPct val="120000"/>
              </a:lnSpc>
              <a:spcAft>
                <a:spcPts val="600"/>
              </a:spcAft>
              <a:defRPr u="none" strike="noStrike" kern="1200" cap="none" spc="150" normalizeH="0" baseline="0">
                <a:uFillTx/>
              </a:defRPr>
            </a:lvl3pPr>
            <a:lvl4pPr marL="1600200" indent="-228600" eaLnBrk="1" fontAlgn="auto" latinLnBrk="0" hangingPunct="1">
              <a:lnSpc>
                <a:spcPct val="120000"/>
              </a:lnSpc>
              <a:spcAft>
                <a:spcPts val="300"/>
              </a:spcAft>
              <a:defRPr u="none" strike="noStrike" kern="1200" cap="none" spc="150" normalizeH="0" baseline="0">
                <a:uFillTx/>
              </a:defRPr>
            </a:lvl4pPr>
            <a:lvl5pPr marL="2057400" indent="-228600" eaLnBrk="1" fontAlgn="auto" latinLnBrk="0" hangingPunct="1">
              <a:lnSpc>
                <a:spcPct val="120000"/>
              </a:lnSpc>
              <a:spcAft>
                <a:spcPts val="300"/>
              </a:spcAft>
              <a:defRPr u="none" strike="noStrike" kern="1200" cap="none" spc="150" normalizeH="0" baseline="0">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2.png"/><Relationship Id="rId1" Type="http://schemas.openxmlformats.org/officeDocument/2006/relationships/tags" Target="../tags/tag7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png"/><Relationship Id="rId1" Type="http://schemas.openxmlformats.org/officeDocument/2006/relationships/tags" Target="../tags/tag7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1021405" y="1366714"/>
            <a:ext cx="10177131" cy="4224469"/>
          </a:xfrm>
          <a:prstGeom prst="roundRect">
            <a:avLst>
              <a:gd name="adj" fmla="val 11579"/>
            </a:avLst>
          </a:prstGeom>
          <a:gradFill>
            <a:gsLst>
              <a:gs pos="0">
                <a:schemeClr val="bg1"/>
              </a:gs>
              <a:gs pos="100000">
                <a:schemeClr val="bg1">
                  <a:lumMod val="95000"/>
                </a:schemeClr>
              </a:gs>
            </a:gsLst>
            <a:lin ang="5400000" scaled="0"/>
          </a:gradFill>
          <a:ln>
            <a:noFill/>
          </a:ln>
          <a:effectLst>
            <a:outerShdw blurRad="317500" dist="127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 name="斐讯"/>
          <p:cNvSpPr txBox="1">
            <a:spLocks noChangeArrowheads="1"/>
          </p:cNvSpPr>
          <p:nvPr/>
        </p:nvSpPr>
        <p:spPr bwMode="auto">
          <a:xfrm>
            <a:off x="1632585" y="2112963"/>
            <a:ext cx="8926195" cy="1905635"/>
          </a:xfrm>
          <a:prstGeom prst="rect">
            <a:avLst/>
          </a:prstGeom>
          <a:noFill/>
          <a:ln>
            <a:noFill/>
          </a:ln>
          <a:extLst>
            <a:ext uri="{909E8E84-426E-40DD-AFC4-6F175D3DCCD1}">
              <a14:hiddenFill xmlns:a14="http://schemas.microsoft.com/office/drawing/2010/main">
                <a:solidFill>
                  <a:srgbClr val="CD4849"/>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37670" tIns="37670" rIns="37670" bIns="37670" anchor="ctr">
            <a:spAutoFit/>
          </a:bodyPr>
          <a:lstStyle>
            <a:lvl1pPr>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1pPr>
            <a:lvl2pPr marL="742950" indent="-285750">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2pPr>
            <a:lvl3pPr marL="1143000" indent="-228600">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3pPr>
            <a:lvl4pPr marL="1600200" indent="-228600">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4pPr>
            <a:lvl5pPr marL="2057400" indent="-228600">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5pPr>
            <a:lvl6pPr marL="2514600" indent="-228600" defTabSz="821055" eaLnBrk="0" fontAlgn="base" hangingPunct="0">
              <a:spcBef>
                <a:spcPct val="0"/>
              </a:spcBef>
              <a:spcAft>
                <a:spcPct val="0"/>
              </a:spcAft>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6pPr>
            <a:lvl7pPr marL="2971800" indent="-228600" defTabSz="821055" eaLnBrk="0" fontAlgn="base" hangingPunct="0">
              <a:spcBef>
                <a:spcPct val="0"/>
              </a:spcBef>
              <a:spcAft>
                <a:spcPct val="0"/>
              </a:spcAft>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7pPr>
            <a:lvl8pPr marL="3429000" indent="-228600" defTabSz="821055" eaLnBrk="0" fontAlgn="base" hangingPunct="0">
              <a:spcBef>
                <a:spcPct val="0"/>
              </a:spcBef>
              <a:spcAft>
                <a:spcPct val="0"/>
              </a:spcAft>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8pPr>
            <a:lvl9pPr marL="3886200" indent="-228600" defTabSz="821055" eaLnBrk="0" fontAlgn="base" hangingPunct="0">
              <a:spcBef>
                <a:spcPct val="0"/>
              </a:spcBef>
              <a:spcAft>
                <a:spcPct val="0"/>
              </a:spcAft>
              <a:defRPr sz="5000">
                <a:solidFill>
                  <a:srgbClr val="000000"/>
                </a:solidFill>
                <a:latin typeface="Helvetica" panose="020B0604020202020204" pitchFamily="34" charset="0"/>
                <a:ea typeface="Helvetica Light" pitchFamily="34" charset="0"/>
                <a:cs typeface="Helvetica Light" pitchFamily="34" charset="0"/>
                <a:sym typeface="Helvetica" panose="020B0604020202020204" pitchFamily="34" charset="0"/>
              </a:defRPr>
            </a:lvl9pPr>
          </a:lstStyle>
          <a:p>
            <a:pPr algn="ctr" defTabSz="410210" eaLnBrk="0" fontAlgn="base" hangingPunct="0">
              <a:spcBef>
                <a:spcPct val="0"/>
              </a:spcBef>
              <a:spcAft>
                <a:spcPct val="0"/>
              </a:spcAft>
            </a:pPr>
            <a:r>
              <a:rPr lang="zh-CN" altLang="en-US" sz="55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rPr>
              <a:t>江西省电子税务局</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endParaRPr>
          </a:p>
          <a:p>
            <a:pPr algn="ctr" defTabSz="410210" eaLnBrk="0" fontAlgn="base" hangingPunct="0">
              <a:spcBef>
                <a:spcPct val="0"/>
              </a:spcBef>
              <a:spcAft>
                <a:spcPct val="0"/>
              </a:spcAft>
            </a:pPr>
            <a:endParaRPr lang="zh-CN" altLang="en-US" sz="28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endParaRPr>
          </a:p>
          <a:p>
            <a:pPr algn="ctr" defTabSz="410210" eaLnBrk="0" fontAlgn="base" hangingPunct="0">
              <a:spcBef>
                <a:spcPct val="0"/>
              </a:spcBef>
              <a:spcAft>
                <a:spcPct val="0"/>
              </a:spcAft>
            </a:pP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（202</a:t>
            </a:r>
            <a:r>
              <a:rPr lang="en-US" altLang="zh-CN"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1</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年</a:t>
            </a:r>
            <a:r>
              <a:rPr lang="en-US" altLang="zh-CN"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6</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月</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sym typeface="+mn-ea"/>
              </a:rPr>
              <a:t>）</a:t>
            </a:r>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rPr>
              <a:t>升级业务操作培训</a:t>
            </a:r>
            <a:endPar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cs typeface="方正悠黑体加粗" panose="02010600010101010101" charset="-122"/>
            </a:endParaRPr>
          </a:p>
        </p:txBody>
      </p:sp>
      <p:pic>
        <p:nvPicPr>
          <p:cNvPr id="4" name="Picture 1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190990" y="4128770"/>
            <a:ext cx="2521585" cy="272923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0-#ppt_w/2"/>
                                          </p:val>
                                        </p:tav>
                                        <p:tav tm="100000">
                                          <p:val>
                                            <p:strVal val="#ppt_x"/>
                                          </p:val>
                                        </p:tav>
                                      </p:tavLst>
                                    </p:anim>
                                    <p:anim calcmode="lin" valueType="num">
                                      <p:cBhvr additive="base">
                                        <p:cTn id="11"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6.优化“环境保护税税源信息采集”功能</a:t>
            </a:r>
            <a:endParaRPr lang="en-US" altLang="zh-CN" sz="2400" b="1" dirty="0">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858520" y="5614035"/>
            <a:ext cx="10474960" cy="1076325"/>
          </a:xfrm>
          <a:prstGeom prst="rect">
            <a:avLst/>
          </a:prstGeom>
          <a:noFill/>
          <a:ln w="9525">
            <a:noFill/>
          </a:ln>
        </p:spPr>
        <p:txBody>
          <a:bodyPr wrap="square">
            <a:spAutoFit/>
          </a:bodyPr>
          <a:p>
            <a:pPr indent="0"/>
            <a:r>
              <a:rPr lang="en-US" altLang="zh-CN" sz="1600" b="0">
                <a:latin typeface="宋体" panose="02010600030101010101" pitchFamily="2" charset="-122"/>
                <a:ea typeface="宋体" panose="02010600030101010101" pitchFamily="2" charset="-122"/>
                <a:cs typeface="宋体" panose="02010600030101010101" pitchFamily="2" charset="-122"/>
              </a:rPr>
              <a:t>1.</a:t>
            </a:r>
            <a:r>
              <a:rPr lang="zh-CN" altLang="en-US" sz="1600" b="0">
                <a:latin typeface="宋体" panose="02010600030101010101" pitchFamily="2" charset="-122"/>
                <a:ea typeface="宋体" panose="02010600030101010101" pitchFamily="2" charset="-122"/>
                <a:cs typeface="宋体" panose="02010600030101010101" pitchFamily="2" charset="-122"/>
              </a:rPr>
              <a:t>登入步骤：【我要办税】-【综合信息报告】-【税源信息报告】</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【财产和行为税税源信息报告】</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a:t>
            </a:r>
            <a:r>
              <a:rPr lang="en-US" altLang="zh-CN" sz="1600" b="0">
                <a:latin typeface="宋体" panose="02010600030101010101" pitchFamily="2" charset="-122"/>
                <a:ea typeface="宋体" panose="02010600030101010101" pitchFamily="2" charset="-122"/>
                <a:cs typeface="宋体" panose="02010600030101010101" pitchFamily="2" charset="-122"/>
              </a:rPr>
              <a:t>环境保护税税源信息采集</a:t>
            </a:r>
            <a:r>
              <a:rPr lang="zh-CN" altLang="en-US" sz="1600" b="0">
                <a:latin typeface="宋体" panose="02010600030101010101" pitchFamily="2" charset="-122"/>
                <a:ea typeface="宋体" panose="02010600030101010101" pitchFamily="2" charset="-122"/>
                <a:cs typeface="宋体" panose="02010600030101010101" pitchFamily="2" charset="-122"/>
              </a:rPr>
              <a:t>】</a:t>
            </a:r>
            <a:endParaRPr lang="zh-CN" altLang="en-US" sz="1600" b="0">
              <a:latin typeface="宋体" panose="02010600030101010101" pitchFamily="2" charset="-122"/>
              <a:ea typeface="宋体" panose="02010600030101010101" pitchFamily="2" charset="-122"/>
              <a:cs typeface="宋体" panose="02010600030101010101" pitchFamily="2" charset="-122"/>
            </a:endParaRPr>
          </a:p>
          <a:p>
            <a:pPr indent="0"/>
            <a:r>
              <a:rPr lang="en-US" altLang="zh-CN" sz="1600" b="0">
                <a:latin typeface="宋体" panose="02010600030101010101" pitchFamily="2" charset="-122"/>
                <a:ea typeface="宋体" panose="02010600030101010101" pitchFamily="2" charset="-122"/>
                <a:cs typeface="宋体" panose="02010600030101010101" pitchFamily="2" charset="-122"/>
              </a:rPr>
              <a:t>2.环境保护税申报计算及减免信息采集中特征指标数量、污染当量值、污染当量数自动带出可修改，新增烟尘、二氧化硫、氮氧化物可以进行抽样测算，经纬度填写规则拆分为6个数据项。</a:t>
            </a:r>
            <a:endParaRPr lang="en-US" altLang="zh-CN" sz="1600" b="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tretch>
            <a:fillRect/>
          </a:stretch>
        </p:blipFill>
        <p:spPr>
          <a:xfrm>
            <a:off x="858520" y="919480"/>
            <a:ext cx="10474960" cy="45961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7.优化“代开增值税专用发票”、“代开增值税普通发票”功能</a:t>
            </a:r>
            <a:endParaRPr sz="2400"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59510" y="5788025"/>
            <a:ext cx="9872980" cy="583565"/>
          </a:xfrm>
          <a:prstGeom prst="rect">
            <a:avLst/>
          </a:prstGeom>
          <a:noFill/>
          <a:ln w="9525">
            <a:noFill/>
          </a:ln>
        </p:spPr>
        <p:txBody>
          <a:bodyPr wrap="square">
            <a:spAutoFit/>
          </a:bodyPr>
          <a:p>
            <a:pPr indent="0"/>
            <a:r>
              <a:rPr lang="en-US" altLang="zh-CN" sz="1600" b="0">
                <a:latin typeface="宋体" panose="02010600030101010101" pitchFamily="2" charset="-122"/>
                <a:ea typeface="宋体" panose="02010600030101010101" pitchFamily="2" charset="-122"/>
                <a:cs typeface="宋体" panose="02010600030101010101" pitchFamily="2" charset="-122"/>
              </a:rPr>
              <a:t>1.</a:t>
            </a:r>
            <a:r>
              <a:rPr lang="zh-CN" altLang="en-US" sz="1600" b="0">
                <a:latin typeface="宋体" panose="02010600030101010101" pitchFamily="2" charset="-122"/>
                <a:ea typeface="宋体" panose="02010600030101010101" pitchFamily="2" charset="-122"/>
                <a:cs typeface="宋体" panose="02010600030101010101" pitchFamily="2" charset="-122"/>
              </a:rPr>
              <a:t>当纳税人需要进行“代开增值税专用发票”、“代开增值税普通发票”业务操作时，若纳税人未</a:t>
            </a:r>
            <a:r>
              <a:rPr lang="en-US" altLang="zh-CN" sz="1600" b="0">
                <a:latin typeface="宋体" panose="02010600030101010101" pitchFamily="2" charset="-122"/>
                <a:ea typeface="宋体" panose="02010600030101010101" pitchFamily="2" charset="-122"/>
                <a:cs typeface="宋体" panose="02010600030101010101" pitchFamily="2" charset="-122"/>
              </a:rPr>
              <a:t>缴纳城建税，教育费附加和地方教育附加，则不允许代开</a:t>
            </a:r>
            <a:r>
              <a:rPr lang="zh-CN" altLang="en-US" sz="1600" b="0">
                <a:latin typeface="宋体" panose="02010600030101010101" pitchFamily="2" charset="-122"/>
                <a:ea typeface="宋体" panose="02010600030101010101" pitchFamily="2" charset="-122"/>
                <a:cs typeface="宋体" panose="02010600030101010101" pitchFamily="2" charset="-122"/>
              </a:rPr>
              <a:t>发票。</a:t>
            </a:r>
            <a:endParaRPr lang="zh-CN" altLang="en-US" sz="1600" b="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tretch>
            <a:fillRect/>
          </a:stretch>
        </p:blipFill>
        <p:spPr>
          <a:xfrm>
            <a:off x="1159510" y="1069975"/>
            <a:ext cx="9873615" cy="47180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260350" y="131445"/>
            <a:ext cx="997902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8.1. </a:t>
            </a:r>
            <a:r>
              <a:rPr lang="en-US" altLang="zh-CN" sz="2000" b="1" dirty="0">
                <a:solidFill>
                  <a:schemeClr val="accent1"/>
                </a:solidFill>
                <a:latin typeface="微软雅黑" panose="020B0503020204020204" pitchFamily="34" charset="-122"/>
                <a:ea typeface="微软雅黑" panose="020B0503020204020204" pitchFamily="34" charset="-122"/>
                <a:sym typeface="+mn-ea"/>
              </a:rPr>
              <a:t>优化“居民企业（查账征收）企业</a:t>
            </a:r>
            <a:r>
              <a:rPr lang="zh-CN" altLang="en-US" sz="2000" b="1" dirty="0">
                <a:solidFill>
                  <a:schemeClr val="accent1"/>
                </a:solidFill>
                <a:latin typeface="微软雅黑" panose="020B0503020204020204" pitchFamily="34" charset="-122"/>
                <a:ea typeface="微软雅黑" panose="020B0503020204020204" pitchFamily="34" charset="-122"/>
                <a:sym typeface="+mn-ea"/>
              </a:rPr>
              <a:t>所得税</a:t>
            </a:r>
            <a:r>
              <a:rPr lang="en-US" altLang="zh-CN" sz="2000" b="1" dirty="0">
                <a:solidFill>
                  <a:schemeClr val="accent1"/>
                </a:solidFill>
                <a:latin typeface="微软雅黑" panose="020B0503020204020204" pitchFamily="34" charset="-122"/>
                <a:ea typeface="微软雅黑" panose="020B0503020204020204" pitchFamily="34" charset="-122"/>
                <a:sym typeface="+mn-ea"/>
              </a:rPr>
              <a:t>季度申报（2021版）”业务功能</a:t>
            </a:r>
            <a:endParaRPr lang="en-US" altLang="zh-CN" sz="2000" b="1" dirty="0">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042035" y="5589905"/>
            <a:ext cx="10108565" cy="1076325"/>
          </a:xfrm>
          <a:prstGeom prst="rect">
            <a:avLst/>
          </a:prstGeom>
          <a:noFill/>
          <a:ln w="9525">
            <a:noFill/>
          </a:ln>
        </p:spPr>
        <p:txBody>
          <a:bodyPr wrap="square">
            <a:spAutoFit/>
          </a:bodyPr>
          <a:p>
            <a:pPr indent="0"/>
            <a:r>
              <a:rPr lang="en-US" altLang="zh-CN" sz="1600" b="0">
                <a:latin typeface="宋体" panose="02010600030101010101" pitchFamily="2" charset="-122"/>
                <a:ea typeface="宋体" panose="02010600030101010101" pitchFamily="2" charset="-122"/>
                <a:cs typeface="宋体" panose="02010600030101010101" pitchFamily="2" charset="-122"/>
              </a:rPr>
              <a:t>1.</a:t>
            </a:r>
            <a:r>
              <a:rPr lang="zh-CN" altLang="en-US" sz="1600" b="0">
                <a:latin typeface="宋体" panose="02010600030101010101" pitchFamily="2" charset="-122"/>
                <a:ea typeface="宋体" panose="02010600030101010101" pitchFamily="2" charset="-122"/>
                <a:cs typeface="宋体" panose="02010600030101010101" pitchFamily="2" charset="-122"/>
              </a:rPr>
              <a:t>登入步骤：【我要办税】-【税费申报及缴纳】-【企业所得税申报】</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a:t>
            </a:r>
            <a:r>
              <a:rPr lang="en-US" altLang="zh-CN" sz="1600" b="0">
                <a:latin typeface="宋体" panose="02010600030101010101" pitchFamily="2" charset="-122"/>
                <a:ea typeface="宋体" panose="02010600030101010101" pitchFamily="2" charset="-122"/>
                <a:cs typeface="宋体" panose="02010600030101010101" pitchFamily="2" charset="-122"/>
              </a:rPr>
              <a:t>居民企业（查账征收）企业都是季度申报（2021版）</a:t>
            </a:r>
            <a:r>
              <a:rPr lang="zh-CN" altLang="en-US" sz="1600" b="0">
                <a:latin typeface="宋体" panose="02010600030101010101" pitchFamily="2" charset="-122"/>
                <a:ea typeface="宋体" panose="02010600030101010101" pitchFamily="2" charset="-122"/>
                <a:cs typeface="宋体" panose="02010600030101010101" pitchFamily="2" charset="-122"/>
              </a:rPr>
              <a:t>】</a:t>
            </a:r>
            <a:endParaRPr lang="zh-CN" altLang="en-US" sz="1600" b="0">
              <a:latin typeface="宋体" panose="02010600030101010101" pitchFamily="2" charset="-122"/>
              <a:ea typeface="宋体" panose="02010600030101010101" pitchFamily="2" charset="-122"/>
              <a:cs typeface="宋体" panose="02010600030101010101" pitchFamily="2" charset="-122"/>
            </a:endParaRPr>
          </a:p>
          <a:p>
            <a:pPr indent="0"/>
            <a:r>
              <a:rPr lang="en-US" altLang="zh-CN" sz="1600" b="0">
                <a:latin typeface="宋体" panose="02010600030101010101" pitchFamily="2" charset="-122"/>
                <a:ea typeface="宋体" panose="02010600030101010101" pitchFamily="2" charset="-122"/>
                <a:cs typeface="宋体" panose="02010600030101010101" pitchFamily="2" charset="-122"/>
              </a:rPr>
              <a:t>2.</a:t>
            </a:r>
            <a:r>
              <a:rPr lang="zh-CN" altLang="en-US" sz="1600" b="0">
                <a:latin typeface="宋体" panose="02010600030101010101" pitchFamily="2" charset="-122"/>
                <a:ea typeface="宋体" panose="02010600030101010101" pitchFamily="2" charset="-122"/>
                <a:cs typeface="宋体" panose="02010600030101010101" pitchFamily="2" charset="-122"/>
              </a:rPr>
              <a:t>附报事项名称中</a:t>
            </a:r>
            <a:r>
              <a:rPr lang="en-US" altLang="zh-CN" sz="1600" b="0">
                <a:latin typeface="宋体" panose="02010600030101010101" pitchFamily="2" charset="-122"/>
                <a:ea typeface="宋体" panose="02010600030101010101" pitchFamily="2" charset="-122"/>
                <a:cs typeface="宋体" panose="02010600030101010101" pitchFamily="2" charset="-122"/>
              </a:rPr>
              <a:t>“软件集成电路企业按新政策或原政策执行优惠”名称修改为“软件集成电路企业优惠政策适用类型”，数据项规</a:t>
            </a:r>
            <a:r>
              <a:rPr lang="zh-CN" altLang="en-US" sz="1600" b="0">
                <a:latin typeface="宋体" panose="02010600030101010101" pitchFamily="2" charset="-122"/>
                <a:ea typeface="宋体" panose="02010600030101010101" pitchFamily="2" charset="-122"/>
                <a:cs typeface="宋体" panose="02010600030101010101" pitchFamily="2" charset="-122"/>
              </a:rPr>
              <a:t>可以复选</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原政策</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与</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新政策</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两种选择项</a:t>
            </a:r>
            <a:r>
              <a:rPr lang="zh-CN" altLang="en-US" sz="1600" b="0">
                <a:ea typeface="宋体" panose="02010600030101010101" pitchFamily="2" charset="-122"/>
              </a:rPr>
              <a:t>。</a:t>
            </a:r>
            <a:endParaRPr lang="zh-CN" altLang="en-US" sz="1600" b="0">
              <a:ea typeface="宋体" panose="02010600030101010101" pitchFamily="2" charset="-122"/>
            </a:endParaRPr>
          </a:p>
        </p:txBody>
      </p:sp>
      <p:pic>
        <p:nvPicPr>
          <p:cNvPr id="2" name="图片 1"/>
          <p:cNvPicPr>
            <a:picLocks noChangeAspect="1"/>
          </p:cNvPicPr>
          <p:nvPr>
            <p:custDataLst>
              <p:tags r:id="rId1"/>
            </p:custDataLst>
          </p:nvPr>
        </p:nvPicPr>
        <p:blipFill>
          <a:blip r:embed="rId2"/>
          <a:stretch>
            <a:fillRect/>
          </a:stretch>
        </p:blipFill>
        <p:spPr>
          <a:xfrm>
            <a:off x="1041400" y="978535"/>
            <a:ext cx="10109200" cy="445135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260350" y="131445"/>
            <a:ext cx="997902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8.2.</a:t>
            </a:r>
            <a:r>
              <a:rPr lang="en-US" altLang="zh-CN" sz="2000" b="1" dirty="0">
                <a:solidFill>
                  <a:schemeClr val="accent1"/>
                </a:solidFill>
                <a:latin typeface="微软雅黑" panose="020B0503020204020204" pitchFamily="34" charset="-122"/>
                <a:ea typeface="微软雅黑" panose="020B0503020204020204" pitchFamily="34" charset="-122"/>
                <a:sym typeface="+mn-ea"/>
              </a:rPr>
              <a:t>优化“居民企业（查账征收）企业</a:t>
            </a:r>
            <a:r>
              <a:rPr lang="zh-CN" altLang="en-US" sz="2000" b="1" dirty="0">
                <a:solidFill>
                  <a:schemeClr val="accent1"/>
                </a:solidFill>
                <a:latin typeface="微软雅黑" panose="020B0503020204020204" pitchFamily="34" charset="-122"/>
                <a:ea typeface="微软雅黑" panose="020B0503020204020204" pitchFamily="34" charset="-122"/>
                <a:sym typeface="+mn-ea"/>
              </a:rPr>
              <a:t>所得税</a:t>
            </a:r>
            <a:r>
              <a:rPr lang="en-US" altLang="zh-CN" sz="2000" b="1" dirty="0">
                <a:solidFill>
                  <a:schemeClr val="accent1"/>
                </a:solidFill>
                <a:latin typeface="微软雅黑" panose="020B0503020204020204" pitchFamily="34" charset="-122"/>
                <a:ea typeface="微软雅黑" panose="020B0503020204020204" pitchFamily="34" charset="-122"/>
                <a:sym typeface="+mn-ea"/>
              </a:rPr>
              <a:t>季度申报（2021版）”业务功能</a:t>
            </a:r>
            <a:endParaRPr lang="en-US" altLang="zh-CN" sz="2000" b="1" dirty="0">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909320" y="5815965"/>
            <a:ext cx="10373995" cy="829945"/>
          </a:xfrm>
          <a:prstGeom prst="rect">
            <a:avLst/>
          </a:prstGeom>
          <a:noFill/>
          <a:ln w="9525">
            <a:noFill/>
          </a:ln>
        </p:spPr>
        <p:txBody>
          <a:bodyPr wrap="square">
            <a:spAutoFit/>
          </a:bodyPr>
          <a:p>
            <a:pPr indent="0"/>
            <a:r>
              <a:rPr lang="en-US" altLang="zh-CN" sz="1600" b="0">
                <a:latin typeface="宋体" panose="02010600030101010101" pitchFamily="2" charset="-122"/>
                <a:ea typeface="宋体" panose="02010600030101010101" pitchFamily="2" charset="-122"/>
                <a:cs typeface="宋体" panose="02010600030101010101" pitchFamily="2" charset="-122"/>
              </a:rPr>
              <a:t>3.</a:t>
            </a:r>
            <a:r>
              <a:rPr lang="zh-CN" altLang="en-US" sz="1600" b="0">
                <a:latin typeface="宋体" panose="02010600030101010101" pitchFamily="2" charset="-122"/>
                <a:ea typeface="宋体" panose="02010600030101010101" pitchFamily="2" charset="-122"/>
                <a:cs typeface="宋体" panose="02010600030101010101" pitchFamily="2" charset="-122"/>
              </a:rPr>
              <a:t>纳税人在选择第</a:t>
            </a:r>
            <a:r>
              <a:rPr lang="en-US" altLang="zh-CN" sz="1600" b="0">
                <a:latin typeface="宋体" panose="02010600030101010101" pitchFamily="2" charset="-122"/>
                <a:ea typeface="宋体" panose="02010600030101010101" pitchFamily="2" charset="-122"/>
                <a:cs typeface="宋体" panose="02010600030101010101" pitchFamily="2" charset="-122"/>
              </a:rPr>
              <a:t>8</a:t>
            </a:r>
            <a:r>
              <a:rPr lang="zh-CN" altLang="en-US" sz="1600" b="0">
                <a:latin typeface="宋体" panose="02010600030101010101" pitchFamily="2" charset="-122"/>
                <a:ea typeface="宋体" panose="02010600030101010101" pitchFamily="2" charset="-122"/>
                <a:cs typeface="宋体" panose="02010600030101010101" pitchFamily="2" charset="-122"/>
              </a:rPr>
              <a:t>行</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减：所得减免选择项时，</a:t>
            </a:r>
            <a:r>
              <a:rPr lang="en-US" altLang="zh-CN" sz="1600" b="0">
                <a:latin typeface="宋体" panose="02010600030101010101" pitchFamily="2" charset="-122"/>
                <a:ea typeface="宋体" panose="02010600030101010101" pitchFamily="2" charset="-122"/>
                <a:cs typeface="宋体" panose="02010600030101010101" pitchFamily="2" charset="-122"/>
              </a:rPr>
              <a:t>符合条件的技术转让项目所得项下，“符合条件的一般技术转让项目所得减免征收企业所得税”和“符合条件的中关村国家自主创新示范区特定区域技术转让项目所得减免征收企业所得税”两项不可同时勾选</a:t>
            </a:r>
            <a:r>
              <a:rPr lang="zh-CN" altLang="en-US" sz="1600" b="0">
                <a:latin typeface="宋体" panose="02010600030101010101" pitchFamily="2" charset="-122"/>
                <a:ea typeface="宋体" panose="02010600030101010101" pitchFamily="2" charset="-122"/>
                <a:cs typeface="宋体" panose="02010600030101010101" pitchFamily="2" charset="-122"/>
              </a:rPr>
              <a:t>，同时勾选会有提示语显示。</a:t>
            </a:r>
            <a:endParaRPr lang="zh-CN" altLang="en-US" sz="1600" b="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tretch>
            <a:fillRect/>
          </a:stretch>
        </p:blipFill>
        <p:spPr>
          <a:xfrm>
            <a:off x="909320" y="1052830"/>
            <a:ext cx="10373360" cy="457962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260350" y="131445"/>
            <a:ext cx="997902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8.3. </a:t>
            </a:r>
            <a:r>
              <a:rPr lang="en-US" altLang="zh-CN" sz="2000" b="1" dirty="0">
                <a:solidFill>
                  <a:schemeClr val="accent1"/>
                </a:solidFill>
                <a:latin typeface="微软雅黑" panose="020B0503020204020204" pitchFamily="34" charset="-122"/>
                <a:ea typeface="微软雅黑" panose="020B0503020204020204" pitchFamily="34" charset="-122"/>
                <a:sym typeface="+mn-ea"/>
              </a:rPr>
              <a:t>优化“居民企业（查账征收）企业</a:t>
            </a:r>
            <a:r>
              <a:rPr lang="zh-CN" altLang="en-US" sz="2000" b="1" dirty="0">
                <a:solidFill>
                  <a:schemeClr val="accent1"/>
                </a:solidFill>
                <a:latin typeface="微软雅黑" panose="020B0503020204020204" pitchFamily="34" charset="-122"/>
                <a:ea typeface="微软雅黑" panose="020B0503020204020204" pitchFamily="34" charset="-122"/>
                <a:sym typeface="+mn-ea"/>
              </a:rPr>
              <a:t>所得税</a:t>
            </a:r>
            <a:r>
              <a:rPr lang="en-US" altLang="zh-CN" sz="2000" b="1" dirty="0">
                <a:solidFill>
                  <a:schemeClr val="accent1"/>
                </a:solidFill>
                <a:latin typeface="微软雅黑" panose="020B0503020204020204" pitchFamily="34" charset="-122"/>
                <a:ea typeface="微软雅黑" panose="020B0503020204020204" pitchFamily="34" charset="-122"/>
                <a:sym typeface="+mn-ea"/>
              </a:rPr>
              <a:t>季度申报（2021版）”业务功能</a:t>
            </a:r>
            <a:endParaRPr lang="en-US" altLang="zh-CN" sz="2000" b="1" dirty="0">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983615" y="5745480"/>
            <a:ext cx="10226040" cy="829945"/>
          </a:xfrm>
          <a:prstGeom prst="rect">
            <a:avLst/>
          </a:prstGeom>
          <a:noFill/>
          <a:ln w="9525">
            <a:noFill/>
          </a:ln>
        </p:spPr>
        <p:txBody>
          <a:bodyPr wrap="square">
            <a:spAutoFit/>
          </a:bodyPr>
          <a:p>
            <a:pPr indent="0"/>
            <a:r>
              <a:rPr lang="en-US" altLang="zh-CN" sz="1600" b="0">
                <a:latin typeface="宋体" panose="02010600030101010101" pitchFamily="2" charset="-122"/>
                <a:ea typeface="宋体" panose="02010600030101010101" pitchFamily="2" charset="-122"/>
                <a:cs typeface="宋体" panose="02010600030101010101" pitchFamily="2" charset="-122"/>
              </a:rPr>
              <a:t>4.</a:t>
            </a:r>
            <a:r>
              <a:rPr lang="zh-CN" altLang="en-US" sz="1600" b="0">
                <a:latin typeface="宋体" panose="02010600030101010101" pitchFamily="2" charset="-122"/>
                <a:ea typeface="宋体" panose="02010600030101010101" pitchFamily="2" charset="-122"/>
                <a:cs typeface="宋体" panose="02010600030101010101" pitchFamily="2" charset="-122"/>
              </a:rPr>
              <a:t>当纳税人账号是小微企业时，点击</a:t>
            </a:r>
            <a:r>
              <a:rPr lang="en-US" altLang="zh-CN" sz="1600" b="0">
                <a:latin typeface="宋体" panose="02010600030101010101" pitchFamily="2" charset="-122"/>
                <a:ea typeface="宋体" panose="02010600030101010101" pitchFamily="2" charset="-122"/>
                <a:cs typeface="宋体" panose="02010600030101010101" pitchFamily="2" charset="-122"/>
              </a:rPr>
              <a:t>13</a:t>
            </a:r>
            <a:r>
              <a:rPr lang="zh-CN" altLang="en-US" sz="1600" b="0">
                <a:latin typeface="宋体" panose="02010600030101010101" pitchFamily="2" charset="-122"/>
                <a:ea typeface="宋体" panose="02010600030101010101" pitchFamily="2" charset="-122"/>
                <a:cs typeface="宋体" panose="02010600030101010101" pitchFamily="2" charset="-122"/>
              </a:rPr>
              <a:t>行减免所得税选项表，强制小微企业必须享受小微减免，并不允许选择其他优惠；申报表初始化时，13行自动带出小型微利企业优惠并计算优惠金额，如果小微标志为“否”的时候，金额变为0。若纳税人手工勾选享受其他优惠时，已选择的小微行次优惠事项可直接修改，也可以删除该行次。</a:t>
            </a:r>
            <a:endParaRPr lang="zh-CN" altLang="en-US" sz="1600" b="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tretch>
            <a:fillRect/>
          </a:stretch>
        </p:blipFill>
        <p:spPr>
          <a:xfrm>
            <a:off x="982980" y="1049655"/>
            <a:ext cx="10226675" cy="449770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260350" y="131445"/>
            <a:ext cx="997902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8.4. </a:t>
            </a:r>
            <a:r>
              <a:rPr lang="en-US" altLang="zh-CN" sz="2000" b="1" dirty="0">
                <a:solidFill>
                  <a:schemeClr val="accent1"/>
                </a:solidFill>
                <a:latin typeface="微软雅黑" panose="020B0503020204020204" pitchFamily="34" charset="-122"/>
                <a:ea typeface="微软雅黑" panose="020B0503020204020204" pitchFamily="34" charset="-122"/>
                <a:sym typeface="+mn-ea"/>
              </a:rPr>
              <a:t>优化“居民企业（查账征收）企业</a:t>
            </a:r>
            <a:r>
              <a:rPr lang="zh-CN" altLang="en-US" sz="2000" b="1" dirty="0">
                <a:solidFill>
                  <a:schemeClr val="accent1"/>
                </a:solidFill>
                <a:latin typeface="微软雅黑" panose="020B0503020204020204" pitchFamily="34" charset="-122"/>
                <a:ea typeface="微软雅黑" panose="020B0503020204020204" pitchFamily="34" charset="-122"/>
                <a:sym typeface="+mn-ea"/>
              </a:rPr>
              <a:t>所得税</a:t>
            </a:r>
            <a:r>
              <a:rPr lang="en-US" altLang="zh-CN" sz="2000" b="1" dirty="0">
                <a:solidFill>
                  <a:schemeClr val="accent1"/>
                </a:solidFill>
                <a:latin typeface="微软雅黑" panose="020B0503020204020204" pitchFamily="34" charset="-122"/>
                <a:ea typeface="微软雅黑" panose="020B0503020204020204" pitchFamily="34" charset="-122"/>
                <a:sym typeface="+mn-ea"/>
              </a:rPr>
              <a:t>季度申报（2021版）”业务功能</a:t>
            </a:r>
            <a:endParaRPr lang="en-US" altLang="zh-CN" sz="2000" b="1" dirty="0">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974090" y="5629275"/>
            <a:ext cx="10243820" cy="1076325"/>
          </a:xfrm>
          <a:prstGeom prst="rect">
            <a:avLst/>
          </a:prstGeom>
          <a:noFill/>
          <a:ln w="9525">
            <a:noFill/>
          </a:ln>
        </p:spPr>
        <p:txBody>
          <a:bodyPr wrap="square">
            <a:spAutoFit/>
          </a:bodyPr>
          <a:p>
            <a:pPr indent="0"/>
            <a:r>
              <a:rPr lang="en-US" altLang="zh-CN" sz="1600" b="0">
                <a:latin typeface="宋体" panose="02010600030101010101" pitchFamily="2" charset="-122"/>
                <a:ea typeface="宋体" panose="02010600030101010101" pitchFamily="2" charset="-122"/>
                <a:cs typeface="宋体" panose="02010600030101010101" pitchFamily="2" charset="-122"/>
              </a:rPr>
              <a:t>5.</a:t>
            </a:r>
            <a:r>
              <a:rPr lang="zh-CN" altLang="en-US" sz="1600" b="0">
                <a:latin typeface="宋体" panose="02010600030101010101" pitchFamily="2" charset="-122"/>
                <a:ea typeface="宋体" panose="02010600030101010101" pitchFamily="2" charset="-122"/>
                <a:cs typeface="宋体" panose="02010600030101010101" pitchFamily="2" charset="-122"/>
              </a:rPr>
              <a:t>当纳税人未勾选</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软件集成电路企业优惠政策适用类型中【原政策】，选择勾选第</a:t>
            </a:r>
            <a:r>
              <a:rPr lang="en-US" altLang="zh-CN" sz="1600" b="0">
                <a:latin typeface="宋体" panose="02010600030101010101" pitchFamily="2" charset="-122"/>
                <a:ea typeface="宋体" panose="02010600030101010101" pitchFamily="2" charset="-122"/>
                <a:cs typeface="宋体" panose="02010600030101010101" pitchFamily="2" charset="-122"/>
              </a:rPr>
              <a:t>8</a:t>
            </a:r>
            <a:r>
              <a:rPr lang="zh-CN" altLang="en-US" sz="1600" b="0">
                <a:latin typeface="宋体" panose="02010600030101010101" pitchFamily="2" charset="-122"/>
                <a:ea typeface="宋体" panose="02010600030101010101" pitchFamily="2" charset="-122"/>
                <a:cs typeface="宋体" panose="02010600030101010101" pitchFamily="2" charset="-122"/>
              </a:rPr>
              <a:t>行</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所得减免类型选择表中</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原有集成电路项目优惠政策（</a:t>
            </a:r>
            <a:r>
              <a:rPr lang="en-US" altLang="zh-CN" sz="1600" b="0">
                <a:latin typeface="宋体" panose="02010600030101010101" pitchFamily="2" charset="-122"/>
                <a:ea typeface="宋体" panose="02010600030101010101" pitchFamily="2" charset="-122"/>
                <a:cs typeface="宋体" panose="02010600030101010101" pitchFamily="2" charset="-122"/>
              </a:rPr>
              <a:t>SD071</a:t>
            </a:r>
            <a:r>
              <a:rPr lang="zh-CN" altLang="en-US" sz="1600" b="0">
                <a:latin typeface="宋体" panose="02010600030101010101" pitchFamily="2" charset="-122"/>
                <a:ea typeface="宋体" panose="02010600030101010101" pitchFamily="2" charset="-122"/>
                <a:cs typeface="宋体" panose="02010600030101010101" pitchFamily="2" charset="-122"/>
              </a:rPr>
              <a:t>、</a:t>
            </a:r>
            <a:r>
              <a:rPr lang="en-US" altLang="zh-CN" sz="1600" b="0">
                <a:latin typeface="宋体" panose="02010600030101010101" pitchFamily="2" charset="-122"/>
                <a:ea typeface="宋体" panose="02010600030101010101" pitchFamily="2" charset="-122"/>
                <a:cs typeface="宋体" panose="02010600030101010101" pitchFamily="2" charset="-122"/>
              </a:rPr>
              <a:t>SD072</a:t>
            </a:r>
            <a:r>
              <a:rPr lang="zh-CN" altLang="en-US" sz="1600" b="0">
                <a:latin typeface="宋体" panose="02010600030101010101" pitchFamily="2" charset="-122"/>
                <a:ea typeface="宋体" panose="02010600030101010101" pitchFamily="2" charset="-122"/>
                <a:cs typeface="宋体" panose="02010600030101010101" pitchFamily="2" charset="-122"/>
              </a:rPr>
              <a:t>）或者勾选第</a:t>
            </a:r>
            <a:r>
              <a:rPr lang="en-US" altLang="zh-CN" sz="1600" b="0">
                <a:latin typeface="宋体" panose="02010600030101010101" pitchFamily="2" charset="-122"/>
                <a:ea typeface="宋体" panose="02010600030101010101" pitchFamily="2" charset="-122"/>
                <a:cs typeface="宋体" panose="02010600030101010101" pitchFamily="2" charset="-122"/>
              </a:rPr>
              <a:t>13</a:t>
            </a:r>
            <a:r>
              <a:rPr lang="zh-CN" altLang="en-US" sz="1600" b="0">
                <a:latin typeface="宋体" panose="02010600030101010101" pitchFamily="2" charset="-122"/>
                <a:ea typeface="宋体" panose="02010600030101010101" pitchFamily="2" charset="-122"/>
                <a:cs typeface="宋体" panose="02010600030101010101" pitchFamily="2" charset="-122"/>
              </a:rPr>
              <a:t>行</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减免所得税选项表中</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原有软件集成电路优惠继续执行到期（JMSE00301A至JMSE00309A）其中一项或者多个选项点击确认按钮，页面提醒必须先勾</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选附报事项名称中</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软件集成电路企业优惠政策适用类型中【原政策】才能进行优惠申报。</a:t>
            </a:r>
            <a:endParaRPr lang="en-US" altLang="zh-CN" sz="1600" b="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tretch>
            <a:fillRect/>
          </a:stretch>
        </p:blipFill>
        <p:spPr>
          <a:xfrm>
            <a:off x="974090" y="974725"/>
            <a:ext cx="10243820" cy="451358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260350" y="131445"/>
            <a:ext cx="997902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8.5. </a:t>
            </a:r>
            <a:r>
              <a:rPr lang="en-US" altLang="zh-CN" sz="2000" b="1" dirty="0">
                <a:solidFill>
                  <a:schemeClr val="accent1"/>
                </a:solidFill>
                <a:latin typeface="微软雅黑" panose="020B0503020204020204" pitchFamily="34" charset="-122"/>
                <a:ea typeface="微软雅黑" panose="020B0503020204020204" pitchFamily="34" charset="-122"/>
                <a:sym typeface="+mn-ea"/>
              </a:rPr>
              <a:t>优化“居民企业（查账征收）企业</a:t>
            </a:r>
            <a:r>
              <a:rPr lang="zh-CN" altLang="en-US" sz="2000" b="1" dirty="0">
                <a:solidFill>
                  <a:schemeClr val="accent1"/>
                </a:solidFill>
                <a:latin typeface="微软雅黑" panose="020B0503020204020204" pitchFamily="34" charset="-122"/>
                <a:ea typeface="微软雅黑" panose="020B0503020204020204" pitchFamily="34" charset="-122"/>
                <a:sym typeface="+mn-ea"/>
              </a:rPr>
              <a:t>所得税</a:t>
            </a:r>
            <a:r>
              <a:rPr lang="en-US" altLang="zh-CN" sz="2000" b="1" dirty="0">
                <a:solidFill>
                  <a:schemeClr val="accent1"/>
                </a:solidFill>
                <a:latin typeface="微软雅黑" panose="020B0503020204020204" pitchFamily="34" charset="-122"/>
                <a:ea typeface="微软雅黑" panose="020B0503020204020204" pitchFamily="34" charset="-122"/>
                <a:sym typeface="+mn-ea"/>
              </a:rPr>
              <a:t>季度申报（2021版）”业务功能</a:t>
            </a:r>
            <a:endParaRPr lang="en-US" altLang="zh-CN" sz="2000" b="1" dirty="0">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943610" y="5618480"/>
            <a:ext cx="10305415" cy="1076325"/>
          </a:xfrm>
          <a:prstGeom prst="rect">
            <a:avLst/>
          </a:prstGeom>
          <a:noFill/>
          <a:ln w="9525">
            <a:noFill/>
          </a:ln>
        </p:spPr>
        <p:txBody>
          <a:bodyPr wrap="square">
            <a:spAutoFit/>
          </a:bodyPr>
          <a:p>
            <a:pPr indent="0"/>
            <a:r>
              <a:rPr lang="en-US" altLang="zh-CN" sz="1600" b="0">
                <a:latin typeface="宋体" panose="02010600030101010101" pitchFamily="2" charset="-122"/>
                <a:ea typeface="宋体" panose="02010600030101010101" pitchFamily="2" charset="-122"/>
                <a:cs typeface="宋体" panose="02010600030101010101" pitchFamily="2" charset="-122"/>
              </a:rPr>
              <a:t>6.</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当纳税人未勾选</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软件集成电路企业优惠政策适用类型中【新政策】，选择勾选第</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8</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行</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所得减免类型选择表中</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集成电路项目优惠政策（</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SD073</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SD074</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AD705</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）或者勾选第</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13</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行</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减免所得税选项表中</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软件集成电路企业新政策（JMSE00301</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B</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至JMSE00309</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B</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）其中一项或者多个选项点击确认按钮，页面提醒必须先勾</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选附报事项名称中</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软件集成电路企业优惠政策适用类型中【新政策】才能进行优惠申报。</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tretch>
            <a:fillRect/>
          </a:stretch>
        </p:blipFill>
        <p:spPr>
          <a:xfrm>
            <a:off x="942975" y="1005840"/>
            <a:ext cx="10305415" cy="450659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9.</a:t>
            </a:r>
            <a:r>
              <a:rPr lang="zh-CN" altLang="en-US" sz="2400" b="1" dirty="0">
                <a:solidFill>
                  <a:schemeClr val="accent1"/>
                </a:solidFill>
                <a:latin typeface="微软雅黑" panose="020B0503020204020204" pitchFamily="34" charset="-122"/>
                <a:ea typeface="微软雅黑" panose="020B0503020204020204" pitchFamily="34" charset="-122"/>
                <a:sym typeface="+mn-ea"/>
              </a:rPr>
              <a:t>删除与修改套餐名称</a:t>
            </a:r>
            <a:endParaRPr lang="zh-CN" altLang="en-US" sz="2400" b="1" dirty="0">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873760" y="5788025"/>
            <a:ext cx="10444480" cy="583565"/>
          </a:xfrm>
          <a:prstGeom prst="rect">
            <a:avLst/>
          </a:prstGeom>
          <a:noFill/>
          <a:ln w="9525">
            <a:noFill/>
          </a:ln>
        </p:spPr>
        <p:txBody>
          <a:bodyPr wrap="square">
            <a:spAutoFit/>
          </a:bodyPr>
          <a:p>
            <a:pPr indent="0"/>
            <a:r>
              <a:rPr lang="en-US" altLang="zh-CN" sz="1600" b="0">
                <a:ea typeface="宋体" panose="02010600030101010101" pitchFamily="2" charset="-122"/>
              </a:rPr>
              <a:t>1.根据业务部门需求，将专题套餐服务中的《国际税收业务套餐》改为《非居民企业专题套餐》，将《国际税收业务套餐》中的《增值税代扣代缴税款报告及缴纳》删掉。</a:t>
            </a:r>
            <a:endParaRPr lang="en-US" altLang="zh-CN" sz="1600" b="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873760" y="1154430"/>
            <a:ext cx="10445115" cy="454850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86715" y="117475"/>
            <a:ext cx="9542145" cy="460375"/>
          </a:xfrm>
          <a:prstGeom prst="rect">
            <a:avLst/>
          </a:prstGeom>
          <a:noFill/>
        </p:spPr>
        <p:txBody>
          <a:bodyPr wrap="square" rtlCol="0">
            <a:spAutoFit/>
          </a:bodyPr>
          <a:p>
            <a:r>
              <a:rPr sz="2400" b="1" dirty="0">
                <a:solidFill>
                  <a:schemeClr val="accent1"/>
                </a:solidFill>
                <a:latin typeface="微软雅黑" panose="020B0503020204020204" pitchFamily="34" charset="-122"/>
                <a:ea typeface="微软雅黑" panose="020B0503020204020204" pitchFamily="34" charset="-122"/>
                <a:sym typeface="+mn-ea"/>
              </a:rPr>
              <a:t>运维服务渠道</a:t>
            </a:r>
            <a:endParaRPr sz="2400" b="1" dirty="0">
              <a:solidFill>
                <a:schemeClr val="accent1"/>
              </a:solidFill>
              <a:latin typeface="微软雅黑" panose="020B0503020204020204" pitchFamily="34" charset="-122"/>
              <a:ea typeface="微软雅黑" panose="020B0503020204020204" pitchFamily="34" charset="-122"/>
              <a:sym typeface="+mn-ea"/>
            </a:endParaRPr>
          </a:p>
        </p:txBody>
      </p:sp>
      <p:pic>
        <p:nvPicPr>
          <p:cNvPr id="6" name="图片 5"/>
          <p:cNvPicPr>
            <a:picLocks noChangeAspect="1"/>
          </p:cNvPicPr>
          <p:nvPr/>
        </p:nvPicPr>
        <p:blipFill>
          <a:blip r:embed="rId1"/>
          <a:stretch>
            <a:fillRect/>
          </a:stretch>
        </p:blipFill>
        <p:spPr>
          <a:xfrm>
            <a:off x="2286000" y="748030"/>
            <a:ext cx="7620000" cy="536257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86715" y="117475"/>
            <a:ext cx="9542145" cy="460375"/>
          </a:xfrm>
          <a:prstGeom prst="rect">
            <a:avLst/>
          </a:prstGeom>
          <a:noFill/>
        </p:spPr>
        <p:txBody>
          <a:bodyPr wrap="square" rtlCol="0">
            <a:spAutoFit/>
          </a:bodyPr>
          <a:p>
            <a:r>
              <a:rPr lang="zh-CN" altLang="en-US" sz="2400" b="1" dirty="0">
                <a:solidFill>
                  <a:schemeClr val="accent1"/>
                </a:solidFill>
                <a:latin typeface="微软雅黑" panose="020B0503020204020204" pitchFamily="34" charset="-122"/>
                <a:ea typeface="微软雅黑" panose="020B0503020204020204" pitchFamily="34" charset="-122"/>
                <a:sym typeface="+mn-ea"/>
              </a:rPr>
              <a:t>本期培训视频及微信公众号</a:t>
            </a:r>
            <a:r>
              <a:rPr lang="zh-CN" altLang="en-US" sz="2400" b="1" dirty="0">
                <a:solidFill>
                  <a:schemeClr val="accent1"/>
                </a:solidFill>
                <a:latin typeface="微软雅黑" panose="020B0503020204020204" pitchFamily="34" charset="-122"/>
                <a:ea typeface="微软雅黑" panose="020B0503020204020204" pitchFamily="34" charset="-122"/>
                <a:sym typeface="+mn-ea"/>
              </a:rPr>
              <a:t>二维码</a:t>
            </a:r>
            <a:endParaRPr sz="2400" b="1" dirty="0">
              <a:solidFill>
                <a:schemeClr val="accent1"/>
              </a:solidFill>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1"/>
          <a:stretch>
            <a:fillRect/>
          </a:stretch>
        </p:blipFill>
        <p:spPr>
          <a:xfrm>
            <a:off x="2400300" y="1338580"/>
            <a:ext cx="7391400" cy="418147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 name="直接连接符 1"/>
          <p:cNvCxnSpPr/>
          <p:nvPr>
            <p:custDataLst>
              <p:tags r:id="rId1"/>
            </p:custDataLst>
          </p:nvPr>
        </p:nvCxnSpPr>
        <p:spPr>
          <a:xfrm>
            <a:off x="-43815" y="2126615"/>
            <a:ext cx="12235815" cy="20955"/>
          </a:xfrm>
          <a:prstGeom prst="line">
            <a:avLst/>
          </a:prstGeom>
          <a:noFill/>
          <a:ln w="38100" cap="flat" cmpd="sng" algn="ctr">
            <a:solidFill>
              <a:srgbClr val="7F7F7F"/>
            </a:solidFill>
            <a:prstDash val="solid"/>
            <a:miter lim="800000"/>
          </a:ln>
          <a:effectLst/>
        </p:spPr>
      </p:cxnSp>
      <p:sp>
        <p:nvSpPr>
          <p:cNvPr id="16" name="椭圆 15"/>
          <p:cNvSpPr/>
          <p:nvPr>
            <p:custDataLst>
              <p:tags r:id="rId2"/>
            </p:custDataLst>
          </p:nvPr>
        </p:nvSpPr>
        <p:spPr>
          <a:xfrm>
            <a:off x="1480820" y="1857375"/>
            <a:ext cx="1670050" cy="559435"/>
          </a:xfrm>
          <a:prstGeom prst="ellipse">
            <a:avLst/>
          </a:prstGeom>
          <a:solidFill>
            <a:srgbClr val="FFCA08"/>
          </a:solidFill>
        </p:spPr>
        <p:txBody>
          <a:bodyPr rot="0" spcFirstLastPara="0" vertOverflow="overflow" horzOverflow="overflow" vert="horz" wrap="square" lIns="0" tIns="0" rIns="0" bIns="0" numCol="1" spcCol="0" rtlCol="0" fromWordArt="0" anchor="ctr" anchorCtr="0" forceAA="0" compatLnSpc="1">
            <a:normAutofit/>
          </a:bodyPr>
          <a:p>
            <a:pPr algn="ctr"/>
            <a:r>
              <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rPr>
              <a:t>新增功能</a:t>
            </a:r>
            <a:endPar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endParaRPr>
          </a:p>
        </p:txBody>
      </p:sp>
      <p:sp>
        <p:nvSpPr>
          <p:cNvPr id="18" name="矩形 17"/>
          <p:cNvSpPr/>
          <p:nvPr>
            <p:custDataLst>
              <p:tags r:id="rId3"/>
            </p:custDataLst>
          </p:nvPr>
        </p:nvSpPr>
        <p:spPr>
          <a:xfrm>
            <a:off x="622935" y="2731770"/>
            <a:ext cx="3631565" cy="2639060"/>
          </a:xfrm>
          <a:prstGeom prst="rect">
            <a:avLst/>
          </a:prstGeom>
          <a:ln>
            <a:noFill/>
          </a:ln>
        </p:spPr>
        <p:txBody>
          <a:bodyPr wrap="square">
            <a:noAutofit/>
          </a:bodyPr>
          <a:p>
            <a:pPr marL="171450" lvl="1" indent="-171450">
              <a:lnSpc>
                <a:spcPct val="100000"/>
              </a:lnSpc>
              <a:spcBef>
                <a:spcPct val="0"/>
              </a:spcBef>
              <a:spcAft>
                <a:spcPct val="15000"/>
              </a:spcAft>
            </a:pPr>
            <a:r>
              <a:rPr lang="en-US" altLang="zh-CN"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1.新增“委托代征汇总申报”业务功能</a:t>
            </a:r>
            <a:endParaRPr lang="en-US" altLang="zh-CN" sz="1400" dirty="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0" name="椭圆 19"/>
          <p:cNvSpPr/>
          <p:nvPr>
            <p:custDataLst>
              <p:tags r:id="rId4"/>
            </p:custDataLst>
          </p:nvPr>
        </p:nvSpPr>
        <p:spPr>
          <a:xfrm>
            <a:off x="5423535" y="1857375"/>
            <a:ext cx="1717040" cy="559435"/>
          </a:xfrm>
          <a:prstGeom prst="ellipse">
            <a:avLst/>
          </a:prstGeom>
          <a:solidFill>
            <a:srgbClr val="F8931D"/>
          </a:solidFill>
        </p:spPr>
        <p:txBody>
          <a:bodyPr rot="0" spcFirstLastPara="0" vertOverflow="overflow" horzOverflow="overflow" vert="horz" wrap="square" lIns="0" tIns="0" rIns="0" bIns="0" numCol="1" spcCol="0" rtlCol="0" fromWordArt="0" anchor="ctr" anchorCtr="0" forceAA="0" compatLnSpc="1">
            <a:normAutofit/>
          </a:bodyPr>
          <a:p>
            <a:pPr algn="ctr"/>
            <a:r>
              <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rPr>
              <a:t>升级优化</a:t>
            </a:r>
            <a:endPar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endParaRPr>
          </a:p>
        </p:txBody>
      </p:sp>
      <p:sp>
        <p:nvSpPr>
          <p:cNvPr id="22" name="矩形 21"/>
          <p:cNvSpPr/>
          <p:nvPr>
            <p:custDataLst>
              <p:tags r:id="rId5"/>
            </p:custDataLst>
          </p:nvPr>
        </p:nvSpPr>
        <p:spPr>
          <a:xfrm>
            <a:off x="4535805" y="2732405"/>
            <a:ext cx="3859530" cy="2638425"/>
          </a:xfrm>
          <a:prstGeom prst="rect">
            <a:avLst/>
          </a:prstGeom>
          <a:ln>
            <a:noFill/>
          </a:ln>
        </p:spPr>
        <p:txBody>
          <a:bodyPr wrap="square">
            <a:noAutofit/>
          </a:bodyPr>
          <a:p>
            <a:pPr marL="171450" lvl="1" indent="-171450">
              <a:lnSpc>
                <a:spcPct val="100000"/>
              </a:lnSpc>
              <a:spcBef>
                <a:spcPct val="0"/>
              </a:spcBef>
              <a:spcAft>
                <a:spcPct val="1500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1.</a:t>
            </a:r>
            <a:r>
              <a:rPr lang="zh-CN"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优化</a:t>
            </a: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“城镇土地使用税房产税税源信息采集”功能</a:t>
            </a:r>
            <a:endPar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2.</a:t>
            </a:r>
            <a:r>
              <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优化“印花税税源信息采集”功能</a:t>
            </a:r>
            <a:endPar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3.</a:t>
            </a:r>
            <a:r>
              <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优化</a:t>
            </a: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“契税税源信息采集”功能</a:t>
            </a:r>
            <a:endPar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4.</a:t>
            </a:r>
            <a:r>
              <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优化“土地增值税税源信息采集”功能</a:t>
            </a:r>
            <a:endPar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5.</a:t>
            </a:r>
            <a:r>
              <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优化“环境保护税税源信息采集”功能</a:t>
            </a:r>
            <a:endPar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6.</a:t>
            </a:r>
            <a:r>
              <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优化“代开增值税专用发票”、“代开增值税普通发票”功能</a:t>
            </a:r>
            <a:endPar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171450" lvl="1" indent="-171450">
              <a:lnSpc>
                <a:spcPct val="100000"/>
              </a:lnSpc>
              <a:spcBef>
                <a:spcPct val="0"/>
              </a:spcBef>
              <a:spcAft>
                <a:spcPct val="1500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7.</a:t>
            </a:r>
            <a:r>
              <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优化“居民企业（查账征收）企业所得税季度申报（2021版）”业务功能</a:t>
            </a:r>
            <a:endParaRPr lang="zh-CN" altLang="en-US"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3" name="椭圆 22"/>
          <p:cNvSpPr/>
          <p:nvPr>
            <p:custDataLst>
              <p:tags r:id="rId6"/>
            </p:custDataLst>
          </p:nvPr>
        </p:nvSpPr>
        <p:spPr>
          <a:xfrm>
            <a:off x="9413875" y="1856740"/>
            <a:ext cx="1717040" cy="560705"/>
          </a:xfrm>
          <a:prstGeom prst="ellipse">
            <a:avLst/>
          </a:prstGeom>
          <a:solidFill>
            <a:srgbClr val="00B050"/>
          </a:solidFill>
        </p:spPr>
        <p:txBody>
          <a:bodyPr rot="0" spcFirstLastPara="0" vertOverflow="overflow" horzOverflow="overflow" vert="horz" wrap="square" lIns="0" tIns="0" rIns="0" bIns="0" numCol="1" spcCol="0" rtlCol="0" fromWordArt="0" anchor="ctr" anchorCtr="0" forceAA="0" compatLnSpc="1">
            <a:normAutofit/>
          </a:bodyPr>
          <a:p>
            <a:pPr algn="ctr"/>
            <a:r>
              <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rPr>
              <a:t>取消功能</a:t>
            </a:r>
            <a:endParaRPr lang="zh-CN" altLang="en-US" smtClean="0">
              <a:solidFill>
                <a:sysClr val="window" lastClr="FFFFFF"/>
              </a:solidFill>
              <a:latin typeface="Arial" panose="020B0604020202020204" pitchFamily="34" charset="0"/>
              <a:ea typeface="黑体" panose="02010609060101010101" charset="-122"/>
              <a:cs typeface="+mn-ea"/>
              <a:sym typeface="Arial" panose="020B0604020202020204" pitchFamily="34" charset="0"/>
            </a:endParaRPr>
          </a:p>
        </p:txBody>
      </p:sp>
      <p:sp>
        <p:nvSpPr>
          <p:cNvPr id="25" name="矩形 24"/>
          <p:cNvSpPr/>
          <p:nvPr>
            <p:custDataLst>
              <p:tags r:id="rId7"/>
            </p:custDataLst>
          </p:nvPr>
        </p:nvSpPr>
        <p:spPr>
          <a:xfrm>
            <a:off x="8471535" y="2732405"/>
            <a:ext cx="3634105" cy="2638425"/>
          </a:xfrm>
          <a:prstGeom prst="rect">
            <a:avLst/>
          </a:prstGeom>
          <a:ln>
            <a:noFill/>
          </a:ln>
        </p:spPr>
        <p:txBody>
          <a:bodyPr wrap="square">
            <a:noAutofit/>
          </a:bodyPr>
          <a:p>
            <a:pPr marL="171450" lvl="1" indent="-171450">
              <a:lnSpc>
                <a:spcPct val="100000"/>
              </a:lnSpc>
              <a:spcBef>
                <a:spcPct val="0"/>
              </a:spcBef>
              <a:spcAft>
                <a:spcPct val="15000"/>
              </a:spcAft>
            </a:pPr>
            <a:r>
              <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14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27" name="圆角矩形 26"/>
          <p:cNvSpPr/>
          <p:nvPr/>
        </p:nvSpPr>
        <p:spPr>
          <a:xfrm>
            <a:off x="264795" y="65969"/>
            <a:ext cx="4944110" cy="508777"/>
          </a:xfrm>
          <a:prstGeom prst="roundRect">
            <a:avLst/>
          </a:prstGeom>
          <a:noFill/>
          <a:ln>
            <a:noFill/>
          </a:ln>
          <a:extLst>
            <a:ext uri="{909E8E84-426E-40DD-AFC4-6F175D3DCCD1}">
              <a14:hiddenFill xmlns:a14="http://schemas.microsoft.com/office/drawing/2010/main">
                <a:solidFill>
                  <a:schemeClr val="bg1"/>
                </a:solidFill>
              </a14:hiddenFill>
            </a:ext>
          </a:extLst>
        </p:spPr>
        <p:style>
          <a:lnRef idx="3">
            <a:schemeClr val="lt1"/>
          </a:lnRef>
          <a:fillRef idx="1">
            <a:schemeClr val="accent2"/>
          </a:fillRef>
          <a:effectRef idx="1">
            <a:schemeClr val="accent2"/>
          </a:effectRef>
          <a:fontRef idx="minor">
            <a:schemeClr val="lt1"/>
          </a:fontRef>
        </p:style>
        <p:txBody>
          <a:bodyPr rot="0" vertOverflow="overflow" horzOverflow="overflow" vert="horz" wrap="square" lIns="45718" tIns="45718" rIns="45718" bIns="45718" numCol="1" spcCol="38100" rtlCol="0" anchor="ctr" forceAA="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2400" b="0" i="0" u="none" strike="noStrike" cap="none" spc="0" normalizeH="0" baseline="0">
                <a:ln>
                  <a:noFill/>
                </a:ln>
                <a:solidFill>
                  <a:schemeClr val="accent1"/>
                </a:solidFill>
                <a:effectLst/>
                <a:uFillTx/>
                <a:latin typeface="微软雅黑" panose="020B0503020204020204" pitchFamily="34" charset="-122"/>
                <a:ea typeface="微软雅黑" panose="020B0503020204020204" pitchFamily="34" charset="-122"/>
                <a:cs typeface="微软雅黑" panose="020B0503020204020204" pitchFamily="34" charset="-122"/>
                <a:sym typeface="Helvetica"/>
              </a:rPr>
              <a:t>6</a:t>
            </a:r>
            <a:r>
              <a:rPr kumimoji="0" lang="zh-CN" altLang="en-US" sz="2400" b="0" i="0" u="none" strike="noStrike" cap="none" spc="0" normalizeH="0" baseline="0">
                <a:ln>
                  <a:noFill/>
                </a:ln>
                <a:solidFill>
                  <a:schemeClr val="accent1"/>
                </a:solidFill>
                <a:effectLst/>
                <a:uFillTx/>
                <a:latin typeface="微软雅黑" panose="020B0503020204020204" pitchFamily="34" charset="-122"/>
                <a:ea typeface="微软雅黑" panose="020B0503020204020204" pitchFamily="34" charset="-122"/>
                <a:cs typeface="微软雅黑" panose="020B0503020204020204" pitchFamily="34" charset="-122"/>
                <a:sym typeface="Helvetica"/>
              </a:rPr>
              <a:t>月份</a:t>
            </a:r>
            <a:r>
              <a:rPr kumimoji="0" lang="zh-CN" altLang="en-US" sz="2400" b="0" i="0" u="none" strike="noStrike" cap="none" spc="0" normalizeH="0" baseline="0">
                <a:ln>
                  <a:noFill/>
                </a:ln>
                <a:solidFill>
                  <a:schemeClr val="accent1"/>
                </a:solidFill>
                <a:effectLst/>
                <a:uFillTx/>
                <a:latin typeface="微软雅黑" panose="020B0503020204020204" pitchFamily="34" charset="-122"/>
                <a:ea typeface="微软雅黑" panose="020B0503020204020204" pitchFamily="34" charset="-122"/>
                <a:cs typeface="微软雅黑" panose="020B0503020204020204" pitchFamily="34" charset="-122"/>
                <a:sym typeface="Helvetica"/>
              </a:rPr>
              <a:t>新增升级优化功能清单</a:t>
            </a:r>
            <a:endParaRPr kumimoji="0" lang="zh-CN" altLang="en-US" sz="2400" b="0" i="0" u="none" strike="noStrike" cap="none" spc="0" normalizeH="0" baseline="0">
              <a:ln>
                <a:noFill/>
              </a:ln>
              <a:solidFill>
                <a:schemeClr val="accent1"/>
              </a:solidFill>
              <a:effectLst/>
              <a:uFillTx/>
              <a:latin typeface="微软雅黑" panose="020B0503020204020204" pitchFamily="34" charset="-122"/>
              <a:ea typeface="微软雅黑" panose="020B0503020204020204" pitchFamily="34" charset="-122"/>
              <a:cs typeface="微软雅黑" panose="020B0503020204020204" pitchFamily="34" charset="-122"/>
              <a:sym typeface="Helvetica"/>
            </a:endParaRPr>
          </a:p>
        </p:txBody>
      </p:sp>
      <p:sp>
        <p:nvSpPr>
          <p:cNvPr id="100" name="文本框 99"/>
          <p:cNvSpPr txBox="1"/>
          <p:nvPr/>
        </p:nvSpPr>
        <p:spPr>
          <a:xfrm>
            <a:off x="8832215" y="2732405"/>
            <a:ext cx="3274060" cy="953135"/>
          </a:xfrm>
          <a:prstGeom prst="rect">
            <a:avLst/>
          </a:prstGeom>
          <a:noFill/>
          <a:ln w="9525">
            <a:noFill/>
          </a:ln>
        </p:spPr>
        <p:txBody>
          <a:bodyPr wrap="square">
            <a:spAutoFit/>
          </a:bodyPr>
          <a:p>
            <a:pPr indent="0"/>
            <a:r>
              <a:rPr lang="en-US" altLang="zh-CN" sz="1400" b="0">
                <a:latin typeface="宋体" panose="02010600030101010101" pitchFamily="2" charset="-122"/>
                <a:ea typeface="宋体" panose="02010600030101010101" pitchFamily="2" charset="-122"/>
                <a:cs typeface="宋体" panose="02010600030101010101" pitchFamily="2" charset="-122"/>
              </a:rPr>
              <a:t>1.</a:t>
            </a:r>
            <a:r>
              <a:rPr lang="zh-CN" sz="1400" b="0">
                <a:latin typeface="宋体" panose="02010600030101010101" pitchFamily="2" charset="-122"/>
                <a:ea typeface="宋体" panose="02010600030101010101" pitchFamily="2" charset="-122"/>
                <a:cs typeface="宋体" panose="02010600030101010101" pitchFamily="2" charset="-122"/>
              </a:rPr>
              <a:t>专题套餐服务中的《国际税收业务套餐》改为《非居民企业专题套餐》，将《国际税收业务套餐》中的《增值税代扣代缴税款报告及缴纳》删掉。</a:t>
            </a:r>
            <a:endParaRPr lang="zh-CN" altLang="en-US" sz="1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ransition spd="med"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487488" y="1436267"/>
            <a:ext cx="9217024" cy="3720931"/>
          </a:xfrm>
          <a:prstGeom prst="roundRect">
            <a:avLst>
              <a:gd name="adj" fmla="val 11579"/>
            </a:avLst>
          </a:prstGeom>
          <a:gradFill>
            <a:gsLst>
              <a:gs pos="0">
                <a:schemeClr val="bg1"/>
              </a:gs>
              <a:gs pos="100000">
                <a:schemeClr val="bg1">
                  <a:lumMod val="95000"/>
                </a:schemeClr>
              </a:gs>
            </a:gsLst>
            <a:lin ang="5400000" scaled="0"/>
          </a:gradFill>
          <a:ln>
            <a:noFill/>
          </a:ln>
          <a:effectLst>
            <a:outerShdw blurRad="317500" dist="127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TextBox 7"/>
          <p:cNvSpPr txBox="1"/>
          <p:nvPr/>
        </p:nvSpPr>
        <p:spPr>
          <a:xfrm>
            <a:off x="4824730" y="2588895"/>
            <a:ext cx="4017010" cy="961390"/>
          </a:xfrm>
          <a:prstGeom prst="rect">
            <a:avLst/>
          </a:prstGeom>
          <a:noFill/>
          <a:effectLst>
            <a:outerShdw blurRad="38100" dist="76200" dir="2700000" algn="tl" rotWithShape="0">
              <a:prstClr val="black">
                <a:alpha val="36000"/>
              </a:prstClr>
            </a:outerShdw>
          </a:effectLst>
        </p:spPr>
        <p:txBody>
          <a:bodyPr wrap="square" lIns="38566" tIns="19282" rIns="38566" bIns="19282" rtlCol="0">
            <a:spAutoFit/>
          </a:bodyPr>
          <a:lstStyle>
            <a:defPPr>
              <a:defRPr lang="zh-CN"/>
            </a:defPPr>
            <a:lvl1pPr>
              <a:defRPr sz="5000" b="1">
                <a:solidFill>
                  <a:schemeClr val="bg1"/>
                </a:solidFill>
                <a:latin typeface="+mn-ea"/>
                <a:ea typeface="+mn-ea"/>
              </a:defRPr>
            </a:lvl1pPr>
          </a:lstStyle>
          <a:p>
            <a:pPr algn="ctr"/>
            <a:r>
              <a:rPr lang="zh-CN" altLang="en-US" sz="6000" spc="169" dirty="0" smtClean="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mn-ea"/>
                <a:sym typeface="+mn-lt"/>
              </a:rPr>
              <a:t>感谢观看</a:t>
            </a:r>
            <a:endParaRPr lang="zh-CN" altLang="en-US" sz="6000" spc="169" dirty="0" smtClean="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1487805" y="5596255"/>
            <a:ext cx="5233670" cy="5518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non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500" b="1" i="0" u="none" strike="noStrike" cap="none" spc="0" normalizeH="0" baseline="0">
                <a:ln>
                  <a:noFill/>
                </a:ln>
                <a:solidFill>
                  <a:srgbClr val="002060"/>
                </a:solidFill>
                <a:effectLst/>
                <a:uFillTx/>
                <a:latin typeface="微软雅黑" panose="020B0503020204020204" pitchFamily="34" charset="-122"/>
                <a:ea typeface="微软雅黑" panose="020B0503020204020204" pitchFamily="34" charset="-122"/>
                <a:cs typeface="+mj-cs"/>
                <a:sym typeface="+mn-ea"/>
              </a:rPr>
              <a:t>温馨提醒：</a:t>
            </a:r>
            <a:endParaRPr kumimoji="0" lang="zh-CN" altLang="en-US" sz="1500" b="1" i="0" u="none" strike="noStrike" cap="none" spc="0" normalizeH="0" baseline="0">
              <a:ln>
                <a:noFill/>
              </a:ln>
              <a:solidFill>
                <a:srgbClr val="002060"/>
              </a:solidFill>
              <a:effectLst/>
              <a:uFillTx/>
              <a:latin typeface="微软雅黑" panose="020B0503020204020204" pitchFamily="34" charset="-122"/>
              <a:ea typeface="微软雅黑" panose="020B0503020204020204" pitchFamily="34" charset="-122"/>
              <a:cs typeface="+mj-cs"/>
              <a:sym typeface="+mn-ea"/>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500" b="1" i="0" u="none" strike="noStrike" cap="none" spc="0" normalizeH="0" baseline="0">
                <a:ln>
                  <a:noFill/>
                </a:ln>
                <a:solidFill>
                  <a:srgbClr val="002060"/>
                </a:solidFill>
                <a:effectLst/>
                <a:uFillTx/>
                <a:latin typeface="微软雅黑" panose="020B0503020204020204" pitchFamily="34" charset="-122"/>
                <a:ea typeface="微软雅黑" panose="020B0503020204020204" pitchFamily="34" charset="-122"/>
                <a:cs typeface="+mj-cs"/>
                <a:sym typeface="+mn-ea"/>
              </a:rPr>
              <a:t>本场培训还未结束，接下来是互动交流环节，欢迎大家提问！</a:t>
            </a:r>
            <a:endParaRPr kumimoji="0" lang="zh-CN" altLang="en-US" sz="1500" b="1" i="0" u="none" strike="noStrike" cap="none" spc="0" normalizeH="0" baseline="0">
              <a:ln>
                <a:noFill/>
              </a:ln>
              <a:solidFill>
                <a:srgbClr val="002060"/>
              </a:solidFill>
              <a:effectLst/>
              <a:uFillTx/>
              <a:latin typeface="微软雅黑" panose="020B0503020204020204" pitchFamily="34" charset="-122"/>
              <a:ea typeface="微软雅黑" panose="020B0503020204020204" pitchFamily="34" charset="-122"/>
              <a:cs typeface="+mj-cs"/>
              <a:sym typeface="+mn-ea"/>
            </a:endParaRPr>
          </a:p>
        </p:txBody>
      </p:sp>
      <p:pic>
        <p:nvPicPr>
          <p:cNvPr id="4" name="Picture 1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522210" y="4128770"/>
            <a:ext cx="2521585" cy="272923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par>
    </p:tnLst>
    <p:bldLst>
      <p:bldP spid="3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1.</a:t>
            </a:r>
            <a:r>
              <a:rPr sz="2400" b="1">
                <a:solidFill>
                  <a:schemeClr val="accent1"/>
                </a:solidFill>
                <a:latin typeface="微软雅黑" panose="020B0503020204020204" pitchFamily="34" charset="-122"/>
                <a:ea typeface="微软雅黑" panose="020B0503020204020204" pitchFamily="34" charset="-122"/>
                <a:sym typeface="+mn-ea"/>
              </a:rPr>
              <a:t>新增“委托代征汇总申报”业务功能</a:t>
            </a:r>
            <a:endParaRPr sz="2400"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285240" y="5458460"/>
            <a:ext cx="9847580" cy="1322070"/>
          </a:xfrm>
          <a:prstGeom prst="rect">
            <a:avLst/>
          </a:prstGeom>
          <a:noFill/>
          <a:ln w="9525">
            <a:noFill/>
          </a:ln>
        </p:spPr>
        <p:txBody>
          <a:bodyPr wrap="square">
            <a:spAutoFit/>
          </a:bodyPr>
          <a:p>
            <a:pPr indent="0"/>
            <a:r>
              <a:rPr lang="en-US" altLang="zh-CN" sz="1600" b="0">
                <a:latin typeface="宋体" panose="02010600030101010101" pitchFamily="2" charset="-122"/>
                <a:ea typeface="宋体" panose="02010600030101010101" pitchFamily="2" charset="-122"/>
                <a:cs typeface="宋体" panose="02010600030101010101" pitchFamily="2" charset="-122"/>
              </a:rPr>
              <a:t>1.</a:t>
            </a:r>
            <a:r>
              <a:rPr lang="zh-CN" altLang="zh-CN" sz="1600" b="0">
                <a:latin typeface="宋体" panose="02010600030101010101" pitchFamily="2" charset="-122"/>
                <a:ea typeface="宋体" panose="02010600030101010101" pitchFamily="2" charset="-122"/>
                <a:cs typeface="宋体" panose="02010600030101010101" pitchFamily="2" charset="-122"/>
              </a:rPr>
              <a:t>登入步骤：【我要办税】-【税费申报及缴纳】-【综合申报】</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a:t>
            </a:r>
            <a:r>
              <a:rPr lang="en-US" altLang="zh-CN" sz="1600" b="0">
                <a:latin typeface="宋体" panose="02010600030101010101" pitchFamily="2" charset="-122"/>
                <a:ea typeface="宋体" panose="02010600030101010101" pitchFamily="2" charset="-122"/>
                <a:cs typeface="宋体" panose="02010600030101010101" pitchFamily="2" charset="-122"/>
              </a:rPr>
              <a:t>委托代征汇总申报</a:t>
            </a:r>
            <a:r>
              <a:rPr lang="zh-CN" altLang="en-US" sz="1600" b="0">
                <a:latin typeface="宋体" panose="02010600030101010101" pitchFamily="2" charset="-122"/>
                <a:ea typeface="宋体" panose="02010600030101010101" pitchFamily="2" charset="-122"/>
                <a:cs typeface="宋体" panose="02010600030101010101" pitchFamily="2" charset="-122"/>
              </a:rPr>
              <a:t>】</a:t>
            </a:r>
            <a:endParaRPr lang="zh-CN" altLang="en-US" sz="1600" b="0">
              <a:latin typeface="宋体" panose="02010600030101010101" pitchFamily="2" charset="-122"/>
              <a:ea typeface="宋体" panose="02010600030101010101" pitchFamily="2" charset="-122"/>
              <a:cs typeface="宋体" panose="02010600030101010101" pitchFamily="2" charset="-122"/>
            </a:endParaRPr>
          </a:p>
          <a:p>
            <a:pPr indent="0"/>
            <a:r>
              <a:rPr lang="en-US" altLang="zh-CN" sz="1600" b="0">
                <a:latin typeface="宋体" panose="02010600030101010101" pitchFamily="2" charset="-122"/>
                <a:ea typeface="宋体" panose="02010600030101010101" pitchFamily="2" charset="-122"/>
                <a:cs typeface="宋体" panose="02010600030101010101" pitchFamily="2" charset="-122"/>
              </a:rPr>
              <a:t>2.</a:t>
            </a:r>
            <a:r>
              <a:rPr lang="zh-CN" altLang="en-US" sz="1600" b="0">
                <a:latin typeface="宋体" panose="02010600030101010101" pitchFamily="2" charset="-122"/>
                <a:ea typeface="宋体" panose="02010600030101010101" pitchFamily="2" charset="-122"/>
                <a:cs typeface="宋体" panose="02010600030101010101" pitchFamily="2" charset="-122"/>
              </a:rPr>
              <a:t>当纳税人需要进行汇总申报时，且纳税人符合（人防办行政事业性收费收入、建设行政事业性收费收入、水利</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行政事业性收费收入</a:t>
            </a:r>
            <a:r>
              <a:rPr lang="zh-CN" altLang="en-US" sz="1600" b="0">
                <a:latin typeface="宋体" panose="02010600030101010101" pitchFamily="2" charset="-122"/>
                <a:ea typeface="宋体" panose="02010600030101010101" pitchFamily="2" charset="-122"/>
                <a:cs typeface="宋体" panose="02010600030101010101" pitchFamily="2" charset="-122"/>
              </a:rPr>
              <a:t>）次三种事业性收费收入其中一种或多种，才可进行委托代征汇总申报。</a:t>
            </a:r>
            <a:endParaRPr lang="zh-CN" altLang="en-US" sz="1600" b="0">
              <a:latin typeface="宋体" panose="02010600030101010101" pitchFamily="2" charset="-122"/>
              <a:ea typeface="宋体" panose="02010600030101010101" pitchFamily="2" charset="-122"/>
              <a:cs typeface="宋体" panose="02010600030101010101" pitchFamily="2" charset="-122"/>
            </a:endParaRPr>
          </a:p>
          <a:p>
            <a:pPr indent="0"/>
            <a:r>
              <a:rPr lang="en-US" altLang="zh-CN" sz="1600" b="0">
                <a:latin typeface="宋体" panose="02010600030101010101" pitchFamily="2" charset="-122"/>
                <a:ea typeface="宋体" panose="02010600030101010101" pitchFamily="2" charset="-122"/>
                <a:cs typeface="宋体" panose="02010600030101010101" pitchFamily="2" charset="-122"/>
              </a:rPr>
              <a:t>3.</a:t>
            </a:r>
            <a:r>
              <a:rPr lang="zh-CN" altLang="zh-CN" sz="1600" b="0">
                <a:latin typeface="宋体" panose="02010600030101010101" pitchFamily="2" charset="-122"/>
                <a:ea typeface="宋体" panose="02010600030101010101" pitchFamily="2" charset="-122"/>
                <a:cs typeface="宋体" panose="02010600030101010101" pitchFamily="2" charset="-122"/>
              </a:rPr>
              <a:t>纳税人需要申报</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委托代征汇总申报</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时，登入该页面，点击【增行】按钮，按照实际情况填写数据信息，点击【保存】按钮，提交申报数据。</a:t>
            </a:r>
            <a:endParaRPr lang="en-US" altLang="zh-CN" sz="1600" b="0">
              <a:latin typeface="宋体" panose="02010600030101010101" pitchFamily="2" charset="-122"/>
              <a:ea typeface="宋体" panose="02010600030101010101" pitchFamily="2" charset="-122"/>
              <a:cs typeface="宋体" panose="02010600030101010101" pitchFamily="2" charset="-122"/>
            </a:endParaRPr>
          </a:p>
        </p:txBody>
      </p:sp>
      <p:pic>
        <p:nvPicPr>
          <p:cNvPr id="3" name="图片 1"/>
          <p:cNvPicPr>
            <a:picLocks noChangeAspect="1"/>
          </p:cNvPicPr>
          <p:nvPr>
            <p:custDataLst>
              <p:tags r:id="rId1"/>
            </p:custDataLst>
          </p:nvPr>
        </p:nvPicPr>
        <p:blipFill>
          <a:blip r:embed="rId2"/>
          <a:stretch>
            <a:fillRect/>
          </a:stretch>
        </p:blipFill>
        <p:spPr>
          <a:xfrm>
            <a:off x="1285240" y="935355"/>
            <a:ext cx="9949180" cy="4523105"/>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2.</a:t>
            </a:r>
            <a:r>
              <a:rPr sz="2400" b="1">
                <a:solidFill>
                  <a:schemeClr val="accent1"/>
                </a:solidFill>
                <a:latin typeface="微软雅黑" panose="020B0503020204020204" pitchFamily="34" charset="-122"/>
                <a:ea typeface="微软雅黑" panose="020B0503020204020204" pitchFamily="34" charset="-122"/>
                <a:sym typeface="+mn-ea"/>
              </a:rPr>
              <a:t>优化“城镇土地使用税房产税税源信息采集”功能</a:t>
            </a:r>
            <a:endParaRPr sz="2400"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989330" y="5694680"/>
            <a:ext cx="10214610" cy="1076325"/>
          </a:xfrm>
          <a:prstGeom prst="rect">
            <a:avLst/>
          </a:prstGeom>
          <a:noFill/>
          <a:ln w="9525">
            <a:noFill/>
          </a:ln>
        </p:spPr>
        <p:txBody>
          <a:bodyPr wrap="square">
            <a:spAutoFit/>
          </a:bodyPr>
          <a:p>
            <a:pPr indent="0"/>
            <a:r>
              <a:rPr lang="en-US" altLang="zh-CN" sz="1600" b="0">
                <a:latin typeface="宋体" panose="02010600030101010101" pitchFamily="2" charset="-122"/>
                <a:ea typeface="宋体" panose="02010600030101010101" pitchFamily="2" charset="-122"/>
                <a:cs typeface="宋体" panose="02010600030101010101" pitchFamily="2" charset="-122"/>
              </a:rPr>
              <a:t>1.</a:t>
            </a:r>
            <a:r>
              <a:rPr lang="zh-CN" altLang="en-US" sz="1600" b="0">
                <a:latin typeface="宋体" panose="02010600030101010101" pitchFamily="2" charset="-122"/>
                <a:ea typeface="宋体" panose="02010600030101010101" pitchFamily="2" charset="-122"/>
                <a:cs typeface="宋体" panose="02010600030101010101" pitchFamily="2" charset="-122"/>
              </a:rPr>
              <a:t>登入步骤：【我要办税】-【综合信息报告】-【税源信息报告】-【财产和行为税税源信息报告】</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a:t>
            </a:r>
            <a:r>
              <a:rPr lang="en-US" altLang="zh-CN" sz="1600" b="0">
                <a:latin typeface="宋体" panose="02010600030101010101" pitchFamily="2" charset="-122"/>
                <a:ea typeface="宋体" panose="02010600030101010101" pitchFamily="2" charset="-122"/>
                <a:cs typeface="宋体" panose="02010600030101010101" pitchFamily="2" charset="-122"/>
              </a:rPr>
              <a:t>城镇土地使用税房产税税源信息采集</a:t>
            </a:r>
            <a:r>
              <a:rPr lang="zh-CN" altLang="en-US" sz="1600" b="0">
                <a:latin typeface="宋体" panose="02010600030101010101" pitchFamily="2" charset="-122"/>
                <a:ea typeface="宋体" panose="02010600030101010101" pitchFamily="2" charset="-122"/>
                <a:cs typeface="宋体" panose="02010600030101010101" pitchFamily="2" charset="-122"/>
              </a:rPr>
              <a:t>】</a:t>
            </a:r>
            <a:endParaRPr lang="zh-CN" altLang="en-US" sz="1600" b="0">
              <a:latin typeface="宋体" panose="02010600030101010101" pitchFamily="2" charset="-122"/>
              <a:ea typeface="宋体" panose="02010600030101010101" pitchFamily="2" charset="-122"/>
              <a:cs typeface="宋体" panose="02010600030101010101" pitchFamily="2" charset="-122"/>
            </a:endParaRPr>
          </a:p>
          <a:p>
            <a:pPr indent="0"/>
            <a:r>
              <a:rPr lang="en-US" altLang="zh-CN" sz="1600" b="0">
                <a:latin typeface="宋体" panose="02010600030101010101" pitchFamily="2" charset="-122"/>
                <a:ea typeface="宋体" panose="02010600030101010101" pitchFamily="2" charset="-122"/>
                <a:cs typeface="宋体" panose="02010600030101010101" pitchFamily="2" charset="-122"/>
              </a:rPr>
              <a:t>2.</a:t>
            </a:r>
            <a:r>
              <a:rPr lang="zh-CN" altLang="en-US" sz="1600" b="0">
                <a:latin typeface="宋体" panose="02010600030101010101" pitchFamily="2" charset="-122"/>
                <a:ea typeface="宋体" panose="02010600030101010101" pitchFamily="2" charset="-122"/>
                <a:cs typeface="宋体" panose="02010600030101010101" pitchFamily="2" charset="-122"/>
              </a:rPr>
              <a:t>点击【应税明细】按钮，跳转出</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应税明细信息维护页面，土地应税明细信息增加【修改】按钮，可修改土地应税明细信息数据。</a:t>
            </a:r>
            <a:endParaRPr lang="zh-CN" altLang="en-US" sz="1600" b="0">
              <a:latin typeface="宋体" panose="02010600030101010101" pitchFamily="2" charset="-122"/>
              <a:ea typeface="宋体" panose="02010600030101010101" pitchFamily="2" charset="-122"/>
              <a:cs typeface="宋体" panose="02010600030101010101" pitchFamily="2" charset="-122"/>
            </a:endParaRPr>
          </a:p>
        </p:txBody>
      </p:sp>
      <p:pic>
        <p:nvPicPr>
          <p:cNvPr id="2" name="图片 2"/>
          <p:cNvPicPr>
            <a:picLocks noChangeAspect="1"/>
          </p:cNvPicPr>
          <p:nvPr/>
        </p:nvPicPr>
        <p:blipFill>
          <a:blip r:embed="rId1"/>
          <a:stretch>
            <a:fillRect/>
          </a:stretch>
        </p:blipFill>
        <p:spPr>
          <a:xfrm>
            <a:off x="988695" y="1022350"/>
            <a:ext cx="10215245" cy="4587875"/>
          </a:xfrm>
          <a:prstGeom prst="rect">
            <a:avLst/>
          </a:prstGeom>
          <a:noFill/>
          <a:ln>
            <a:noFill/>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3.</a:t>
            </a:r>
            <a:r>
              <a:rPr sz="2400" b="1">
                <a:solidFill>
                  <a:schemeClr val="accent1"/>
                </a:solidFill>
                <a:latin typeface="微软雅黑" panose="020B0503020204020204" pitchFamily="34" charset="-122"/>
                <a:ea typeface="微软雅黑" panose="020B0503020204020204" pitchFamily="34" charset="-122"/>
                <a:sym typeface="+mn-ea"/>
              </a:rPr>
              <a:t>优化“印花税税源信息采集”功能</a:t>
            </a:r>
            <a:endParaRPr sz="2400"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133475" y="5904230"/>
            <a:ext cx="9925050" cy="829945"/>
          </a:xfrm>
          <a:prstGeom prst="rect">
            <a:avLst/>
          </a:prstGeom>
          <a:noFill/>
          <a:ln w="9525">
            <a:noFill/>
          </a:ln>
        </p:spPr>
        <p:txBody>
          <a:bodyPr wrap="square">
            <a:spAutoFit/>
          </a:bodyPr>
          <a:p>
            <a:pPr indent="0"/>
            <a:r>
              <a:rPr lang="en-US" altLang="zh-CN" sz="1600" b="0">
                <a:latin typeface="宋体" panose="02010600030101010101" pitchFamily="2" charset="-122"/>
                <a:ea typeface="宋体" panose="02010600030101010101" pitchFamily="2" charset="-122"/>
                <a:cs typeface="宋体" panose="02010600030101010101" pitchFamily="2" charset="-122"/>
              </a:rPr>
              <a:t>1.</a:t>
            </a:r>
            <a:r>
              <a:rPr lang="zh-CN" altLang="zh-CN" sz="1600" b="0">
                <a:latin typeface="宋体" panose="02010600030101010101" pitchFamily="2" charset="-122"/>
                <a:ea typeface="宋体" panose="02010600030101010101" pitchFamily="2" charset="-122"/>
                <a:cs typeface="宋体" panose="02010600030101010101" pitchFamily="2" charset="-122"/>
              </a:rPr>
              <a:t>登入步骤：【我要办税】-【综合信息报告】-【税源信息报告】-【财产和行为税税源信息报告】</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a:t>
            </a:r>
            <a:r>
              <a:rPr lang="en-US" altLang="zh-CN" sz="1600" b="0">
                <a:latin typeface="宋体" panose="02010600030101010101" pitchFamily="2" charset="-122"/>
                <a:ea typeface="宋体" panose="02010600030101010101" pitchFamily="2" charset="-122"/>
                <a:cs typeface="宋体" panose="02010600030101010101" pitchFamily="2" charset="-122"/>
              </a:rPr>
              <a:t>印花税税源信息采集</a:t>
            </a:r>
            <a:r>
              <a:rPr lang="zh-CN" altLang="en-US" sz="1600" b="0">
                <a:latin typeface="宋体" panose="02010600030101010101" pitchFamily="2" charset="-122"/>
                <a:ea typeface="宋体" panose="02010600030101010101" pitchFamily="2" charset="-122"/>
                <a:cs typeface="宋体" panose="02010600030101010101" pitchFamily="2" charset="-122"/>
              </a:rPr>
              <a:t>】</a:t>
            </a:r>
            <a:endParaRPr lang="zh-CN" altLang="en-US" sz="1600" b="0">
              <a:latin typeface="宋体" panose="02010600030101010101" pitchFamily="2" charset="-122"/>
              <a:ea typeface="宋体" panose="02010600030101010101" pitchFamily="2" charset="-122"/>
              <a:cs typeface="宋体" panose="02010600030101010101" pitchFamily="2" charset="-122"/>
            </a:endParaRPr>
          </a:p>
          <a:p>
            <a:pPr indent="0"/>
            <a:r>
              <a:rPr lang="en-US" altLang="zh-CN" sz="1600" b="0">
                <a:latin typeface="宋体" panose="02010600030101010101" pitchFamily="2" charset="-122"/>
                <a:ea typeface="宋体" panose="02010600030101010101" pitchFamily="2" charset="-122"/>
                <a:cs typeface="宋体" panose="02010600030101010101" pitchFamily="2" charset="-122"/>
              </a:rPr>
              <a:t>2.印花税新增税源时</a:t>
            </a:r>
            <a:r>
              <a:rPr lang="zh-CN" altLang="en-US" sz="1600" b="0">
                <a:latin typeface="宋体" panose="02010600030101010101" pitchFamily="2" charset="-122"/>
                <a:ea typeface="宋体" panose="02010600030101010101" pitchFamily="2" charset="-122"/>
                <a:cs typeface="宋体" panose="02010600030101010101" pitchFamily="2" charset="-122"/>
              </a:rPr>
              <a:t>，点击【新增税源】按钮，调转只新增采集信息页面，页面</a:t>
            </a:r>
            <a:r>
              <a:rPr lang="en-US" altLang="zh-CN" sz="1600" b="0">
                <a:latin typeface="宋体" panose="02010600030101010101" pitchFamily="2" charset="-122"/>
                <a:ea typeface="宋体" panose="02010600030101010101" pitchFamily="2" charset="-122"/>
                <a:cs typeface="宋体" panose="02010600030101010101" pitchFamily="2" charset="-122"/>
              </a:rPr>
              <a:t>自动带出</a:t>
            </a:r>
            <a:r>
              <a:rPr lang="zh-CN" altLang="en-US" sz="1600" b="0">
                <a:latin typeface="宋体" panose="02010600030101010101" pitchFamily="2" charset="-122"/>
                <a:ea typeface="宋体" panose="02010600030101010101" pitchFamily="2" charset="-122"/>
                <a:cs typeface="宋体" panose="02010600030101010101" pitchFamily="2" charset="-122"/>
              </a:rPr>
              <a:t>以往</a:t>
            </a:r>
            <a:r>
              <a:rPr lang="en-US" altLang="zh-CN" sz="1600" b="0">
                <a:latin typeface="宋体" panose="02010600030101010101" pitchFamily="2" charset="-122"/>
                <a:ea typeface="宋体" panose="02010600030101010101" pitchFamily="2" charset="-122"/>
                <a:cs typeface="宋体" panose="02010600030101010101" pitchFamily="2" charset="-122"/>
              </a:rPr>
              <a:t>按期采集数据</a:t>
            </a:r>
            <a:r>
              <a:rPr lang="zh-CN" altLang="en-US" sz="1600" b="0">
                <a:ea typeface="宋体" panose="02010600030101010101" pitchFamily="2" charset="-122"/>
              </a:rPr>
              <a:t>。</a:t>
            </a:r>
            <a:endParaRPr lang="zh-CN" altLang="en-US" sz="1600" b="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133475" y="953770"/>
            <a:ext cx="9925050" cy="495046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4.1. </a:t>
            </a:r>
            <a:r>
              <a:rPr sz="2400" b="1">
                <a:solidFill>
                  <a:schemeClr val="accent1"/>
                </a:solidFill>
                <a:latin typeface="微软雅黑" panose="020B0503020204020204" pitchFamily="34" charset="-122"/>
                <a:ea typeface="微软雅黑" panose="020B0503020204020204" pitchFamily="34" charset="-122"/>
                <a:sym typeface="+mn-ea"/>
              </a:rPr>
              <a:t>优化“契税税源信息采集”功能</a:t>
            </a:r>
            <a:endParaRPr sz="2400"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1001395" y="5674995"/>
            <a:ext cx="10188575" cy="829945"/>
          </a:xfrm>
          <a:prstGeom prst="rect">
            <a:avLst/>
          </a:prstGeom>
          <a:noFill/>
          <a:ln w="9525">
            <a:noFill/>
          </a:ln>
        </p:spPr>
        <p:txBody>
          <a:bodyPr wrap="square">
            <a:spAutoFit/>
          </a:bodyPr>
          <a:p>
            <a:pPr indent="0"/>
            <a:r>
              <a:rPr lang="en-US" altLang="zh-CN" sz="1600" b="0">
                <a:latin typeface="宋体" panose="02010600030101010101" pitchFamily="2" charset="-122"/>
                <a:ea typeface="宋体" panose="02010600030101010101" pitchFamily="2" charset="-122"/>
                <a:cs typeface="宋体" panose="02010600030101010101" pitchFamily="2" charset="-122"/>
              </a:rPr>
              <a:t>1.</a:t>
            </a:r>
            <a:r>
              <a:rPr lang="zh-CN" altLang="en-US" sz="1600" b="0">
                <a:latin typeface="宋体" panose="02010600030101010101" pitchFamily="2" charset="-122"/>
                <a:ea typeface="宋体" panose="02010600030101010101" pitchFamily="2" charset="-122"/>
                <a:cs typeface="宋体" panose="02010600030101010101" pitchFamily="2" charset="-122"/>
              </a:rPr>
              <a:t>登入步骤：【我要办税】-【综合信息报告】-【税源信息报告】-【财产和行为税税源信息报告】</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a:t>
            </a:r>
            <a:r>
              <a:rPr lang="en-US" altLang="zh-CN" sz="1600" b="0">
                <a:latin typeface="宋体" panose="02010600030101010101" pitchFamily="2" charset="-122"/>
                <a:ea typeface="宋体" panose="02010600030101010101" pitchFamily="2" charset="-122"/>
                <a:cs typeface="宋体" panose="02010600030101010101" pitchFamily="2" charset="-122"/>
              </a:rPr>
              <a:t>契税税源信息采集</a:t>
            </a:r>
            <a:r>
              <a:rPr lang="zh-CN" altLang="en-US" sz="1600" b="0">
                <a:latin typeface="宋体" panose="02010600030101010101" pitchFamily="2" charset="-122"/>
                <a:ea typeface="宋体" panose="02010600030101010101" pitchFamily="2" charset="-122"/>
                <a:cs typeface="宋体" panose="02010600030101010101" pitchFamily="2" charset="-122"/>
              </a:rPr>
              <a:t>】</a:t>
            </a:r>
            <a:endParaRPr lang="zh-CN" altLang="en-US" sz="1600" b="0">
              <a:latin typeface="宋体" panose="02010600030101010101" pitchFamily="2" charset="-122"/>
              <a:ea typeface="宋体" panose="02010600030101010101" pitchFamily="2" charset="-122"/>
              <a:cs typeface="宋体" panose="02010600030101010101" pitchFamily="2" charset="-122"/>
            </a:endParaRPr>
          </a:p>
          <a:p>
            <a:pPr indent="0"/>
            <a:r>
              <a:rPr lang="en-US" altLang="zh-CN" sz="1600" b="0">
                <a:latin typeface="宋体" panose="02010600030101010101" pitchFamily="2" charset="-122"/>
                <a:ea typeface="宋体" panose="02010600030101010101" pitchFamily="2" charset="-122"/>
                <a:cs typeface="宋体" panose="02010600030101010101" pitchFamily="2" charset="-122"/>
              </a:rPr>
              <a:t>2.</a:t>
            </a:r>
            <a:r>
              <a:rPr lang="zh-CN" altLang="en-US" sz="1600" b="0">
                <a:latin typeface="宋体" panose="02010600030101010101" pitchFamily="2" charset="-122"/>
                <a:ea typeface="宋体" panose="02010600030101010101" pitchFamily="2" charset="-122"/>
                <a:cs typeface="宋体" panose="02010600030101010101" pitchFamily="2" charset="-122"/>
              </a:rPr>
              <a:t>当纳税人进行</a:t>
            </a:r>
            <a:r>
              <a:rPr lang="en-US" altLang="zh-CN" sz="1600" b="0">
                <a:latin typeface="宋体" panose="02010600030101010101" pitchFamily="2" charset="-122"/>
                <a:ea typeface="宋体" panose="02010600030101010101" pitchFamily="2" charset="-122"/>
                <a:cs typeface="宋体" panose="02010600030101010101" pitchFamily="2" charset="-122"/>
              </a:rPr>
              <a:t>契税税源采集时</a:t>
            </a:r>
            <a:r>
              <a:rPr lang="zh-CN" altLang="en-US" sz="1600" b="0">
                <a:latin typeface="宋体" panose="02010600030101010101" pitchFamily="2" charset="-122"/>
                <a:ea typeface="宋体" panose="02010600030101010101" pitchFamily="2" charset="-122"/>
                <a:cs typeface="宋体" panose="02010600030101010101" pitchFamily="2" charset="-122"/>
              </a:rPr>
              <a:t>，</a:t>
            </a:r>
            <a:r>
              <a:rPr lang="en-US" altLang="zh-CN" sz="1600" b="0">
                <a:latin typeface="宋体" panose="02010600030101010101" pitchFamily="2" charset="-122"/>
                <a:ea typeface="宋体" panose="02010600030101010101" pitchFamily="2" charset="-122"/>
                <a:cs typeface="宋体" panose="02010600030101010101" pitchFamily="2" charset="-122"/>
              </a:rPr>
              <a:t>权属转移用途</a:t>
            </a:r>
            <a:r>
              <a:rPr lang="zh-CN" altLang="en-US" sz="1600" b="0">
                <a:latin typeface="宋体" panose="02010600030101010101" pitchFamily="2" charset="-122"/>
                <a:ea typeface="宋体" panose="02010600030101010101" pitchFamily="2" charset="-122"/>
                <a:cs typeface="宋体" panose="02010600030101010101" pitchFamily="2" charset="-122"/>
              </a:rPr>
              <a:t>、权属转移方式</a:t>
            </a:r>
            <a:r>
              <a:rPr lang="en-US" altLang="zh-CN" sz="1600" b="0">
                <a:latin typeface="宋体" panose="02010600030101010101" pitchFamily="2" charset="-122"/>
                <a:ea typeface="宋体" panose="02010600030101010101" pitchFamily="2" charset="-122"/>
                <a:cs typeface="宋体" panose="02010600030101010101" pitchFamily="2" charset="-122"/>
              </a:rPr>
              <a:t>与征收品目</a:t>
            </a:r>
            <a:r>
              <a:rPr lang="zh-CN" altLang="en-US" sz="1600" b="0">
                <a:latin typeface="宋体" panose="02010600030101010101" pitchFamily="2" charset="-122"/>
                <a:ea typeface="宋体" panose="02010600030101010101" pitchFamily="2" charset="-122"/>
                <a:cs typeface="宋体" panose="02010600030101010101" pitchFamily="2" charset="-122"/>
              </a:rPr>
              <a:t>选择项</a:t>
            </a:r>
            <a:r>
              <a:rPr lang="en-US" altLang="zh-CN" sz="1600" b="0">
                <a:latin typeface="宋体" panose="02010600030101010101" pitchFamily="2" charset="-122"/>
                <a:ea typeface="宋体" panose="02010600030101010101" pitchFamily="2" charset="-122"/>
                <a:cs typeface="宋体" panose="02010600030101010101" pitchFamily="2" charset="-122"/>
              </a:rPr>
              <a:t>进行</a:t>
            </a:r>
            <a:r>
              <a:rPr lang="zh-CN" altLang="en-US" sz="1600" b="0">
                <a:latin typeface="宋体" panose="02010600030101010101" pitchFamily="2" charset="-122"/>
                <a:ea typeface="宋体" panose="02010600030101010101" pitchFamily="2" charset="-122"/>
                <a:cs typeface="宋体" panose="02010600030101010101" pitchFamily="2" charset="-122"/>
              </a:rPr>
              <a:t>相互</a:t>
            </a:r>
            <a:r>
              <a:rPr lang="en-US" altLang="zh-CN" sz="1600" b="0">
                <a:latin typeface="宋体" panose="02010600030101010101" pitchFamily="2" charset="-122"/>
                <a:ea typeface="宋体" panose="02010600030101010101" pitchFamily="2" charset="-122"/>
                <a:cs typeface="宋体" panose="02010600030101010101" pitchFamily="2" charset="-122"/>
              </a:rPr>
              <a:t>关联</a:t>
            </a:r>
            <a:r>
              <a:rPr lang="zh-CN" altLang="en-US" sz="1600" b="0">
                <a:latin typeface="宋体" panose="02010600030101010101" pitchFamily="2" charset="-122"/>
                <a:ea typeface="宋体" panose="02010600030101010101" pitchFamily="2" charset="-122"/>
                <a:cs typeface="宋体" panose="02010600030101010101" pitchFamily="2" charset="-122"/>
              </a:rPr>
              <a:t>。</a:t>
            </a:r>
            <a:endParaRPr lang="zh-CN" altLang="en-US" sz="1600" b="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1"/>
          <a:stretch>
            <a:fillRect/>
          </a:stretch>
        </p:blipFill>
        <p:spPr>
          <a:xfrm>
            <a:off x="1113155" y="1238885"/>
            <a:ext cx="9965055" cy="437959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4.2. </a:t>
            </a:r>
            <a:r>
              <a:rPr sz="2400" b="1">
                <a:solidFill>
                  <a:schemeClr val="accent1"/>
                </a:solidFill>
                <a:latin typeface="微软雅黑" panose="020B0503020204020204" pitchFamily="34" charset="-122"/>
                <a:ea typeface="微软雅黑" panose="020B0503020204020204" pitchFamily="34" charset="-122"/>
                <a:sym typeface="+mn-ea"/>
              </a:rPr>
              <a:t>优化“契税税源信息采集”功能</a:t>
            </a:r>
            <a:endParaRPr sz="2400"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917575" y="5886450"/>
            <a:ext cx="10356850" cy="583565"/>
          </a:xfrm>
          <a:prstGeom prst="rect">
            <a:avLst/>
          </a:prstGeom>
          <a:noFill/>
          <a:ln w="9525">
            <a:noFill/>
          </a:ln>
        </p:spPr>
        <p:txBody>
          <a:bodyPr wrap="square">
            <a:spAutoFit/>
          </a:bodyPr>
          <a:p>
            <a:pPr indent="0"/>
            <a:r>
              <a:rPr lang="en-US" altLang="zh-CN" sz="1600" b="0">
                <a:latin typeface="宋体" panose="02010600030101010101" pitchFamily="2" charset="-122"/>
                <a:ea typeface="宋体" panose="02010600030101010101" pitchFamily="2" charset="-122"/>
                <a:cs typeface="宋体" panose="02010600030101010101" pitchFamily="2" charset="-122"/>
              </a:rPr>
              <a:t>3.</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页面</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增加</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【上传资料】按钮，点击页面显示上传资料弹框页面，选择的上传文件与减免性质代码选择项相互关联，上传文件无误后点击确认上传相应文件数据。</a:t>
            </a:r>
            <a:endParaRPr lang="zh-CN" altLang="en-US" sz="1600" b="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1"/>
          <a:stretch>
            <a:fillRect/>
          </a:stretch>
        </p:blipFill>
        <p:spPr>
          <a:xfrm>
            <a:off x="917575" y="1125220"/>
            <a:ext cx="10357485" cy="454977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5.1.</a:t>
            </a:r>
            <a:r>
              <a:rPr sz="2400" b="1">
                <a:solidFill>
                  <a:schemeClr val="accent1"/>
                </a:solidFill>
                <a:latin typeface="微软雅黑" panose="020B0503020204020204" pitchFamily="34" charset="-122"/>
                <a:ea typeface="微软雅黑" panose="020B0503020204020204" pitchFamily="34" charset="-122"/>
                <a:sym typeface="+mn-ea"/>
              </a:rPr>
              <a:t>优化“土地增值税税源信息采集”功能</a:t>
            </a:r>
            <a:endParaRPr sz="2400"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950595" y="5727700"/>
            <a:ext cx="10291445" cy="1076325"/>
          </a:xfrm>
          <a:prstGeom prst="rect">
            <a:avLst/>
          </a:prstGeom>
          <a:noFill/>
          <a:ln w="9525">
            <a:noFill/>
          </a:ln>
        </p:spPr>
        <p:txBody>
          <a:bodyPr wrap="square">
            <a:spAutoFit/>
          </a:bodyPr>
          <a:p>
            <a:pPr indent="0"/>
            <a:r>
              <a:rPr lang="en-US" altLang="zh-CN" sz="1600" b="0">
                <a:latin typeface="宋体" panose="02010600030101010101" pitchFamily="2" charset="-122"/>
                <a:ea typeface="宋体" panose="02010600030101010101" pitchFamily="2" charset="-122"/>
                <a:cs typeface="宋体" panose="02010600030101010101" pitchFamily="2" charset="-122"/>
              </a:rPr>
              <a:t>1.</a:t>
            </a:r>
            <a:r>
              <a:rPr lang="zh-CN" altLang="en-US" sz="1600" b="0">
                <a:latin typeface="宋体" panose="02010600030101010101" pitchFamily="2" charset="-122"/>
                <a:ea typeface="宋体" panose="02010600030101010101" pitchFamily="2" charset="-122"/>
                <a:cs typeface="宋体" panose="02010600030101010101" pitchFamily="2" charset="-122"/>
              </a:rPr>
              <a:t>登入步骤：【我要办税】-【综合信息报告】-【税源信息报告-财产和行为税税源信息报告】</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a:t>
            </a:r>
            <a:r>
              <a:rPr lang="en-US" altLang="zh-CN" sz="1600" b="0">
                <a:latin typeface="宋体" panose="02010600030101010101" pitchFamily="2" charset="-122"/>
                <a:ea typeface="宋体" panose="02010600030101010101" pitchFamily="2" charset="-122"/>
                <a:cs typeface="宋体" panose="02010600030101010101" pitchFamily="2" charset="-122"/>
              </a:rPr>
              <a:t>土地增值税税源信息采集</a:t>
            </a:r>
            <a:r>
              <a:rPr lang="zh-CN" altLang="en-US" sz="1600" b="0">
                <a:latin typeface="宋体" panose="02010600030101010101" pitchFamily="2" charset="-122"/>
                <a:ea typeface="宋体" panose="02010600030101010101" pitchFamily="2" charset="-122"/>
                <a:cs typeface="宋体" panose="02010600030101010101" pitchFamily="2" charset="-122"/>
              </a:rPr>
              <a:t>】</a:t>
            </a:r>
            <a:endParaRPr lang="zh-CN" altLang="en-US" sz="1600" b="0">
              <a:latin typeface="宋体" panose="02010600030101010101" pitchFamily="2" charset="-122"/>
              <a:ea typeface="宋体" panose="02010600030101010101" pitchFamily="2" charset="-122"/>
              <a:cs typeface="宋体" panose="02010600030101010101" pitchFamily="2" charset="-122"/>
            </a:endParaRPr>
          </a:p>
          <a:p>
            <a:pPr indent="0"/>
            <a:r>
              <a:rPr lang="en-US" altLang="zh-CN" sz="1600">
                <a:latin typeface="宋体" panose="02010600030101010101" pitchFamily="2" charset="-122"/>
                <a:ea typeface="宋体" panose="02010600030101010101" pitchFamily="2" charset="-122"/>
                <a:cs typeface="宋体" panose="02010600030101010101" pitchFamily="2" charset="-122"/>
                <a:sym typeface="+mn-ea"/>
              </a:rPr>
              <a:t>2.</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当申报表适用类型选择项为从事房地产开发的纳税人清算适用时，采集报表中应补（退）土地增值税税额可以为负数。</a:t>
            </a:r>
            <a:endParaRPr lang="zh-CN" altLang="en-US" sz="1600" b="0">
              <a:latin typeface="宋体" panose="02010600030101010101" pitchFamily="2" charset="-122"/>
              <a:ea typeface="宋体" panose="02010600030101010101" pitchFamily="2" charset="-122"/>
              <a:cs typeface="宋体" panose="02010600030101010101" pitchFamily="2" charset="-122"/>
            </a:endParaRPr>
          </a:p>
        </p:txBody>
      </p:sp>
      <p:pic>
        <p:nvPicPr>
          <p:cNvPr id="2" name="图片 1"/>
          <p:cNvPicPr>
            <a:picLocks noChangeAspect="1"/>
          </p:cNvPicPr>
          <p:nvPr/>
        </p:nvPicPr>
        <p:blipFill>
          <a:blip r:embed="rId1"/>
          <a:stretch>
            <a:fillRect/>
          </a:stretch>
        </p:blipFill>
        <p:spPr>
          <a:xfrm>
            <a:off x="950595" y="1129665"/>
            <a:ext cx="10290810" cy="4598035"/>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p:cNvSpPr txBox="1"/>
          <p:nvPr/>
        </p:nvSpPr>
        <p:spPr>
          <a:xfrm>
            <a:off x="373380" y="117475"/>
            <a:ext cx="9542145" cy="460375"/>
          </a:xfrm>
          <a:prstGeom prst="rect">
            <a:avLst/>
          </a:prstGeom>
          <a:noFill/>
        </p:spPr>
        <p:txBody>
          <a:bodyPr wrap="square" rtlCol="0">
            <a:spAutoFit/>
          </a:bodyPr>
          <a:p>
            <a:r>
              <a:rPr lang="en-US" altLang="zh-CN" sz="2400" b="1" dirty="0">
                <a:solidFill>
                  <a:schemeClr val="accent1"/>
                </a:solidFill>
                <a:latin typeface="微软雅黑" panose="020B0503020204020204" pitchFamily="34" charset="-122"/>
                <a:ea typeface="微软雅黑" panose="020B0503020204020204" pitchFamily="34" charset="-122"/>
                <a:sym typeface="+mn-ea"/>
              </a:rPr>
              <a:t>5.2. </a:t>
            </a:r>
            <a:r>
              <a:rPr sz="2400" b="1">
                <a:solidFill>
                  <a:schemeClr val="accent1"/>
                </a:solidFill>
                <a:latin typeface="微软雅黑" panose="020B0503020204020204" pitchFamily="34" charset="-122"/>
                <a:ea typeface="微软雅黑" panose="020B0503020204020204" pitchFamily="34" charset="-122"/>
                <a:sym typeface="+mn-ea"/>
              </a:rPr>
              <a:t>优化“土地增值税税源信息采集”功能</a:t>
            </a:r>
            <a:endParaRPr sz="2400" b="1">
              <a:solidFill>
                <a:schemeClr val="accent1"/>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841375" y="5858510"/>
            <a:ext cx="10509250" cy="583565"/>
          </a:xfrm>
          <a:prstGeom prst="rect">
            <a:avLst/>
          </a:prstGeom>
          <a:noFill/>
          <a:ln w="9525">
            <a:noFill/>
          </a:ln>
        </p:spPr>
        <p:txBody>
          <a:bodyPr wrap="square">
            <a:spAutoFit/>
          </a:bodyPr>
          <a:p>
            <a:pPr indent="0"/>
            <a:r>
              <a:rPr lang="en-US" altLang="zh-CN" sz="1600">
                <a:latin typeface="宋体" panose="02010600030101010101" pitchFamily="2" charset="-122"/>
                <a:ea typeface="宋体" panose="02010600030101010101" pitchFamily="2" charset="-122"/>
                <a:cs typeface="宋体" panose="02010600030101010101" pitchFamily="2" charset="-122"/>
              </a:rPr>
              <a:t>3.从事房地产开发的纳税人清算适用采集报表中</a:t>
            </a:r>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应补（退）土地增值税税额可以为负数</a:t>
            </a:r>
            <a:r>
              <a:rPr lang="zh-CN" altLang="en-US" sz="1600">
                <a:latin typeface="宋体" panose="02010600030101010101" pitchFamily="2" charset="-122"/>
                <a:ea typeface="宋体" panose="02010600030101010101" pitchFamily="2" charset="-122"/>
                <a:cs typeface="宋体" panose="02010600030101010101" pitchFamily="2" charset="-122"/>
              </a:rPr>
              <a:t>【</a:t>
            </a:r>
            <a:r>
              <a:rPr lang="en-US" altLang="zh-CN" sz="1600">
                <a:latin typeface="宋体" panose="02010600030101010101" pitchFamily="2" charset="-122"/>
                <a:ea typeface="宋体" panose="02010600030101010101" pitchFamily="2" charset="-122"/>
                <a:cs typeface="宋体" panose="02010600030101010101" pitchFamily="2" charset="-122"/>
              </a:rPr>
              <a:t>应补（退）土地增值税税额=</a:t>
            </a:r>
            <a:r>
              <a:rPr lang="zh-CN" altLang="en-US" sz="1600">
                <a:latin typeface="宋体" panose="02010600030101010101" pitchFamily="2" charset="-122"/>
                <a:ea typeface="宋体" panose="02010600030101010101" pitchFamily="2" charset="-122"/>
                <a:cs typeface="宋体" panose="02010600030101010101" pitchFamily="2" charset="-122"/>
              </a:rPr>
              <a:t>应缴土地增值税税额</a:t>
            </a:r>
            <a:r>
              <a:rPr lang="en-US" altLang="zh-CN" sz="1600">
                <a:latin typeface="宋体" panose="02010600030101010101" pitchFamily="2" charset="-122"/>
                <a:ea typeface="宋体" panose="02010600030101010101" pitchFamily="2" charset="-122"/>
                <a:cs typeface="宋体" panose="02010600030101010101" pitchFamily="2" charset="-122"/>
              </a:rPr>
              <a:t>-</a:t>
            </a:r>
            <a:r>
              <a:rPr lang="zh-CN" altLang="en-US" sz="1600">
                <a:latin typeface="宋体" panose="02010600030101010101" pitchFamily="2" charset="-122"/>
                <a:ea typeface="宋体" panose="02010600030101010101" pitchFamily="2" charset="-122"/>
                <a:cs typeface="宋体" panose="02010600030101010101" pitchFamily="2" charset="-122"/>
              </a:rPr>
              <a:t>减免税额</a:t>
            </a:r>
            <a:r>
              <a:rPr lang="en-US" altLang="zh-CN" sz="1600">
                <a:latin typeface="宋体" panose="02010600030101010101" pitchFamily="2" charset="-122"/>
                <a:ea typeface="宋体" panose="02010600030101010101" pitchFamily="2" charset="-122"/>
                <a:cs typeface="宋体" panose="02010600030101010101" pitchFamily="2" charset="-122"/>
              </a:rPr>
              <a:t>-</a:t>
            </a:r>
            <a:r>
              <a:rPr lang="zh-CN" altLang="en-US" sz="1600">
                <a:latin typeface="宋体" panose="02010600030101010101" pitchFamily="2" charset="-122"/>
                <a:ea typeface="宋体" panose="02010600030101010101" pitchFamily="2" charset="-122"/>
                <a:cs typeface="宋体" panose="02010600030101010101" pitchFamily="2" charset="-122"/>
              </a:rPr>
              <a:t>已缴土地增值税税额】</a:t>
            </a:r>
            <a:endParaRPr lang="zh-CN" altLang="en-US" sz="1600">
              <a:latin typeface="宋体" panose="02010600030101010101" pitchFamily="2" charset="-122"/>
              <a:ea typeface="宋体" panose="02010600030101010101" pitchFamily="2" charset="-122"/>
              <a:cs typeface="宋体" panose="02010600030101010101" pitchFamily="2" charset="-122"/>
            </a:endParaRPr>
          </a:p>
        </p:txBody>
      </p:sp>
      <p:pic>
        <p:nvPicPr>
          <p:cNvPr id="3" name="图片 2"/>
          <p:cNvPicPr>
            <a:picLocks noChangeAspect="1"/>
          </p:cNvPicPr>
          <p:nvPr/>
        </p:nvPicPr>
        <p:blipFill>
          <a:blip r:embed="rId1"/>
          <a:stretch>
            <a:fillRect/>
          </a:stretch>
        </p:blipFill>
        <p:spPr>
          <a:xfrm>
            <a:off x="841375" y="1104900"/>
            <a:ext cx="10509250" cy="46482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TAG_VERSION" val="1.0"/>
  <p:tag name="KSO_WM_BEAUTIFY_FLAG" val="#wm#"/>
  <p:tag name="KSO_WM_TEMPLATE_CATEGORY" val="diagram"/>
  <p:tag name="KSO_WM_TEMPLATE_INDEX" val="685"/>
  <p:tag name="KSO_WM_UNIT_TYPE" val="m_i"/>
  <p:tag name="KSO_WM_UNIT_INDEX" val="1_1"/>
  <p:tag name="KSO_WM_UNIT_ID" val="diagram685_5*m_i*1_1"/>
  <p:tag name="KSO_WM_UNIT_CLEAR" val="1"/>
  <p:tag name="KSO_WM_UNIT_LAYERLEVEL" val="1_1"/>
  <p:tag name="KSO_WM_DIAGRAM_GROUP_CODE" val="m1-1"/>
</p:tagLst>
</file>

<file path=ppt/tags/tag64.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a"/>
  <p:tag name="KSO_WM_UNIT_INDEX" val="1_1_1"/>
  <p:tag name="KSO_WM_UNIT_ID" val="diagram685_5*m_h_a*1_1_1"/>
  <p:tag name="KSO_WM_UNIT_CLEAR" val="1"/>
  <p:tag name="KSO_WM_UNIT_LAYERLEVEL" val="1_1_1"/>
  <p:tag name="KSO_WM_UNIT_VALUE" val="20"/>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Lst>
</file>

<file path=ppt/tags/tag65.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f"/>
  <p:tag name="KSO_WM_UNIT_INDEX" val="1_1_1"/>
  <p:tag name="KSO_WM_UNIT_ID" val="diagram685_5*m_h_f*1_1_1"/>
  <p:tag name="KSO_WM_UNIT_CLEAR" val="1"/>
  <p:tag name="KSO_WM_UNIT_LAYERLEVEL" val="1_1_1"/>
  <p:tag name="KSO_WM_UNIT_VALUE" val="36"/>
  <p:tag name="KSO_WM_UNIT_HIGHLIGHT" val="0"/>
  <p:tag name="KSO_WM_UNIT_COMPATIBLE" val="0"/>
  <p:tag name="KSO_WM_UNIT_PRESET_TEXT_INDEX" val="4"/>
  <p:tag name="KSO_WM_UNIT_PRESET_TEXT_LEN" val="78"/>
  <p:tag name="KSO_WM_DIAGRAM_GROUP_CODE" val="m1-1"/>
  <p:tag name="KSO_WM_UNIT_TEXT_FILL_FORE_SCHEMECOLOR_INDEX" val="13"/>
  <p:tag name="KSO_WM_UNIT_TEXT_FILL_TYPE" val="1"/>
</p:tagLst>
</file>

<file path=ppt/tags/tag66.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a"/>
  <p:tag name="KSO_WM_UNIT_INDEX" val="1_2_1"/>
  <p:tag name="KSO_WM_UNIT_ID" val="diagram685_5*m_h_a*1_2_1"/>
  <p:tag name="KSO_WM_UNIT_CLEAR" val="1"/>
  <p:tag name="KSO_WM_UNIT_LAYERLEVEL" val="1_1_1"/>
  <p:tag name="KSO_WM_UNIT_VALUE" val="20"/>
  <p:tag name="KSO_WM_UNIT_HIGHLIGHT" val="0"/>
  <p:tag name="KSO_WM_UNIT_COMPATIBLE" val="0"/>
  <p:tag name="KSO_WM_DIAGRAM_GROUP_CODE" val="m1-1"/>
  <p:tag name="KSO_WM_UNIT_PRESET_TEXT" val="LOREM"/>
  <p:tag name="KSO_WM_UNIT_FILL_FORE_SCHEMECOLOR_INDEX" val="6"/>
  <p:tag name="KSO_WM_UNIT_FILL_TYPE" val="1"/>
  <p:tag name="KSO_WM_UNIT_TEXT_FILL_FORE_SCHEMECOLOR_INDEX" val="14"/>
  <p:tag name="KSO_WM_UNIT_TEXT_FILL_TYPE" val="1"/>
</p:tagLst>
</file>

<file path=ppt/tags/tag67.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f"/>
  <p:tag name="KSO_WM_UNIT_INDEX" val="1_2_1"/>
  <p:tag name="KSO_WM_UNIT_ID" val="diagram685_5*m_h_f*1_2_1"/>
  <p:tag name="KSO_WM_UNIT_CLEAR" val="1"/>
  <p:tag name="KSO_WM_UNIT_LAYERLEVEL" val="1_1_1"/>
  <p:tag name="KSO_WM_UNIT_VALUE" val="36"/>
  <p:tag name="KSO_WM_UNIT_HIGHLIGHT" val="0"/>
  <p:tag name="KSO_WM_UNIT_COMPATIBLE" val="0"/>
  <p:tag name="KSO_WM_UNIT_PRESET_TEXT_INDEX" val="4"/>
  <p:tag name="KSO_WM_UNIT_PRESET_TEXT_LEN" val="78"/>
  <p:tag name="KSO_WM_DIAGRAM_GROUP_CODE" val="m1-1"/>
  <p:tag name="KSO_WM_UNIT_TEXT_FILL_FORE_SCHEMECOLOR_INDEX" val="13"/>
  <p:tag name="KSO_WM_UNIT_TEXT_FILL_TYPE" val="1"/>
</p:tagLst>
</file>

<file path=ppt/tags/tag68.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a"/>
  <p:tag name="KSO_WM_UNIT_INDEX" val="1_2_1"/>
  <p:tag name="KSO_WM_UNIT_ID" val="diagram685_5*m_h_a*1_2_1"/>
  <p:tag name="KSO_WM_UNIT_CLEAR" val="1"/>
  <p:tag name="KSO_WM_UNIT_LAYERLEVEL" val="1_1_1"/>
  <p:tag name="KSO_WM_UNIT_VALUE" val="20"/>
  <p:tag name="KSO_WM_UNIT_HIGHLIGHT" val="0"/>
  <p:tag name="KSO_WM_UNIT_COMPATIBLE" val="0"/>
  <p:tag name="KSO_WM_DIAGRAM_GROUP_CODE" val="m1-1"/>
  <p:tag name="KSO_WM_UNIT_PRESET_TEXT" val="LOREM"/>
  <p:tag name="KSO_WM_UNIT_FILL_FORE_SCHEMECOLOR_INDEX" val="6"/>
  <p:tag name="KSO_WM_UNIT_FILL_TYPE" val="1"/>
  <p:tag name="KSO_WM_UNIT_TEXT_FILL_FORE_SCHEMECOLOR_INDEX" val="14"/>
  <p:tag name="KSO_WM_UNIT_TEXT_FILL_TYPE" val="1"/>
</p:tagLst>
</file>

<file path=ppt/tags/tag69.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f"/>
  <p:tag name="KSO_WM_UNIT_INDEX" val="1_2_1"/>
  <p:tag name="KSO_WM_UNIT_ID" val="diagram685_5*m_h_f*1_2_1"/>
  <p:tag name="KSO_WM_UNIT_CLEAR" val="1"/>
  <p:tag name="KSO_WM_UNIT_LAYERLEVEL" val="1_1_1"/>
  <p:tag name="KSO_WM_UNIT_VALUE" val="36"/>
  <p:tag name="KSO_WM_UNIT_HIGHLIGHT" val="0"/>
  <p:tag name="KSO_WM_UNIT_COMPATIBLE" val="0"/>
  <p:tag name="KSO_WM_UNIT_PRESET_TEXT_INDEX" val="4"/>
  <p:tag name="KSO_WM_UNIT_PRESET_TEXT_LEN" val="78"/>
  <p:tag name="KSO_WM_DIAGRAM_GROUP_CODE" val="m1-1"/>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PLACING_PICTURE_USER_VIEWPORT" val="{&quot;height&quot;:3767,&quot;width&quot;:8286}"/>
</p:tagLst>
</file>

<file path=ppt/tags/tag71.xml><?xml version="1.0" encoding="utf-8"?>
<p:tagLst xmlns:p="http://schemas.openxmlformats.org/presentationml/2006/main">
  <p:tag name="KSO_WM_UNIT_PLACING_PICTURE_USER_VIEWPORT" val="{&quot;height&quot;:9015,&quot;width&quot;:20475}"/>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2647</Words>
  <Application>WPS 演示</Application>
  <PresentationFormat>宽屏</PresentationFormat>
  <Paragraphs>103</Paragraphs>
  <Slides>20</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微软雅黑</vt:lpstr>
      <vt:lpstr>Wingdings</vt:lpstr>
      <vt:lpstr>Arial Black</vt:lpstr>
      <vt:lpstr>Helvetica</vt:lpstr>
      <vt:lpstr>Helvetica Light</vt:lpstr>
      <vt:lpstr>方正悠黑体加粗</vt:lpstr>
      <vt:lpstr>黑体</vt:lpstr>
      <vt:lpstr>Helvetica</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LQ</cp:lastModifiedBy>
  <cp:revision>242</cp:revision>
  <dcterms:created xsi:type="dcterms:W3CDTF">2019-06-19T02:08:00Z</dcterms:created>
  <dcterms:modified xsi:type="dcterms:W3CDTF">2021-07-09T02:38:57Z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y fmtid="{D5CDD505-2E9C-101B-9397-08002B2CF9AE}" pid="3" name="KSOSaveFontToCloudKey">
    <vt:lpwstr>967357703_embed</vt:lpwstr>
  </property>
</Properties>
</file>