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9"/>
  </p:handoutMasterIdLst>
  <p:sldIdLst>
    <p:sldId id="1041" r:id="rId3"/>
    <p:sldId id="1122" r:id="rId4"/>
    <p:sldId id="1121" r:id="rId5"/>
    <p:sldId id="1123" r:id="rId7"/>
    <p:sldId id="1124" r:id="rId8"/>
    <p:sldId id="1125" r:id="rId9"/>
    <p:sldId id="1126" r:id="rId10"/>
    <p:sldId id="1127" r:id="rId11"/>
    <p:sldId id="1128" r:id="rId12"/>
    <p:sldId id="1129" r:id="rId13"/>
    <p:sldId id="1135" r:id="rId14"/>
    <p:sldId id="1130" r:id="rId15"/>
    <p:sldId id="1134" r:id="rId16"/>
    <p:sldId id="1142" r:id="rId17"/>
    <p:sldId id="1143" r:id="rId18"/>
    <p:sldId id="1132" r:id="rId19"/>
    <p:sldId id="1133" r:id="rId20"/>
    <p:sldId id="1144" r:id="rId21"/>
    <p:sldId id="1145" r:id="rId22"/>
    <p:sldId id="1146" r:id="rId23"/>
    <p:sldId id="1147" r:id="rId24"/>
    <p:sldId id="1148" r:id="rId25"/>
    <p:sldId id="1149" r:id="rId26"/>
    <p:sldId id="1150" r:id="rId27"/>
    <p:sldId id="1108" r:id="rId28"/>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5" userDrawn="1">
          <p15:clr>
            <a:srgbClr val="A4A3A4"/>
          </p15:clr>
        </p15:guide>
        <p15:guide id="2" pos="37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 initials="F" lastIdx="15" clrIdx="0"/>
  <p:cmAuthor id="1" name="邹 嘉豪" initials="邹" lastIdx="1" clrIdx="0"/>
  <p:cmAuthor id="2" name="liqiang wu" initials="" lastIdx="1" clrIdx="1"/>
  <p:cmAuthor id="3" name="foresee" initials="" lastIdx="1" clrIdx="2"/>
  <p:cmAuthor id="4" name="lihong" initials="l" lastIdx="1" clrIdx="3"/>
  <p:cmAuthor id="5" name="华为" initials="华为" lastIdx="1" clrIdx="4"/>
  <p:cmAuthor id="6" name="Administrator" initials="A" lastIdx="4" clrIdx="5"/>
  <p:cmAuthor id="7" name="浩扬宇翎" initials="浩" lastIdx="1" clrIdx="6"/>
  <p:cmAuthor id="9" name="86189" initials="8" lastIdx="1" clrIdx="8"/>
  <p:cmAuthor id="10" name="xiexiaoyi" initials="x" lastIdx="2"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802"/>
    <a:srgbClr val="96C83C"/>
    <a:srgbClr val="3CBEB4"/>
    <a:srgbClr val="FFA100"/>
    <a:srgbClr val="4B8AFD"/>
    <a:srgbClr val="F17712"/>
    <a:srgbClr val="12110F"/>
    <a:srgbClr val="6093B0"/>
    <a:srgbClr val="A2C4CE"/>
    <a:srgbClr val="B3C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6" autoAdjust="0"/>
    <p:restoredTop sz="89950" autoAdjust="0"/>
  </p:normalViewPr>
  <p:slideViewPr>
    <p:cSldViewPr snapToGrid="0" showGuides="1">
      <p:cViewPr varScale="1">
        <p:scale>
          <a:sx n="102" d="100"/>
          <a:sy n="102" d="100"/>
        </p:scale>
        <p:origin x="-1158" y="-90"/>
      </p:cViewPr>
      <p:guideLst>
        <p:guide orient="horz" pos="2305"/>
        <p:guide pos="3742"/>
      </p:guideLst>
    </p:cSldViewPr>
  </p:slideViewPr>
  <p:notesTextViewPr>
    <p:cViewPr>
      <p:scale>
        <a:sx n="1" d="1"/>
        <a:sy n="1" d="1"/>
      </p:scale>
      <p:origin x="0" y="0"/>
    </p:cViewPr>
  </p:notesText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20.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250"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0251"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E13D4A-799D-4765-AD6F-72B4FF08EBFA}" type="datetimeFigureOut">
              <a:rPr lang="zh-CN" altLang="en-US" smtClean="0"/>
            </a:fld>
            <a:endParaRPr lang="zh-CN" altLang="en-US"/>
          </a:p>
        </p:txBody>
      </p:sp>
      <p:sp>
        <p:nvSpPr>
          <p:cNvPr id="1050252"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0253"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9F4BB-A594-4D29-AC1A-3B7EC2A4E22C}"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0244"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50245"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65340-9DFA-47BD-B2B7-6BBDD9E76F82}" type="datetimeFigureOut">
              <a:rPr lang="zh-CN" altLang="en-US" smtClean="0"/>
            </a:fld>
            <a:endParaRPr lang="zh-CN" altLang="en-US"/>
          </a:p>
        </p:txBody>
      </p:sp>
      <p:sp>
        <p:nvSpPr>
          <p:cNvPr id="1050246"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50247"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50248"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50249"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754FD7-842C-4B73-A2BD-0A920671139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0707"/>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pic>
        <p:nvPicPr>
          <p:cNvPr id="4" name="图片 3" descr="0707"/>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3" name="图片 2" descr="0707 03"/>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1_标题幻灯片">
    <p:bg>
      <p:bgPr>
        <a:noFill/>
        <a:effectLst/>
      </p:bgPr>
    </p:bg>
    <p:spTree>
      <p:nvGrpSpPr>
        <p:cNvPr id="1" name=""/>
        <p:cNvGrpSpPr/>
        <p:nvPr/>
      </p:nvGrpSpPr>
      <p:grpSpPr>
        <a:xfrm>
          <a:off x="0" y="0"/>
          <a:ext cx="0" cy="0"/>
          <a:chOff x="0" y="0"/>
          <a:chExt cx="0" cy="0"/>
        </a:xfrm>
      </p:grpSpPr>
      <p:sp>
        <p:nvSpPr>
          <p:cNvPr id="46" name="矩形 45"/>
          <p:cNvSpPr/>
          <p:nvPr userDrawn="1"/>
        </p:nvSpPr>
        <p:spPr>
          <a:xfrm>
            <a:off x="526415" y="471170"/>
            <a:ext cx="132080" cy="297180"/>
          </a:xfrm>
          <a:prstGeom prst="rect">
            <a:avLst/>
          </a:prstGeom>
          <a:solidFill>
            <a:srgbClr val="F17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0707 04"/>
          <p:cNvPicPr>
            <a:picLocks noChangeAspect="1"/>
          </p:cNvPicPr>
          <p:nvPr userDrawn="1"/>
        </p:nvPicPr>
        <p:blipFill>
          <a:blip r:embed="rId2" cstate="print"/>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wrap="square"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F1E89-F315-4B66-B49E-7277DE3DBBCB}" type="datetime1">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fontAlgn="auto" latinLnBrk="0" hangingPunct="1">
        <a:lnSpc>
          <a:spcPct val="150000"/>
        </a:lnSpc>
        <a:spcBef>
          <a:spcPts val="0"/>
        </a:spcBef>
        <a:spcAft>
          <a:spcPts val="300"/>
        </a:spcAft>
        <a:buFont typeface="Arial" panose="020B0604020202020204" pitchFamily="34" charset="0"/>
        <a:buChar char="•"/>
        <a:defRPr sz="2000" b="0" kern="1200">
          <a:solidFill>
            <a:schemeClr val="tx1"/>
          </a:solidFill>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50000"/>
        </a:lnSpc>
        <a:spcBef>
          <a:spcPts val="0"/>
        </a:spcBef>
        <a:spcAft>
          <a:spcPts val="300"/>
        </a:spcAft>
        <a:buFont typeface="Arial" panose="020B0604020202020204" pitchFamily="34" charset="0"/>
        <a:buChar char="-"/>
        <a:defRPr sz="1800" b="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50000"/>
        </a:lnSpc>
        <a:spcBef>
          <a:spcPts val="0"/>
        </a:spcBef>
        <a:spcAft>
          <a:spcPts val="300"/>
        </a:spcAft>
        <a:buFont typeface="Arial" panose="020B0604020202020204" pitchFamily="34" charset="0"/>
        <a:buChar char="»"/>
        <a:defRPr sz="1600" b="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50000"/>
        </a:lnSpc>
        <a:spcBef>
          <a:spcPts val="0"/>
        </a:spcBef>
        <a:spcAft>
          <a:spcPts val="300"/>
        </a:spcAft>
        <a:buFont typeface="Arial" panose="020B0604020202020204" pitchFamily="34" charset="0"/>
        <a:buChar char="•"/>
        <a:defRPr sz="1400" b="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50000"/>
        </a:lnSpc>
        <a:spcBef>
          <a:spcPts val="0"/>
        </a:spcBef>
        <a:spcAft>
          <a:spcPts val="300"/>
        </a:spcAft>
        <a:buFont typeface="Arial" panose="020B0604020202020204" pitchFamily="34" charset="0"/>
        <a:buChar char="•"/>
        <a:defRPr sz="1600" b="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2" Type="http://schemas.openxmlformats.org/officeDocument/2006/relationships/slideLayout" Target="../slideLayouts/slideLayout4.xml"/><Relationship Id="rId31" Type="http://schemas.openxmlformats.org/officeDocument/2006/relationships/tags" Target="../tags/tag84.xml"/><Relationship Id="rId30" Type="http://schemas.openxmlformats.org/officeDocument/2006/relationships/tags" Target="../tags/tag83.xml"/><Relationship Id="rId3" Type="http://schemas.openxmlformats.org/officeDocument/2006/relationships/tags" Target="../tags/tag56.xml"/><Relationship Id="rId29" Type="http://schemas.openxmlformats.org/officeDocument/2006/relationships/tags" Target="../tags/tag82.xml"/><Relationship Id="rId28" Type="http://schemas.openxmlformats.org/officeDocument/2006/relationships/tags" Target="../tags/tag81.xml"/><Relationship Id="rId27" Type="http://schemas.openxmlformats.org/officeDocument/2006/relationships/tags" Target="../tags/tag80.xml"/><Relationship Id="rId26" Type="http://schemas.openxmlformats.org/officeDocument/2006/relationships/tags" Target="../tags/tag79.xml"/><Relationship Id="rId25" Type="http://schemas.openxmlformats.org/officeDocument/2006/relationships/tags" Target="../tags/tag78.xml"/><Relationship Id="rId24" Type="http://schemas.openxmlformats.org/officeDocument/2006/relationships/tags" Target="../tags/tag77.xml"/><Relationship Id="rId23" Type="http://schemas.openxmlformats.org/officeDocument/2006/relationships/tags" Target="../tags/tag76.xml"/><Relationship Id="rId22" Type="http://schemas.openxmlformats.org/officeDocument/2006/relationships/tags" Target="../tags/tag75.xml"/><Relationship Id="rId21" Type="http://schemas.openxmlformats.org/officeDocument/2006/relationships/tags" Target="../tags/tag74.xml"/><Relationship Id="rId20" Type="http://schemas.openxmlformats.org/officeDocument/2006/relationships/tags" Target="../tags/tag73.xml"/><Relationship Id="rId2" Type="http://schemas.openxmlformats.org/officeDocument/2006/relationships/tags" Target="../tags/tag55.xml"/><Relationship Id="rId19" Type="http://schemas.openxmlformats.org/officeDocument/2006/relationships/tags" Target="../tags/tag72.xml"/><Relationship Id="rId18" Type="http://schemas.openxmlformats.org/officeDocument/2006/relationships/tags" Target="../tags/tag71.xml"/><Relationship Id="rId17" Type="http://schemas.openxmlformats.org/officeDocument/2006/relationships/tags" Target="../tags/tag70.xml"/><Relationship Id="rId16" Type="http://schemas.openxmlformats.org/officeDocument/2006/relationships/tags" Target="../tags/tag69.xml"/><Relationship Id="rId15" Type="http://schemas.openxmlformats.org/officeDocument/2006/relationships/tags" Target="../tags/tag68.xml"/><Relationship Id="rId14" Type="http://schemas.openxmlformats.org/officeDocument/2006/relationships/tags" Target="../tags/tag67.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tags" Target="../tags/tag5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17.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3" Type="http://schemas.openxmlformats.org/officeDocument/2006/relationships/slideLayout" Target="../slideLayouts/slideLayout4.xml"/><Relationship Id="rId22" Type="http://schemas.openxmlformats.org/officeDocument/2006/relationships/tags" Target="../tags/tag108.xml"/><Relationship Id="rId21" Type="http://schemas.openxmlformats.org/officeDocument/2006/relationships/tags" Target="../tags/tag107.xml"/><Relationship Id="rId20" Type="http://schemas.openxmlformats.org/officeDocument/2006/relationships/tags" Target="../tags/tag106.xml"/><Relationship Id="rId2" Type="http://schemas.openxmlformats.org/officeDocument/2006/relationships/tags" Target="../tags/tag88.xml"/><Relationship Id="rId19" Type="http://schemas.openxmlformats.org/officeDocument/2006/relationships/tags" Target="../tags/tag105.xml"/><Relationship Id="rId18" Type="http://schemas.openxmlformats.org/officeDocument/2006/relationships/tags" Target="../tags/tag104.xml"/><Relationship Id="rId17" Type="http://schemas.openxmlformats.org/officeDocument/2006/relationships/tags" Target="../tags/tag103.xml"/><Relationship Id="rId16" Type="http://schemas.openxmlformats.org/officeDocument/2006/relationships/tags" Target="../tags/tag10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9" Type="http://schemas.openxmlformats.org/officeDocument/2006/relationships/notesSlide" Target="../notesSlides/notesSlide1.xml"/><Relationship Id="rId18" Type="http://schemas.openxmlformats.org/officeDocument/2006/relationships/slideLayout" Target="../slideLayouts/slideLayout4.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9" Type="http://schemas.openxmlformats.org/officeDocument/2006/relationships/slideLayout" Target="../slideLayouts/slideLayout4.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9.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6" Type="http://schemas.openxmlformats.org/officeDocument/2006/relationships/slideLayout" Target="../slideLayouts/slideLayout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26060" y="1326515"/>
            <a:ext cx="11739880" cy="1706880"/>
          </a:xfrm>
          <a:prstGeom prst="rect">
            <a:avLst/>
          </a:prstGeom>
          <a:noFill/>
        </p:spPr>
        <p:txBody>
          <a:bodyPr wrap="square" rtlCol="0" anchor="t">
            <a:spAutoFit/>
          </a:bodyPr>
          <a:lstStyle/>
          <a:p>
            <a:pPr marL="0" marR="0" lvl="0" indent="0" algn="ctr" defTabSz="914400" rtl="0" fontAlgn="auto">
              <a:lnSpc>
                <a:spcPct val="150000"/>
              </a:lnSpc>
              <a:spcBef>
                <a:spcPts val="0"/>
              </a:spcBef>
              <a:spcAft>
                <a:spcPts val="0"/>
              </a:spcAft>
              <a:buClrTx/>
              <a:buSzTx/>
              <a:buFontTx/>
              <a:buNone/>
            </a:pPr>
            <a:r>
              <a:rPr lang="zh-CN" altLang="en-US" sz="7000" b="1" dirty="0">
                <a:solidFill>
                  <a:srgbClr val="F17712"/>
                </a:solidFill>
                <a:latin typeface="微软雅黑" panose="020B0503020204020204" charset="-122"/>
                <a:ea typeface="微软雅黑" panose="020B0503020204020204" charset="-122"/>
                <a:cs typeface="Alibaba PuHuiTi 2.0 75 SemiBold" panose="00020600040101010101" charset="-122"/>
                <a:sym typeface="+mn-ea"/>
              </a:rPr>
              <a:t>乐企平台介绍</a:t>
            </a:r>
            <a:endParaRPr lang="zh-CN" altLang="en-US" sz="6000" b="1" noProof="0" dirty="0">
              <a:ln>
                <a:noFill/>
              </a:ln>
              <a:solidFill>
                <a:srgbClr val="F17712"/>
              </a:solidFill>
              <a:effectLst/>
              <a:uLnTx/>
              <a:uFillTx/>
              <a:latin typeface="微软雅黑" panose="020B0503020204020204" charset="-122"/>
              <a:ea typeface="微软雅黑" panose="020B0503020204020204" charset="-122"/>
              <a:cs typeface="Alibaba PuHuiTi 2.0 75 SemiBold" panose="00020600040101010101"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4446905"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乐企接入条件</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使用单位（自建平台）</a:t>
            </a:r>
            <a:endParaRPr lang="en-US" altLang="zh-CN" sz="2000" dirty="0">
              <a:solidFill>
                <a:srgbClr val="F17712"/>
              </a:solidFill>
              <a:latin typeface="+mj-ea"/>
              <a:ea typeface="+mj-ea"/>
              <a:cs typeface="+mj-ea"/>
              <a:sym typeface="+mn-ea"/>
            </a:endParaRPr>
          </a:p>
        </p:txBody>
      </p:sp>
      <p:sp>
        <p:nvSpPr>
          <p:cNvPr id="31" name="Oval 6"/>
          <p:cNvSpPr>
            <a:spLocks noChangeArrowheads="1"/>
          </p:cNvSpPr>
          <p:nvPr>
            <p:custDataLst>
              <p:tags r:id="rId1"/>
            </p:custDataLst>
          </p:nvPr>
        </p:nvSpPr>
        <p:spPr bwMode="auto">
          <a:xfrm>
            <a:off x="6006704" y="2222593"/>
            <a:ext cx="967547" cy="967545"/>
          </a:xfrm>
          <a:prstGeom prst="ellipse">
            <a:avLst/>
          </a:prstGeom>
          <a:solidFill>
            <a:srgbClr val="4B8AFD"/>
          </a:solidFill>
          <a:ln>
            <a:noFill/>
          </a:ln>
        </p:spPr>
        <p:txBody>
          <a:bodyPr vert="horz" wrap="square" lIns="68580" tIns="34290" rIns="68580" bIns="34290" numCol="1" anchor="t" anchorCtr="0" compatLnSpc="1"/>
          <a:lstStyle/>
          <a:p>
            <a:endParaRPr lang="en-US" sz="1350">
              <a:solidFill>
                <a:srgbClr val="000000"/>
              </a:solidFill>
            </a:endParaRPr>
          </a:p>
        </p:txBody>
      </p:sp>
      <p:sp>
        <p:nvSpPr>
          <p:cNvPr id="32" name="Oval 7"/>
          <p:cNvSpPr>
            <a:spLocks noChangeArrowheads="1"/>
          </p:cNvSpPr>
          <p:nvPr>
            <p:custDataLst>
              <p:tags r:id="rId2"/>
            </p:custDataLst>
          </p:nvPr>
        </p:nvSpPr>
        <p:spPr bwMode="auto">
          <a:xfrm>
            <a:off x="6762638" y="3482482"/>
            <a:ext cx="967547" cy="967545"/>
          </a:xfrm>
          <a:prstGeom prst="ellipse">
            <a:avLst/>
          </a:prstGeom>
          <a:solidFill>
            <a:srgbClr val="96C83C"/>
          </a:solidFill>
          <a:ln>
            <a:noFill/>
          </a:ln>
        </p:spPr>
        <p:txBody>
          <a:bodyPr vert="horz" wrap="square" lIns="68580" tIns="34290" rIns="68580" bIns="34290" numCol="1" anchor="t" anchorCtr="0" compatLnSpc="1"/>
          <a:lstStyle/>
          <a:p>
            <a:endParaRPr lang="en-US" sz="1350">
              <a:solidFill>
                <a:srgbClr val="000000"/>
              </a:solidFill>
            </a:endParaRPr>
          </a:p>
        </p:txBody>
      </p:sp>
      <p:grpSp>
        <p:nvGrpSpPr>
          <p:cNvPr id="33" name="Group 3"/>
          <p:cNvGrpSpPr/>
          <p:nvPr/>
        </p:nvGrpSpPr>
        <p:grpSpPr>
          <a:xfrm>
            <a:off x="3588451" y="2056240"/>
            <a:ext cx="4308087" cy="4244478"/>
            <a:chOff x="3880737" y="1865688"/>
            <a:chExt cx="4430526" cy="4365110"/>
          </a:xfrm>
        </p:grpSpPr>
        <p:sp>
          <p:nvSpPr>
            <p:cNvPr id="34" name="Freeform 5"/>
            <p:cNvSpPr>
              <a:spLocks noEditPoints="1"/>
            </p:cNvSpPr>
            <p:nvPr>
              <p:custDataLst>
                <p:tags r:id="rId3"/>
              </p:custDataLst>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solidFill>
              <a:srgbClr val="FFFFFF">
                <a:lumMod val="95000"/>
              </a:srgbClr>
            </a:solidFill>
            <a:ln>
              <a:noFill/>
            </a:ln>
          </p:spPr>
          <p:txBody>
            <a:bodyPr vert="horz" wrap="square" lIns="68580" tIns="34290" rIns="68580" bIns="34290" numCol="1" anchor="t" anchorCtr="0" compatLnSpc="1"/>
            <a:lstStyle/>
            <a:p>
              <a:endParaRPr lang="en-US" sz="1350">
                <a:solidFill>
                  <a:srgbClr val="000000"/>
                </a:solidFill>
              </a:endParaRPr>
            </a:p>
          </p:txBody>
        </p:sp>
        <p:sp>
          <p:nvSpPr>
            <p:cNvPr id="35" name="Freeform 8"/>
            <p:cNvSpPr>
              <a:spLocks noEditPoints="1"/>
            </p:cNvSpPr>
            <p:nvPr>
              <p:custDataLst>
                <p:tags r:id="rId4"/>
              </p:custDataLst>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solidFill>
              <a:srgbClr val="FFFFFF">
                <a:lumMod val="95000"/>
              </a:srgbClr>
            </a:solidFill>
            <a:ln>
              <a:noFill/>
            </a:ln>
          </p:spPr>
          <p:txBody>
            <a:bodyPr vert="horz" wrap="square" lIns="68580" tIns="34290" rIns="68580" bIns="34290" numCol="1" anchor="t" anchorCtr="0" compatLnSpc="1"/>
            <a:lstStyle/>
            <a:p>
              <a:endParaRPr lang="en-US" sz="1350">
                <a:solidFill>
                  <a:srgbClr val="000000"/>
                </a:solidFill>
              </a:endParaRPr>
            </a:p>
          </p:txBody>
        </p:sp>
      </p:grpSp>
      <p:sp>
        <p:nvSpPr>
          <p:cNvPr id="36" name="Freeform 9"/>
          <p:cNvSpPr/>
          <p:nvPr>
            <p:custDataLst>
              <p:tags r:id="rId5"/>
            </p:custDataLst>
          </p:nvPr>
        </p:nvSpPr>
        <p:spPr bwMode="auto">
          <a:xfrm>
            <a:off x="3703431" y="3959528"/>
            <a:ext cx="1066624" cy="1067848"/>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rgbClr val="3CBEB4"/>
          </a:solidFill>
          <a:ln>
            <a:noFill/>
          </a:ln>
        </p:spPr>
        <p:txBody>
          <a:bodyPr vert="horz" wrap="square" lIns="68580" tIns="34290" rIns="68580" bIns="34290" numCol="1" anchor="t" anchorCtr="0" compatLnSpc="1"/>
          <a:lstStyle/>
          <a:p>
            <a:endParaRPr lang="en-US" sz="1350">
              <a:solidFill>
                <a:srgbClr val="000000"/>
              </a:solidFill>
            </a:endParaRPr>
          </a:p>
        </p:txBody>
      </p:sp>
      <p:sp>
        <p:nvSpPr>
          <p:cNvPr id="37" name="Freeform 10"/>
          <p:cNvSpPr/>
          <p:nvPr>
            <p:custDataLst>
              <p:tags r:id="rId6"/>
            </p:custDataLst>
          </p:nvPr>
        </p:nvSpPr>
        <p:spPr bwMode="auto">
          <a:xfrm>
            <a:off x="5111327" y="3538750"/>
            <a:ext cx="1067848" cy="1067848"/>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FFA100"/>
          </a:solidFill>
          <a:ln>
            <a:noFill/>
          </a:ln>
        </p:spPr>
        <p:txBody>
          <a:bodyPr vert="horz" wrap="square" lIns="68580" tIns="34290" rIns="68580" bIns="34290" numCol="1" anchor="t" anchorCtr="0" compatLnSpc="1"/>
          <a:lstStyle/>
          <a:p>
            <a:endParaRPr lang="en-US" sz="1350">
              <a:solidFill>
                <a:srgbClr val="000000"/>
              </a:solidFill>
            </a:endParaRPr>
          </a:p>
        </p:txBody>
      </p:sp>
      <p:sp>
        <p:nvSpPr>
          <p:cNvPr id="38" name="Freeform 11"/>
          <p:cNvSpPr/>
          <p:nvPr>
            <p:custDataLst>
              <p:tags r:id="rId7"/>
            </p:custDataLst>
          </p:nvPr>
        </p:nvSpPr>
        <p:spPr bwMode="auto">
          <a:xfrm>
            <a:off x="4805529" y="5120336"/>
            <a:ext cx="1066624" cy="1067848"/>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rgbClr val="F7B802"/>
          </a:solidFill>
          <a:ln>
            <a:noFill/>
          </a:ln>
        </p:spPr>
        <p:txBody>
          <a:bodyPr vert="horz" wrap="square" lIns="68580" tIns="34290" rIns="68580" bIns="34290" numCol="1" anchor="t" anchorCtr="0" compatLnSpc="1"/>
          <a:lstStyle/>
          <a:p>
            <a:endParaRPr lang="en-US" sz="1350">
              <a:solidFill>
                <a:srgbClr val="000000"/>
              </a:solidFill>
            </a:endParaRPr>
          </a:p>
        </p:txBody>
      </p:sp>
      <p:grpSp>
        <p:nvGrpSpPr>
          <p:cNvPr id="39" name="Group 12"/>
          <p:cNvGrpSpPr/>
          <p:nvPr/>
        </p:nvGrpSpPr>
        <p:grpSpPr>
          <a:xfrm>
            <a:off x="3977497" y="4159840"/>
            <a:ext cx="518492" cy="580376"/>
            <a:chOff x="3471863" y="1916113"/>
            <a:chExt cx="492125" cy="550863"/>
          </a:xfrm>
          <a:solidFill>
            <a:srgbClr val="FFFFFF"/>
          </a:solidFill>
        </p:grpSpPr>
        <p:sp>
          <p:nvSpPr>
            <p:cNvPr id="40" name="Freeform 70"/>
            <p:cNvSpPr>
              <a:spLocks noEditPoints="1"/>
            </p:cNvSpPr>
            <p:nvPr>
              <p:custDataLst>
                <p:tags r:id="rId8"/>
              </p:custDataLst>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41" name="Freeform 71"/>
            <p:cNvSpPr>
              <a:spLocks noEditPoints="1"/>
            </p:cNvSpPr>
            <p:nvPr>
              <p:custDataLst>
                <p:tags r:id="rId9"/>
              </p:custDataLst>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42" name="Freeform 72"/>
            <p:cNvSpPr/>
            <p:nvPr>
              <p:custDataLst>
                <p:tags r:id="rId10"/>
              </p:custDataLst>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solidFill>
              <a:srgbClr val="FFFFFF">
                <a:lumMod val="95000"/>
              </a:srgbClr>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grpSp>
      <p:grpSp>
        <p:nvGrpSpPr>
          <p:cNvPr id="43" name="Group 16"/>
          <p:cNvGrpSpPr/>
          <p:nvPr/>
        </p:nvGrpSpPr>
        <p:grpSpPr>
          <a:xfrm>
            <a:off x="5366472" y="3782246"/>
            <a:ext cx="557555" cy="580852"/>
            <a:chOff x="708025" y="1916113"/>
            <a:chExt cx="531813" cy="554037"/>
          </a:xfrm>
          <a:solidFill>
            <a:srgbClr val="FFFFFF"/>
          </a:solidFill>
        </p:grpSpPr>
        <p:sp>
          <p:nvSpPr>
            <p:cNvPr id="44" name="Freeform 93"/>
            <p:cNvSpPr/>
            <p:nvPr>
              <p:custDataLst>
                <p:tags r:id="rId11"/>
              </p:custDataLst>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45" name="Freeform 94"/>
            <p:cNvSpPr>
              <a:spLocks noEditPoints="1"/>
            </p:cNvSpPr>
            <p:nvPr>
              <p:custDataLst>
                <p:tags r:id="rId12"/>
              </p:custDataLst>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46" name="Freeform 95"/>
            <p:cNvSpPr>
              <a:spLocks noEditPoints="1"/>
            </p:cNvSpPr>
            <p:nvPr>
              <p:custDataLst>
                <p:tags r:id="rId13"/>
              </p:custDataLst>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47" name="Freeform 96"/>
            <p:cNvSpPr>
              <a:spLocks noEditPoints="1"/>
            </p:cNvSpPr>
            <p:nvPr>
              <p:custDataLst>
                <p:tags r:id="rId14"/>
              </p:custDataLst>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grpSp>
      <p:grpSp>
        <p:nvGrpSpPr>
          <p:cNvPr id="48" name="Group 21"/>
          <p:cNvGrpSpPr/>
          <p:nvPr/>
        </p:nvGrpSpPr>
        <p:grpSpPr>
          <a:xfrm>
            <a:off x="6239626" y="2370153"/>
            <a:ext cx="501700" cy="574552"/>
            <a:chOff x="9990138" y="2690813"/>
            <a:chExt cx="481013" cy="550863"/>
          </a:xfrm>
          <a:solidFill>
            <a:srgbClr val="FFFFFF"/>
          </a:solidFill>
        </p:grpSpPr>
        <p:sp>
          <p:nvSpPr>
            <p:cNvPr id="49" name="Freeform 107"/>
            <p:cNvSpPr/>
            <p:nvPr>
              <p:custDataLst>
                <p:tags r:id="rId15"/>
              </p:custDataLst>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50" name="Freeform 108"/>
            <p:cNvSpPr>
              <a:spLocks noEditPoints="1"/>
            </p:cNvSpPr>
            <p:nvPr>
              <p:custDataLst>
                <p:tags r:id="rId16"/>
              </p:custDataLst>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51" name="Freeform 109"/>
            <p:cNvSpPr/>
            <p:nvPr>
              <p:custDataLst>
                <p:tags r:id="rId17"/>
              </p:custDataLst>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solidFill>
              <a:srgbClr val="FFFFFF">
                <a:lumMod val="95000"/>
              </a:srgbClr>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52" name="Freeform 110"/>
            <p:cNvSpPr/>
            <p:nvPr>
              <p:custDataLst>
                <p:tags r:id="rId18"/>
              </p:custDataLst>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solidFill>
              <a:srgbClr val="FFFFFF">
                <a:lumMod val="95000"/>
              </a:srgbClr>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53" name="Freeform 111"/>
            <p:cNvSpPr/>
            <p:nvPr>
              <p:custDataLst>
                <p:tags r:id="rId19"/>
              </p:custDataLst>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grpSp>
      <p:grpSp>
        <p:nvGrpSpPr>
          <p:cNvPr id="54" name="Group 27"/>
          <p:cNvGrpSpPr/>
          <p:nvPr/>
        </p:nvGrpSpPr>
        <p:grpSpPr>
          <a:xfrm>
            <a:off x="5036520" y="5344090"/>
            <a:ext cx="626695" cy="619492"/>
            <a:chOff x="4356100" y="3465513"/>
            <a:chExt cx="552450" cy="546100"/>
          </a:xfrm>
          <a:solidFill>
            <a:srgbClr val="FFFFFF"/>
          </a:solidFill>
        </p:grpSpPr>
        <p:sp>
          <p:nvSpPr>
            <p:cNvPr id="56" name="Freeform 242"/>
            <p:cNvSpPr/>
            <p:nvPr>
              <p:custDataLst>
                <p:tags r:id="rId20"/>
              </p:custDataLst>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57" name="Freeform 243"/>
            <p:cNvSpPr/>
            <p:nvPr>
              <p:custDataLst>
                <p:tags r:id="rId21"/>
              </p:custDataLst>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71" name="Freeform 244"/>
            <p:cNvSpPr>
              <a:spLocks noEditPoints="1"/>
            </p:cNvSpPr>
            <p:nvPr>
              <p:custDataLst>
                <p:tags r:id="rId22"/>
              </p:custDataLst>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72" name="Freeform 245"/>
            <p:cNvSpPr>
              <a:spLocks noEditPoints="1"/>
            </p:cNvSpPr>
            <p:nvPr>
              <p:custDataLst>
                <p:tags r:id="rId23"/>
              </p:custDataLst>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grpSp>
      <p:grpSp>
        <p:nvGrpSpPr>
          <p:cNvPr id="74" name="Group 37"/>
          <p:cNvGrpSpPr/>
          <p:nvPr/>
        </p:nvGrpSpPr>
        <p:grpSpPr>
          <a:xfrm>
            <a:off x="6991429" y="3712002"/>
            <a:ext cx="509965" cy="508508"/>
            <a:chOff x="1603375" y="1916113"/>
            <a:chExt cx="557213" cy="555625"/>
          </a:xfrm>
          <a:solidFill>
            <a:srgbClr val="FFFFFF"/>
          </a:solidFill>
        </p:grpSpPr>
        <p:sp>
          <p:nvSpPr>
            <p:cNvPr id="76" name="Freeform 74"/>
            <p:cNvSpPr>
              <a:spLocks noEditPoints="1"/>
            </p:cNvSpPr>
            <p:nvPr>
              <p:custDataLst>
                <p:tags r:id="rId24"/>
              </p:custDataLst>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77" name="Freeform 75"/>
            <p:cNvSpPr>
              <a:spLocks noEditPoints="1"/>
            </p:cNvSpPr>
            <p:nvPr>
              <p:custDataLst>
                <p:tags r:id="rId25"/>
              </p:custDataLst>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solidFill>
              <a:schemeClr val="bg1"/>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sp>
          <p:nvSpPr>
            <p:cNvPr id="78" name="Freeform 76"/>
            <p:cNvSpPr/>
            <p:nvPr>
              <p:custDataLst>
                <p:tags r:id="rId26"/>
              </p:custDataLst>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solidFill>
              <a:srgbClr val="FFFFFF"/>
            </a:solidFill>
            <a:ln w="0">
              <a:noFill/>
              <a:prstDash val="solid"/>
              <a:round/>
            </a:ln>
          </p:spPr>
          <p:txBody>
            <a:bodyPr vert="horz" wrap="square" lIns="68580" tIns="34290" rIns="68580" bIns="34290" numCol="1" anchor="t" anchorCtr="0" compatLnSpc="1"/>
            <a:lstStyle/>
            <a:p>
              <a:endParaRPr lang="en-US" sz="1350">
                <a:solidFill>
                  <a:srgbClr val="000000"/>
                </a:solidFill>
              </a:endParaRPr>
            </a:p>
          </p:txBody>
        </p:sp>
      </p:grpSp>
      <p:sp>
        <p:nvSpPr>
          <p:cNvPr id="80" name="Text Placeholder 9"/>
          <p:cNvSpPr txBox="1"/>
          <p:nvPr>
            <p:custDataLst>
              <p:tags r:id="rId27"/>
            </p:custDataLst>
          </p:nvPr>
        </p:nvSpPr>
        <p:spPr>
          <a:xfrm>
            <a:off x="7896538" y="3681615"/>
            <a:ext cx="2777708" cy="621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9pPr>
          </a:lstStyle>
          <a:p>
            <a:pPr marL="0" indent="0">
              <a:lnSpc>
                <a:spcPct val="150000"/>
              </a:lnSpc>
              <a:buNone/>
            </a:pPr>
            <a:r>
              <a:rPr lang="zh-CN" altLang="en-US" sz="1400" dirty="0">
                <a:solidFill>
                  <a:srgbClr val="96C83C"/>
                </a:solidFill>
                <a:latin typeface="微软雅黑" panose="020B0503020204020204" charset="-122"/>
                <a:ea typeface="微软雅黑" panose="020B0503020204020204" charset="-122"/>
                <a:sym typeface="思源黑体旧字形 ExtraLight" panose="020B0200000000000000" pitchFamily="34" charset="-128"/>
              </a:rPr>
              <a:t>近三年内不存在税务机关确定的重大税收违法行为</a:t>
            </a:r>
            <a:endParaRPr lang="zh-CN" altLang="en-US" sz="1400" dirty="0">
              <a:solidFill>
                <a:srgbClr val="96C83C"/>
              </a:solidFill>
              <a:latin typeface="微软雅黑" panose="020B0503020204020204" charset="-122"/>
              <a:ea typeface="微软雅黑" panose="020B0503020204020204" charset="-122"/>
              <a:sym typeface="思源黑体旧字形 ExtraLight" panose="020B0200000000000000" pitchFamily="34" charset="-128"/>
            </a:endParaRPr>
          </a:p>
        </p:txBody>
      </p:sp>
      <p:sp>
        <p:nvSpPr>
          <p:cNvPr id="82" name="Text Placeholder 9"/>
          <p:cNvSpPr txBox="1"/>
          <p:nvPr>
            <p:custDataLst>
              <p:tags r:id="rId28"/>
            </p:custDataLst>
          </p:nvPr>
        </p:nvSpPr>
        <p:spPr>
          <a:xfrm>
            <a:off x="7113152" y="2224356"/>
            <a:ext cx="2777708" cy="621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9pPr>
          </a:lstStyle>
          <a:p>
            <a:pPr marL="0" indent="0">
              <a:lnSpc>
                <a:spcPct val="150000"/>
              </a:lnSpc>
              <a:buNone/>
            </a:pPr>
            <a:r>
              <a:rPr lang="zh-CN" altLang="en-US" sz="1400" dirty="0">
                <a:solidFill>
                  <a:srgbClr val="4B8AFD"/>
                </a:solidFill>
                <a:latin typeface="+mj-ea"/>
                <a:ea typeface="+mj-ea"/>
                <a:sym typeface="思源黑体旧字形 ExtraLight" panose="020B0200000000000000" pitchFamily="34" charset="-128"/>
              </a:rPr>
              <a:t>已纳入数字化电子发票开票试点纳税人范围</a:t>
            </a:r>
            <a:endParaRPr lang="zh-CN" altLang="en-US" sz="1400" dirty="0">
              <a:solidFill>
                <a:srgbClr val="4B8AFD"/>
              </a:solidFill>
              <a:latin typeface="+mj-ea"/>
              <a:ea typeface="+mj-ea"/>
              <a:sym typeface="思源黑体旧字形 ExtraLight" panose="020B0200000000000000" pitchFamily="34" charset="-128"/>
            </a:endParaRPr>
          </a:p>
        </p:txBody>
      </p:sp>
      <p:sp>
        <p:nvSpPr>
          <p:cNvPr id="84" name="Text Placeholder 9"/>
          <p:cNvSpPr txBox="1"/>
          <p:nvPr>
            <p:custDataLst>
              <p:tags r:id="rId29"/>
            </p:custDataLst>
          </p:nvPr>
        </p:nvSpPr>
        <p:spPr>
          <a:xfrm>
            <a:off x="6103143" y="5411769"/>
            <a:ext cx="4977811" cy="621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9pPr>
          </a:lstStyle>
          <a:p>
            <a:pPr marL="0" indent="0">
              <a:lnSpc>
                <a:spcPct val="150000"/>
              </a:lnSpc>
              <a:buNone/>
            </a:pPr>
            <a:r>
              <a:rPr lang="zh-CN" altLang="en-US" sz="1400" dirty="0">
                <a:solidFill>
                  <a:srgbClr val="F7B802"/>
                </a:solidFill>
                <a:latin typeface="微软雅黑" panose="020B0503020204020204" charset="-122"/>
                <a:ea typeface="微软雅黑" panose="020B0503020204020204" charset="-122"/>
                <a:sym typeface="思源黑体旧字形 ExtraLight" panose="020B0200000000000000" pitchFamily="34" charset="-128"/>
              </a:rPr>
              <a:t>请能按照税务机关要求依法提供相关涉税数据；遵循税务机关管理要求，如实向税务机关报告重大变化和使用情况</a:t>
            </a:r>
            <a:endParaRPr lang="zh-CN" altLang="en-US" sz="1400" dirty="0">
              <a:solidFill>
                <a:srgbClr val="F7B802"/>
              </a:solidFill>
              <a:latin typeface="微软雅黑" panose="020B0503020204020204" charset="-122"/>
              <a:ea typeface="微软雅黑" panose="020B0503020204020204" charset="-122"/>
              <a:sym typeface="思源黑体旧字形 ExtraLight" panose="020B0200000000000000" pitchFamily="34" charset="-128"/>
            </a:endParaRPr>
          </a:p>
        </p:txBody>
      </p:sp>
      <p:sp>
        <p:nvSpPr>
          <p:cNvPr id="86" name="Text Placeholder 9"/>
          <p:cNvSpPr txBox="1"/>
          <p:nvPr>
            <p:custDataLst>
              <p:tags r:id="rId30"/>
            </p:custDataLst>
          </p:nvPr>
        </p:nvSpPr>
        <p:spPr>
          <a:xfrm>
            <a:off x="501445" y="4261574"/>
            <a:ext cx="3132085" cy="621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9pPr>
          </a:lstStyle>
          <a:p>
            <a:pPr marL="0" indent="0">
              <a:lnSpc>
                <a:spcPct val="150000"/>
              </a:lnSpc>
              <a:buNone/>
            </a:pPr>
            <a:r>
              <a:rPr lang="zh-CN" altLang="en-US"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纳税信用等级为</a:t>
            </a:r>
            <a:r>
              <a:rPr lang="en-US" altLang="zh-CN"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A</a:t>
            </a:r>
            <a:r>
              <a:rPr lang="zh-CN" altLang="en-US"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a:t>
            </a:r>
            <a:r>
              <a:rPr lang="en-US" altLang="zh-CN"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B</a:t>
            </a:r>
            <a:r>
              <a:rPr lang="zh-CN" altLang="en-US"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级（</a:t>
            </a:r>
            <a:r>
              <a:rPr lang="en-US" altLang="zh-CN"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B</a:t>
            </a:r>
            <a:r>
              <a:rPr lang="zh-CN" altLang="en-US"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rPr>
              <a:t>级纳税人需要定期提供货物流、资金流、现金流的有关数据）</a:t>
            </a:r>
            <a:endParaRPr lang="zh-CN" altLang="en-US" sz="1400" dirty="0">
              <a:solidFill>
                <a:srgbClr val="3CBEB4"/>
              </a:solidFill>
              <a:latin typeface="微软雅黑" panose="020B0503020204020204" charset="-122"/>
              <a:ea typeface="微软雅黑" panose="020B0503020204020204" charset="-122"/>
              <a:sym typeface="思源黑体旧字形 ExtraLight" panose="020B0200000000000000" pitchFamily="34" charset="-128"/>
            </a:endParaRPr>
          </a:p>
        </p:txBody>
      </p:sp>
      <p:sp>
        <p:nvSpPr>
          <p:cNvPr id="88" name="Text Placeholder 9"/>
          <p:cNvSpPr txBox="1"/>
          <p:nvPr>
            <p:custDataLst>
              <p:tags r:id="rId31"/>
            </p:custDataLst>
          </p:nvPr>
        </p:nvSpPr>
        <p:spPr>
          <a:xfrm>
            <a:off x="1827853" y="2930323"/>
            <a:ext cx="3517825" cy="6215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Calibri" panose="020F0502020204030204" charset="0"/>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Calibri" panose="020F0502020204030204" charset="0"/>
                <a:ea typeface="+mn-ea"/>
                <a:cs typeface="+mn-ea"/>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Calibri" panose="020F0502020204030204" charset="0"/>
                <a:ea typeface="+mn-ea"/>
                <a:cs typeface="+mn-ea"/>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Calibri" panose="020F0502020204030204" charset="0"/>
                <a:ea typeface="+mn-ea"/>
                <a:cs typeface="+mn-ea"/>
              </a:defRPr>
            </a:lvl9pPr>
          </a:lstStyle>
          <a:p>
            <a:pPr marL="0" indent="0">
              <a:lnSpc>
                <a:spcPct val="150000"/>
              </a:lnSpc>
              <a:buNone/>
            </a:pPr>
            <a:r>
              <a:rPr lang="zh-CN" altLang="en-US" sz="1400" dirty="0">
                <a:solidFill>
                  <a:srgbClr val="FFA100"/>
                </a:solidFill>
                <a:latin typeface="+mj-ea"/>
                <a:ea typeface="+mj-ea"/>
                <a:sym typeface="思源黑体旧字形 ExtraLight" panose="020B0200000000000000" pitchFamily="34" charset="-128"/>
              </a:rPr>
              <a:t>为直联单位或与其为同一总分公司、集团企业或具备相互股权控制关系的企业</a:t>
            </a:r>
            <a:endParaRPr lang="zh-CN" altLang="en-US" sz="1400" dirty="0">
              <a:solidFill>
                <a:srgbClr val="FFA100"/>
              </a:solidFill>
              <a:latin typeface="+mj-ea"/>
              <a:ea typeface="+mj-ea"/>
              <a:sym typeface="思源黑体旧字形 ExtraLight" panose="020B0200000000000000" pitchFamily="34" charset="-128"/>
            </a:endParaRPr>
          </a:p>
        </p:txBody>
      </p:sp>
      <p:sp>
        <p:nvSpPr>
          <p:cNvPr id="89" name="矩形 88"/>
          <p:cNvSpPr/>
          <p:nvPr/>
        </p:nvSpPr>
        <p:spPr>
          <a:xfrm>
            <a:off x="859912" y="1240877"/>
            <a:ext cx="1210588" cy="400110"/>
          </a:xfrm>
          <a:prstGeom prst="rect">
            <a:avLst/>
          </a:prstGeom>
        </p:spPr>
        <p:txBody>
          <a:bodyPr wrap="none">
            <a:spAutoFit/>
          </a:bodyPr>
          <a:lstStyle/>
          <a:p>
            <a:r>
              <a:rPr lang="zh-CN" altLang="en-US" sz="2000" b="1" dirty="0" smtClean="0">
                <a:latin typeface="+mj-ea"/>
                <a:ea typeface="+mj-ea"/>
              </a:rPr>
              <a:t>使用单位</a:t>
            </a:r>
            <a:endParaRPr lang="zh-CN" altLang="en-US" sz="2000" b="1" dirty="0">
              <a:latin typeface="+mj-ea"/>
              <a:ea typeface="+mj-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3690620"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怎么接入乐企</a:t>
            </a:r>
            <a:endParaRPr lang="en-US" altLang="zh-CN" sz="2000" dirty="0">
              <a:solidFill>
                <a:srgbClr val="F17712"/>
              </a:solidFill>
              <a:latin typeface="+mj-ea"/>
              <a:ea typeface="+mj-ea"/>
              <a:cs typeface="+mj-ea"/>
              <a:sym typeface="+mn-ea"/>
            </a:endParaRPr>
          </a:p>
        </p:txBody>
      </p:sp>
      <p:sp>
        <p:nvSpPr>
          <p:cNvPr id="3" name="矩形 2"/>
          <p:cNvSpPr/>
          <p:nvPr/>
        </p:nvSpPr>
        <p:spPr>
          <a:xfrm>
            <a:off x="1145457" y="1178713"/>
            <a:ext cx="9316064" cy="369332"/>
          </a:xfrm>
          <a:prstGeom prst="rect">
            <a:avLst/>
          </a:prstGeom>
        </p:spPr>
        <p:txBody>
          <a:bodyPr wrap="square">
            <a:spAutoFit/>
          </a:bodyPr>
          <a:lstStyle/>
          <a:p>
            <a:r>
              <a:rPr lang="zh-CN" altLang="en-US" dirty="0">
                <a:solidFill>
                  <a:srgbClr val="000000"/>
                </a:solidFill>
                <a:latin typeface="+mj-ea"/>
                <a:ea typeface="+mj-ea"/>
              </a:rPr>
              <a:t>乐企的整体接入流程包括接入申请、能力订阅、接入开发、沙箱测试、正式上线等</a:t>
            </a:r>
            <a:r>
              <a:rPr lang="en-US" altLang="zh-CN" dirty="0">
                <a:solidFill>
                  <a:srgbClr val="000000"/>
                </a:solidFill>
                <a:latin typeface="+mj-ea"/>
                <a:ea typeface="+mj-ea"/>
              </a:rPr>
              <a:t>5</a:t>
            </a:r>
            <a:r>
              <a:rPr lang="zh-CN" altLang="en-US" dirty="0">
                <a:solidFill>
                  <a:srgbClr val="000000"/>
                </a:solidFill>
                <a:latin typeface="+mj-ea"/>
                <a:ea typeface="+mj-ea"/>
              </a:rPr>
              <a:t>个环节：</a:t>
            </a:r>
            <a:endParaRPr lang="zh-CN" altLang="en-US" dirty="0">
              <a:latin typeface="+mj-ea"/>
              <a:ea typeface="+mj-ea"/>
            </a:endParaRPr>
          </a:p>
        </p:txBody>
      </p:sp>
      <p:pic>
        <p:nvPicPr>
          <p:cNvPr id="4" name="图片 3"/>
          <p:cNvPicPr>
            <a:picLocks noChangeAspect="1"/>
          </p:cNvPicPr>
          <p:nvPr/>
        </p:nvPicPr>
        <p:blipFill>
          <a:blip r:embed="rId1" cstate="print"/>
          <a:stretch>
            <a:fillRect/>
          </a:stretch>
        </p:blipFill>
        <p:spPr>
          <a:xfrm>
            <a:off x="763114" y="2176987"/>
            <a:ext cx="10282313" cy="330043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8496935" y="5481320"/>
            <a:ext cx="3110865" cy="768350"/>
          </a:xfrm>
          <a:prstGeom prst="rect">
            <a:avLst/>
          </a:prstGeom>
          <a:noFill/>
        </p:spPr>
        <p:txBody>
          <a:bodyPr wrap="square" rtlCol="0" anchor="t">
            <a:spAutoFit/>
          </a:bodyPr>
          <a:lstStyle/>
          <a:p>
            <a:pPr algn="r"/>
            <a:r>
              <a:rPr lang="zh-CN" altLang="en-US" sz="2200">
                <a:solidFill>
                  <a:schemeClr val="bg1"/>
                </a:solidFill>
                <a:latin typeface="微软雅黑 Light" panose="020B0502040204020203" charset="-122"/>
                <a:ea typeface="微软雅黑 Light" panose="020B0502040204020203" charset="-122"/>
              </a:rPr>
              <a:t>JC DIGITAL</a:t>
            </a:r>
            <a:endParaRPr lang="zh-CN" altLang="en-US" sz="2200">
              <a:solidFill>
                <a:schemeClr val="bg1"/>
              </a:solidFill>
              <a:latin typeface="微软雅黑 Light" panose="020B0502040204020203" charset="-122"/>
              <a:ea typeface="微软雅黑 Light" panose="020B0502040204020203" charset="-122"/>
            </a:endParaRPr>
          </a:p>
          <a:p>
            <a:pPr algn="r"/>
            <a:r>
              <a:rPr lang="zh-CN" altLang="en-US" sz="2200">
                <a:solidFill>
                  <a:schemeClr val="bg1"/>
                </a:solidFill>
                <a:latin typeface="微软雅黑 Light" panose="020B0502040204020203" charset="-122"/>
                <a:ea typeface="微软雅黑 Light" panose="020B0502040204020203" charset="-122"/>
              </a:rPr>
              <a:t>TRANSFORMATION</a:t>
            </a:r>
            <a:endParaRPr lang="zh-CN" altLang="en-US" sz="2200">
              <a:solidFill>
                <a:schemeClr val="bg1"/>
              </a:solidFill>
              <a:latin typeface="微软雅黑 Light" panose="020B0502040204020203" charset="-122"/>
              <a:ea typeface="微软雅黑 Light" panose="020B0502040204020203" charset="-122"/>
            </a:endParaRPr>
          </a:p>
        </p:txBody>
      </p:sp>
      <p:sp>
        <p:nvSpPr>
          <p:cNvPr id="89" name="PA_文本框 8"/>
          <p:cNvSpPr txBox="1"/>
          <p:nvPr>
            <p:custDataLst>
              <p:tags r:id="rId1"/>
            </p:custDataLst>
          </p:nvPr>
        </p:nvSpPr>
        <p:spPr>
          <a:xfrm>
            <a:off x="6412398" y="1532427"/>
            <a:ext cx="2089033" cy="3747180"/>
          </a:xfrm>
          <a:prstGeom prst="rect">
            <a:avLst/>
          </a:prstGeom>
          <a:noFill/>
          <a:ln w="9525">
            <a:noFill/>
          </a:ln>
        </p:spPr>
        <p:txBody>
          <a:bodyPr wrap="none" anchor="t">
            <a:spAutoFit/>
          </a:bodyPr>
          <a:lstStyle/>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rPr>
              <a:t>01. </a:t>
            </a:r>
            <a:r>
              <a:rPr lang="zh-CN" altLang="en-US" sz="1900" dirty="0">
                <a:solidFill>
                  <a:schemeClr val="tx1">
                    <a:lumMod val="50000"/>
                    <a:lumOff val="50000"/>
                  </a:schemeClr>
                </a:solidFill>
                <a:latin typeface="微软雅黑" panose="020B0503020204020204" charset="-122"/>
                <a:ea typeface="微软雅黑" panose="020B0503020204020204" charset="-122"/>
              </a:rPr>
              <a:t>乐企建设背景</a:t>
            </a:r>
            <a:endParaRPr lang="en-US" altLang="zh-CN" sz="1900" dirty="0">
              <a:solidFill>
                <a:schemeClr val="tx1">
                  <a:lumMod val="50000"/>
                  <a:lumOff val="50000"/>
                </a:schemeClr>
              </a:solidFill>
              <a:latin typeface="微软雅黑" panose="020B0503020204020204" charset="-122"/>
              <a:ea typeface="微软雅黑" panose="020B0503020204020204" charset="-122"/>
            </a:endParaRPr>
          </a:p>
          <a:p>
            <a:pPr algn="l" defTabSz="914400">
              <a:lnSpc>
                <a:spcPct val="250000"/>
              </a:lnSpc>
              <a:buSzTx/>
              <a:buFontTx/>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02.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乐企平台分类</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03.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乐企平台接入</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buSzTx/>
              <a:buFontTx/>
            </a:pPr>
            <a:r>
              <a:rPr lang="en-US" altLang="zh-CN" sz="1900" b="1" dirty="0">
                <a:latin typeface="微软雅黑" panose="020B0503020204020204" charset="-122"/>
                <a:ea typeface="微软雅黑" panose="020B0503020204020204" charset="-122"/>
                <a:sym typeface="+mn-ea"/>
              </a:rPr>
              <a:t>04. </a:t>
            </a:r>
            <a:r>
              <a:rPr lang="zh-CN" altLang="en-US" sz="1900" b="1" dirty="0">
                <a:latin typeface="微软雅黑" panose="020B0503020204020204" charset="-122"/>
                <a:ea typeface="微软雅黑" panose="020B0503020204020204" charset="-122"/>
                <a:sym typeface="+mn-ea"/>
              </a:rPr>
              <a:t>解决方案</a:t>
            </a:r>
            <a:endParaRPr lang="en-US" altLang="zh-CN" sz="1900" b="1" dirty="0">
              <a:latin typeface="微软雅黑" panose="020B0503020204020204" charset="-122"/>
              <a:ea typeface="微软雅黑" panose="020B0503020204020204" charset="-122"/>
              <a:sym typeface="+mn-ea"/>
            </a:endParaRPr>
          </a:p>
          <a:p>
            <a:pPr>
              <a:lnSpc>
                <a:spcPct val="250000"/>
              </a:lnSpc>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05.</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案例分享</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p:txBody>
      </p:sp>
      <p:grpSp>
        <p:nvGrpSpPr>
          <p:cNvPr id="103" name="组合 102"/>
          <p:cNvGrpSpPr/>
          <p:nvPr/>
        </p:nvGrpSpPr>
        <p:grpSpPr>
          <a:xfrm>
            <a:off x="3059116" y="2849245"/>
            <a:ext cx="2883618" cy="583739"/>
            <a:chOff x="13638" y="1931"/>
            <a:chExt cx="4017" cy="813"/>
          </a:xfrm>
        </p:grpSpPr>
        <p:sp>
          <p:nvSpPr>
            <p:cNvPr id="104" name="文本框 103"/>
            <p:cNvSpPr txBox="1"/>
            <p:nvPr/>
          </p:nvSpPr>
          <p:spPr>
            <a:xfrm>
              <a:off x="16180" y="2130"/>
              <a:ext cx="1475" cy="513"/>
            </a:xfrm>
            <a:prstGeom prst="rect">
              <a:avLst/>
            </a:prstGeom>
            <a:solidFill>
              <a:srgbClr val="F17712"/>
            </a:solidFill>
          </p:spPr>
          <p:txBody>
            <a:bodyPr wrap="square" rtlCol="0" anchor="t">
              <a:spAutoFit/>
            </a:bodyPr>
            <a:lstStyle/>
            <a:p>
              <a:pPr algn="l"/>
              <a:r>
                <a:rPr lang="zh-CN" altLang="en-US">
                  <a:solidFill>
                    <a:schemeClr val="bg1"/>
                  </a:solidFill>
                  <a:latin typeface="+mj-ea"/>
                  <a:ea typeface="+mj-ea"/>
                  <a:cs typeface="+mj-ea"/>
                  <a:sym typeface="+mn-ea"/>
                </a:rPr>
                <a:t> ｜目录</a:t>
              </a:r>
              <a:endParaRPr lang="zh-CN" altLang="en-US">
                <a:solidFill>
                  <a:schemeClr val="bg1"/>
                </a:solidFill>
                <a:latin typeface="+mj-ea"/>
                <a:ea typeface="+mj-ea"/>
                <a:cs typeface="+mj-ea"/>
                <a:sym typeface="+mn-ea"/>
              </a:endParaRPr>
            </a:p>
          </p:txBody>
        </p:sp>
        <p:sp>
          <p:nvSpPr>
            <p:cNvPr id="2" name="文本框 1"/>
            <p:cNvSpPr txBox="1"/>
            <p:nvPr/>
          </p:nvSpPr>
          <p:spPr>
            <a:xfrm>
              <a:off x="13638" y="1931"/>
              <a:ext cx="2855" cy="813"/>
            </a:xfrm>
            <a:prstGeom prst="rect">
              <a:avLst/>
            </a:prstGeom>
            <a:noFill/>
          </p:spPr>
          <p:txBody>
            <a:bodyPr wrap="square" rtlCol="0" anchor="t">
              <a:spAutoFit/>
            </a:bodyPr>
            <a:lstStyle/>
            <a:p>
              <a:r>
                <a:rPr lang="en-US" altLang="zh-CN" sz="3200">
                  <a:solidFill>
                    <a:srgbClr val="F17712"/>
                  </a:solidFill>
                  <a:latin typeface="微软雅黑" panose="020B0503020204020204" charset="-122"/>
                  <a:ea typeface="微软雅黑" panose="020B0503020204020204" charset="-122"/>
                </a:rPr>
                <a:t>Contens</a:t>
              </a:r>
              <a:r>
                <a:rPr lang="en-US" altLang="zh-CN" sz="3200">
                  <a:solidFill>
                    <a:schemeClr val="bg1"/>
                  </a:solidFill>
                  <a:latin typeface="微软雅黑" panose="020B0503020204020204" charset="-122"/>
                  <a:ea typeface="微软雅黑" panose="020B0503020204020204" charset="-122"/>
                </a:rPr>
                <a:t> </a:t>
              </a:r>
              <a:endParaRPr lang="zh-CN" altLang="en-US" sz="160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6253480"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解决方案一（针对符合总局乐企接入条件的大企业）</a:t>
            </a:r>
            <a:endParaRPr lang="zh-CN" altLang="en-US" sz="2000" dirty="0" smtClean="0">
              <a:solidFill>
                <a:srgbClr val="F17712"/>
              </a:solidFill>
              <a:latin typeface="+mj-ea"/>
              <a:ea typeface="+mj-ea"/>
              <a:cs typeface="+mj-ea"/>
              <a:sym typeface="+mn-ea"/>
            </a:endParaRPr>
          </a:p>
        </p:txBody>
      </p:sp>
      <p:sp>
        <p:nvSpPr>
          <p:cNvPr id="180" name="圆角矩形 179"/>
          <p:cNvSpPr/>
          <p:nvPr/>
        </p:nvSpPr>
        <p:spPr>
          <a:xfrm>
            <a:off x="776747" y="3304330"/>
            <a:ext cx="2805138" cy="100780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181" name="矩形 180"/>
          <p:cNvSpPr/>
          <p:nvPr/>
        </p:nvSpPr>
        <p:spPr>
          <a:xfrm>
            <a:off x="958645" y="3476395"/>
            <a:ext cx="329381"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企业端</a:t>
            </a:r>
            <a:endParaRPr lang="zh-CN" altLang="en-US" sz="1400" dirty="0">
              <a:latin typeface="+mj-ea"/>
              <a:ea typeface="+mj-ea"/>
            </a:endParaRPr>
          </a:p>
        </p:txBody>
      </p:sp>
      <p:sp>
        <p:nvSpPr>
          <p:cNvPr id="182" name="圆角矩形 181"/>
          <p:cNvSpPr/>
          <p:nvPr/>
        </p:nvSpPr>
        <p:spPr>
          <a:xfrm>
            <a:off x="1543414" y="347639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财务系统</a:t>
            </a:r>
            <a:endParaRPr lang="zh-CN" altLang="en-US" sz="1200" dirty="0">
              <a:latin typeface="+mj-ea"/>
              <a:ea typeface="+mj-ea"/>
            </a:endParaRPr>
          </a:p>
        </p:txBody>
      </p:sp>
      <p:sp>
        <p:nvSpPr>
          <p:cNvPr id="183" name="圆角矩形 182"/>
          <p:cNvSpPr/>
          <p:nvPr/>
        </p:nvSpPr>
        <p:spPr>
          <a:xfrm>
            <a:off x="1543414" y="389426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ERP</a:t>
            </a:r>
            <a:r>
              <a:rPr lang="zh-CN" altLang="en-US" sz="1200" dirty="0" smtClean="0">
                <a:latin typeface="+mj-ea"/>
                <a:ea typeface="+mj-ea"/>
              </a:rPr>
              <a:t>系统</a:t>
            </a:r>
            <a:endParaRPr lang="zh-CN" altLang="en-US" sz="1200" dirty="0">
              <a:latin typeface="+mj-ea"/>
              <a:ea typeface="+mj-ea"/>
            </a:endParaRPr>
          </a:p>
        </p:txBody>
      </p:sp>
      <p:sp>
        <p:nvSpPr>
          <p:cNvPr id="184" name="圆角矩形 183"/>
          <p:cNvSpPr/>
          <p:nvPr/>
        </p:nvSpPr>
        <p:spPr>
          <a:xfrm>
            <a:off x="2508885" y="3483190"/>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订单系统</a:t>
            </a:r>
            <a:endParaRPr lang="zh-CN" altLang="en-US" sz="1200" dirty="0">
              <a:latin typeface="+mj-ea"/>
              <a:ea typeface="+mj-ea"/>
            </a:endParaRPr>
          </a:p>
        </p:txBody>
      </p:sp>
      <p:sp>
        <p:nvSpPr>
          <p:cNvPr id="185" name="圆角矩形 184"/>
          <p:cNvSpPr/>
          <p:nvPr/>
        </p:nvSpPr>
        <p:spPr>
          <a:xfrm>
            <a:off x="2508885" y="389426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a:t>
            </a:r>
            <a:endParaRPr lang="zh-CN" altLang="en-US" sz="1200" dirty="0">
              <a:latin typeface="+mj-ea"/>
              <a:ea typeface="+mj-ea"/>
            </a:endParaRPr>
          </a:p>
        </p:txBody>
      </p:sp>
      <p:sp>
        <p:nvSpPr>
          <p:cNvPr id="186" name="圆角矩形 185"/>
          <p:cNvSpPr/>
          <p:nvPr/>
        </p:nvSpPr>
        <p:spPr>
          <a:xfrm>
            <a:off x="4539183" y="3316621"/>
            <a:ext cx="2805138" cy="100780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187" name="矩形 186"/>
          <p:cNvSpPr/>
          <p:nvPr/>
        </p:nvSpPr>
        <p:spPr>
          <a:xfrm>
            <a:off x="4623512" y="3499692"/>
            <a:ext cx="554644"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自建发票平台</a:t>
            </a:r>
            <a:endParaRPr lang="zh-CN" altLang="en-US" sz="1400" dirty="0">
              <a:latin typeface="+mj-ea"/>
              <a:ea typeface="+mj-ea"/>
            </a:endParaRPr>
          </a:p>
        </p:txBody>
      </p:sp>
      <p:sp>
        <p:nvSpPr>
          <p:cNvPr id="188" name="圆角矩形 187"/>
          <p:cNvSpPr/>
          <p:nvPr/>
        </p:nvSpPr>
        <p:spPr>
          <a:xfrm>
            <a:off x="5305850" y="348868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a:latin typeface="+mj-ea"/>
                <a:ea typeface="+mj-ea"/>
              </a:rPr>
              <a:t>开</a:t>
            </a:r>
            <a:r>
              <a:rPr lang="zh-CN" altLang="en-US" sz="1200" dirty="0" smtClean="0">
                <a:latin typeface="+mj-ea"/>
                <a:ea typeface="+mj-ea"/>
              </a:rPr>
              <a:t>票服务</a:t>
            </a:r>
            <a:endParaRPr lang="zh-CN" altLang="en-US" sz="1200" dirty="0">
              <a:latin typeface="+mj-ea"/>
              <a:ea typeface="+mj-ea"/>
            </a:endParaRPr>
          </a:p>
        </p:txBody>
      </p:sp>
      <p:sp>
        <p:nvSpPr>
          <p:cNvPr id="189" name="圆角矩形 188"/>
          <p:cNvSpPr/>
          <p:nvPr/>
        </p:nvSpPr>
        <p:spPr>
          <a:xfrm>
            <a:off x="6335185" y="348872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收票服务</a:t>
            </a:r>
            <a:endParaRPr lang="zh-CN" altLang="en-US" sz="1200" dirty="0">
              <a:latin typeface="+mj-ea"/>
              <a:ea typeface="+mj-ea"/>
            </a:endParaRPr>
          </a:p>
        </p:txBody>
      </p:sp>
      <p:sp>
        <p:nvSpPr>
          <p:cNvPr id="191" name="圆角矩形 190"/>
          <p:cNvSpPr/>
          <p:nvPr/>
        </p:nvSpPr>
        <p:spPr>
          <a:xfrm>
            <a:off x="5321361" y="385067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a:t>
            </a:r>
            <a:endParaRPr lang="zh-CN" altLang="en-US" sz="1200" dirty="0">
              <a:latin typeface="+mj-ea"/>
              <a:ea typeface="+mj-ea"/>
            </a:endParaRPr>
          </a:p>
        </p:txBody>
      </p:sp>
      <p:sp>
        <p:nvSpPr>
          <p:cNvPr id="192" name="圆角矩形 191"/>
          <p:cNvSpPr/>
          <p:nvPr/>
        </p:nvSpPr>
        <p:spPr>
          <a:xfrm>
            <a:off x="8400756" y="3316621"/>
            <a:ext cx="2805138" cy="100780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193" name="矩形 192"/>
          <p:cNvSpPr/>
          <p:nvPr/>
        </p:nvSpPr>
        <p:spPr>
          <a:xfrm>
            <a:off x="8582654" y="3488686"/>
            <a:ext cx="329381"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税局端</a:t>
            </a:r>
            <a:endParaRPr lang="zh-CN" altLang="en-US" sz="1400" dirty="0">
              <a:latin typeface="+mj-ea"/>
              <a:ea typeface="+mj-ea"/>
            </a:endParaRPr>
          </a:p>
        </p:txBody>
      </p:sp>
      <p:sp>
        <p:nvSpPr>
          <p:cNvPr id="194" name="圆角矩形 193"/>
          <p:cNvSpPr/>
          <p:nvPr/>
        </p:nvSpPr>
        <p:spPr>
          <a:xfrm>
            <a:off x="9167423" y="367156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乐企</a:t>
            </a:r>
            <a:endParaRPr lang="zh-CN" altLang="en-US" sz="1200" dirty="0">
              <a:latin typeface="+mj-ea"/>
              <a:ea typeface="+mj-ea"/>
            </a:endParaRPr>
          </a:p>
        </p:txBody>
      </p:sp>
      <p:sp>
        <p:nvSpPr>
          <p:cNvPr id="195" name="圆角矩形 194"/>
          <p:cNvSpPr/>
          <p:nvPr/>
        </p:nvSpPr>
        <p:spPr>
          <a:xfrm>
            <a:off x="10132695" y="3906556"/>
            <a:ext cx="908685"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全电平台</a:t>
            </a:r>
            <a:endParaRPr lang="zh-CN" altLang="en-US" sz="1200" dirty="0">
              <a:latin typeface="+mj-ea"/>
              <a:ea typeface="+mj-ea"/>
            </a:endParaRPr>
          </a:p>
        </p:txBody>
      </p:sp>
      <p:sp>
        <p:nvSpPr>
          <p:cNvPr id="196" name="圆角矩形 195"/>
          <p:cNvSpPr/>
          <p:nvPr/>
        </p:nvSpPr>
        <p:spPr>
          <a:xfrm>
            <a:off x="10132695" y="3495675"/>
            <a:ext cx="908685" cy="3985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电子</a:t>
            </a:r>
            <a:endParaRPr lang="en-US" altLang="zh-CN" sz="1200" dirty="0" smtClean="0">
              <a:latin typeface="+mj-ea"/>
              <a:ea typeface="+mj-ea"/>
            </a:endParaRPr>
          </a:p>
          <a:p>
            <a:pPr algn="ctr"/>
            <a:r>
              <a:rPr lang="zh-CN" altLang="en-US" sz="1200" dirty="0" smtClean="0">
                <a:latin typeface="+mj-ea"/>
                <a:ea typeface="+mj-ea"/>
              </a:rPr>
              <a:t>税务局</a:t>
            </a:r>
            <a:endParaRPr lang="zh-CN" altLang="en-US" sz="1200" dirty="0">
              <a:latin typeface="+mj-ea"/>
              <a:ea typeface="+mj-ea"/>
            </a:endParaRPr>
          </a:p>
        </p:txBody>
      </p:sp>
      <p:sp>
        <p:nvSpPr>
          <p:cNvPr id="197" name="右箭头 196"/>
          <p:cNvSpPr/>
          <p:nvPr/>
        </p:nvSpPr>
        <p:spPr>
          <a:xfrm>
            <a:off x="3736007" y="3763220"/>
            <a:ext cx="582420" cy="26209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98" name="右箭头 197"/>
          <p:cNvSpPr/>
          <p:nvPr/>
        </p:nvSpPr>
        <p:spPr>
          <a:xfrm>
            <a:off x="7562948" y="3732495"/>
            <a:ext cx="582420" cy="26209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9" name="圆角矩形 8"/>
          <p:cNvSpPr/>
          <p:nvPr/>
        </p:nvSpPr>
        <p:spPr>
          <a:xfrm>
            <a:off x="663575" y="3085704"/>
            <a:ext cx="6779757" cy="203847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文本框 198"/>
          <p:cNvSpPr txBox="1"/>
          <p:nvPr/>
        </p:nvSpPr>
        <p:spPr>
          <a:xfrm>
            <a:off x="2889804" y="4610110"/>
            <a:ext cx="2416046" cy="369332"/>
          </a:xfrm>
          <a:prstGeom prst="rect">
            <a:avLst/>
          </a:prstGeom>
          <a:noFill/>
        </p:spPr>
        <p:txBody>
          <a:bodyPr wrap="none" rtlCol="0">
            <a:spAutoFit/>
          </a:bodyPr>
          <a:lstStyle/>
          <a:p>
            <a:r>
              <a:rPr lang="zh-CN" altLang="en-US" dirty="0" smtClean="0"/>
              <a:t>私有化部署</a:t>
            </a:r>
            <a:r>
              <a:rPr lang="en-US" altLang="zh-CN" dirty="0" smtClean="0"/>
              <a:t>&amp;</a:t>
            </a:r>
            <a:r>
              <a:rPr lang="zh-CN" altLang="en-US" dirty="0"/>
              <a:t>自建模</a:t>
            </a:r>
            <a:r>
              <a:rPr lang="zh-CN" altLang="en-US" dirty="0" smtClean="0"/>
              <a:t>式</a:t>
            </a:r>
            <a:endParaRPr lang="zh-CN" altLang="en-US" dirty="0"/>
          </a:p>
        </p:txBody>
      </p:sp>
      <p:sp>
        <p:nvSpPr>
          <p:cNvPr id="10" name="文本框 9"/>
          <p:cNvSpPr txBox="1"/>
          <p:nvPr/>
        </p:nvSpPr>
        <p:spPr>
          <a:xfrm>
            <a:off x="1099820" y="1168400"/>
            <a:ext cx="9300210" cy="864870"/>
          </a:xfrm>
          <a:prstGeom prst="rect">
            <a:avLst/>
          </a:prstGeom>
          <a:noFill/>
        </p:spPr>
        <p:txBody>
          <a:bodyPr wrap="square" rtlCol="0">
            <a:noAutofit/>
          </a:bodyPr>
          <a:lstStyle/>
          <a:p>
            <a:r>
              <a:rPr lang="zh-CN" altLang="en-US" sz="2000"/>
              <a:t>通过项目实施的方式个性化接入局方乐企，总部提供乐企接入方案指导，区域个性化实施。</a:t>
            </a:r>
            <a:endParaRPr lang="zh-CN" altLang="en-US" sz="20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9176385" cy="706755"/>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解决方案二（针对有全电票接入需求但不符合总局乐企接入条件的大企业或不愿接入乐企的的中大型企业）</a:t>
            </a:r>
            <a:endParaRPr lang="zh-CN" altLang="en-US" sz="2000" dirty="0" smtClean="0">
              <a:solidFill>
                <a:srgbClr val="F17712"/>
              </a:solidFill>
              <a:latin typeface="+mj-ea"/>
              <a:ea typeface="+mj-ea"/>
              <a:cs typeface="+mj-ea"/>
              <a:sym typeface="+mn-ea"/>
            </a:endParaRPr>
          </a:p>
        </p:txBody>
      </p:sp>
      <p:sp>
        <p:nvSpPr>
          <p:cNvPr id="180" name="圆角矩形 179"/>
          <p:cNvSpPr/>
          <p:nvPr/>
        </p:nvSpPr>
        <p:spPr>
          <a:xfrm>
            <a:off x="776747" y="3304330"/>
            <a:ext cx="2805138" cy="100780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181" name="矩形 180"/>
          <p:cNvSpPr/>
          <p:nvPr/>
        </p:nvSpPr>
        <p:spPr>
          <a:xfrm>
            <a:off x="958645" y="3476395"/>
            <a:ext cx="329381"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企业端</a:t>
            </a:r>
            <a:endParaRPr lang="zh-CN" altLang="en-US" sz="1400" dirty="0">
              <a:latin typeface="+mj-ea"/>
              <a:ea typeface="+mj-ea"/>
            </a:endParaRPr>
          </a:p>
        </p:txBody>
      </p:sp>
      <p:sp>
        <p:nvSpPr>
          <p:cNvPr id="182" name="圆角矩形 181"/>
          <p:cNvSpPr/>
          <p:nvPr/>
        </p:nvSpPr>
        <p:spPr>
          <a:xfrm>
            <a:off x="1543414" y="347639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财务系统</a:t>
            </a:r>
            <a:endParaRPr lang="zh-CN" altLang="en-US" sz="1200" dirty="0">
              <a:latin typeface="+mj-ea"/>
              <a:ea typeface="+mj-ea"/>
            </a:endParaRPr>
          </a:p>
        </p:txBody>
      </p:sp>
      <p:sp>
        <p:nvSpPr>
          <p:cNvPr id="183" name="圆角矩形 182"/>
          <p:cNvSpPr/>
          <p:nvPr/>
        </p:nvSpPr>
        <p:spPr>
          <a:xfrm>
            <a:off x="1543414" y="389426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ERP</a:t>
            </a:r>
            <a:r>
              <a:rPr lang="zh-CN" altLang="en-US" sz="1200" dirty="0" smtClean="0">
                <a:latin typeface="+mj-ea"/>
                <a:ea typeface="+mj-ea"/>
              </a:rPr>
              <a:t>系统</a:t>
            </a:r>
            <a:endParaRPr lang="zh-CN" altLang="en-US" sz="1200" dirty="0">
              <a:latin typeface="+mj-ea"/>
              <a:ea typeface="+mj-ea"/>
            </a:endParaRPr>
          </a:p>
        </p:txBody>
      </p:sp>
      <p:sp>
        <p:nvSpPr>
          <p:cNvPr id="184" name="圆角矩形 183"/>
          <p:cNvSpPr/>
          <p:nvPr/>
        </p:nvSpPr>
        <p:spPr>
          <a:xfrm>
            <a:off x="2508885" y="3483190"/>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订单系统</a:t>
            </a:r>
            <a:endParaRPr lang="zh-CN" altLang="en-US" sz="1200" dirty="0">
              <a:latin typeface="+mj-ea"/>
              <a:ea typeface="+mj-ea"/>
            </a:endParaRPr>
          </a:p>
        </p:txBody>
      </p:sp>
      <p:sp>
        <p:nvSpPr>
          <p:cNvPr id="185" name="圆角矩形 184"/>
          <p:cNvSpPr/>
          <p:nvPr/>
        </p:nvSpPr>
        <p:spPr>
          <a:xfrm>
            <a:off x="2508885" y="3894265"/>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a:t>
            </a:r>
            <a:endParaRPr lang="zh-CN" altLang="en-US" sz="1200" dirty="0">
              <a:latin typeface="+mj-ea"/>
              <a:ea typeface="+mj-ea"/>
            </a:endParaRPr>
          </a:p>
        </p:txBody>
      </p:sp>
      <p:sp>
        <p:nvSpPr>
          <p:cNvPr id="186" name="圆角矩形 185"/>
          <p:cNvSpPr/>
          <p:nvPr/>
        </p:nvSpPr>
        <p:spPr>
          <a:xfrm>
            <a:off x="4539183" y="3316621"/>
            <a:ext cx="2805138" cy="100780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dirty="0"/>
          </a:p>
        </p:txBody>
      </p:sp>
      <p:sp>
        <p:nvSpPr>
          <p:cNvPr id="187" name="矩形 186"/>
          <p:cNvSpPr/>
          <p:nvPr/>
        </p:nvSpPr>
        <p:spPr>
          <a:xfrm>
            <a:off x="4623512" y="3499692"/>
            <a:ext cx="554644"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智票发票平台</a:t>
            </a:r>
            <a:endParaRPr lang="zh-CN" altLang="en-US" sz="1400" dirty="0">
              <a:latin typeface="+mj-ea"/>
              <a:ea typeface="+mj-ea"/>
            </a:endParaRPr>
          </a:p>
        </p:txBody>
      </p:sp>
      <p:sp>
        <p:nvSpPr>
          <p:cNvPr id="188" name="圆角矩形 187"/>
          <p:cNvSpPr/>
          <p:nvPr/>
        </p:nvSpPr>
        <p:spPr>
          <a:xfrm>
            <a:off x="5305850" y="348868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a:latin typeface="+mj-ea"/>
                <a:ea typeface="+mj-ea"/>
              </a:rPr>
              <a:t>开</a:t>
            </a:r>
            <a:r>
              <a:rPr lang="zh-CN" altLang="en-US" sz="1200" dirty="0" smtClean="0">
                <a:latin typeface="+mj-ea"/>
                <a:ea typeface="+mj-ea"/>
              </a:rPr>
              <a:t>票服务</a:t>
            </a:r>
            <a:endParaRPr lang="zh-CN" altLang="en-US" sz="1200" dirty="0">
              <a:latin typeface="+mj-ea"/>
              <a:ea typeface="+mj-ea"/>
            </a:endParaRPr>
          </a:p>
        </p:txBody>
      </p:sp>
      <p:sp>
        <p:nvSpPr>
          <p:cNvPr id="189" name="圆角矩形 188"/>
          <p:cNvSpPr/>
          <p:nvPr/>
        </p:nvSpPr>
        <p:spPr>
          <a:xfrm>
            <a:off x="5305850" y="390655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收票服务</a:t>
            </a:r>
            <a:endParaRPr lang="zh-CN" altLang="en-US" sz="1200" dirty="0">
              <a:latin typeface="+mj-ea"/>
              <a:ea typeface="+mj-ea"/>
            </a:endParaRPr>
          </a:p>
        </p:txBody>
      </p:sp>
      <p:sp>
        <p:nvSpPr>
          <p:cNvPr id="190" name="圆角矩形 189"/>
          <p:cNvSpPr/>
          <p:nvPr/>
        </p:nvSpPr>
        <p:spPr>
          <a:xfrm>
            <a:off x="6271321" y="3495481"/>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RPA</a:t>
            </a:r>
            <a:r>
              <a:rPr lang="zh-CN" altLang="en-US" sz="1200" dirty="0" smtClean="0">
                <a:latin typeface="+mj-ea"/>
                <a:ea typeface="+mj-ea"/>
              </a:rPr>
              <a:t>服务</a:t>
            </a:r>
            <a:endParaRPr lang="zh-CN" altLang="en-US" sz="1200" dirty="0">
              <a:latin typeface="+mj-ea"/>
              <a:ea typeface="+mj-ea"/>
            </a:endParaRPr>
          </a:p>
        </p:txBody>
      </p:sp>
      <p:sp>
        <p:nvSpPr>
          <p:cNvPr id="191" name="圆角矩形 190"/>
          <p:cNvSpPr/>
          <p:nvPr/>
        </p:nvSpPr>
        <p:spPr>
          <a:xfrm>
            <a:off x="6271321" y="3906556"/>
            <a:ext cx="908576" cy="33733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sz="1200" dirty="0" smtClean="0">
                <a:latin typeface="+mj-ea"/>
                <a:ea typeface="+mj-ea"/>
              </a:rPr>
              <a:t>……</a:t>
            </a:r>
            <a:endParaRPr lang="zh-CN" altLang="en-US" sz="1200" dirty="0">
              <a:latin typeface="+mj-ea"/>
              <a:ea typeface="+mj-ea"/>
            </a:endParaRPr>
          </a:p>
        </p:txBody>
      </p:sp>
      <p:sp>
        <p:nvSpPr>
          <p:cNvPr id="192" name="圆角矩形 191"/>
          <p:cNvSpPr/>
          <p:nvPr/>
        </p:nvSpPr>
        <p:spPr>
          <a:xfrm>
            <a:off x="8364220" y="3316605"/>
            <a:ext cx="2642870" cy="1007745"/>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dirty="0"/>
          </a:p>
        </p:txBody>
      </p:sp>
      <p:sp>
        <p:nvSpPr>
          <p:cNvPr id="193" name="矩形 192"/>
          <p:cNvSpPr/>
          <p:nvPr/>
        </p:nvSpPr>
        <p:spPr>
          <a:xfrm>
            <a:off x="8785854" y="3488686"/>
            <a:ext cx="329381" cy="688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latin typeface="+mj-ea"/>
                <a:ea typeface="+mj-ea"/>
              </a:rPr>
              <a:t>税局端</a:t>
            </a:r>
            <a:endParaRPr lang="zh-CN" altLang="en-US" sz="1400" dirty="0">
              <a:latin typeface="+mj-ea"/>
              <a:ea typeface="+mj-ea"/>
            </a:endParaRPr>
          </a:p>
        </p:txBody>
      </p:sp>
      <p:sp>
        <p:nvSpPr>
          <p:cNvPr id="195" name="圆角矩形 194"/>
          <p:cNvSpPr/>
          <p:nvPr/>
        </p:nvSpPr>
        <p:spPr>
          <a:xfrm>
            <a:off x="9411335" y="3906520"/>
            <a:ext cx="1114425" cy="3371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全电平台</a:t>
            </a:r>
            <a:endParaRPr lang="zh-CN" altLang="en-US" sz="1200" dirty="0">
              <a:latin typeface="+mj-ea"/>
              <a:ea typeface="+mj-ea"/>
            </a:endParaRPr>
          </a:p>
        </p:txBody>
      </p:sp>
      <p:sp>
        <p:nvSpPr>
          <p:cNvPr id="196" name="圆角矩形 195"/>
          <p:cNvSpPr/>
          <p:nvPr/>
        </p:nvSpPr>
        <p:spPr>
          <a:xfrm>
            <a:off x="9411334" y="3495485"/>
            <a:ext cx="1114426" cy="3987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mj-ea"/>
                <a:ea typeface="+mj-ea"/>
              </a:rPr>
              <a:t>电子</a:t>
            </a:r>
            <a:endParaRPr lang="en-US" altLang="zh-CN" sz="1200" dirty="0" smtClean="0">
              <a:latin typeface="+mj-ea"/>
              <a:ea typeface="+mj-ea"/>
            </a:endParaRPr>
          </a:p>
          <a:p>
            <a:pPr algn="ctr"/>
            <a:r>
              <a:rPr lang="zh-CN" altLang="en-US" sz="1200" dirty="0" smtClean="0">
                <a:latin typeface="+mj-ea"/>
                <a:ea typeface="+mj-ea"/>
              </a:rPr>
              <a:t>税务局</a:t>
            </a:r>
            <a:endParaRPr lang="zh-CN" altLang="en-US" sz="1200" dirty="0">
              <a:latin typeface="+mj-ea"/>
              <a:ea typeface="+mj-ea"/>
            </a:endParaRPr>
          </a:p>
        </p:txBody>
      </p:sp>
      <p:sp>
        <p:nvSpPr>
          <p:cNvPr id="197" name="右箭头 196"/>
          <p:cNvSpPr/>
          <p:nvPr/>
        </p:nvSpPr>
        <p:spPr>
          <a:xfrm>
            <a:off x="3736007" y="3763220"/>
            <a:ext cx="582420" cy="26209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98" name="右箭头 197"/>
          <p:cNvSpPr/>
          <p:nvPr/>
        </p:nvSpPr>
        <p:spPr>
          <a:xfrm>
            <a:off x="7562948" y="3732495"/>
            <a:ext cx="582420" cy="26209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10" name="文本框 9"/>
          <p:cNvSpPr txBox="1"/>
          <p:nvPr/>
        </p:nvSpPr>
        <p:spPr>
          <a:xfrm>
            <a:off x="1099820" y="1544320"/>
            <a:ext cx="9300210" cy="864870"/>
          </a:xfrm>
          <a:prstGeom prst="rect">
            <a:avLst/>
          </a:prstGeom>
          <a:noFill/>
        </p:spPr>
        <p:txBody>
          <a:bodyPr wrap="square" rtlCol="0">
            <a:noAutofit/>
          </a:bodyPr>
          <a:lstStyle/>
          <a:p>
            <a:r>
              <a:rPr lang="zh-CN" altLang="en-US" sz="2000"/>
              <a:t>通过智票发票平台接入全电平台，总部提供智票接入</a:t>
            </a:r>
            <a:r>
              <a:rPr lang="en-US" altLang="zh-CN" sz="2000"/>
              <a:t>SASS</a:t>
            </a:r>
            <a:r>
              <a:rPr lang="zh-CN" altLang="en-US" sz="2000"/>
              <a:t>服务和运维，区域负责商务对接。</a:t>
            </a:r>
            <a:endParaRPr lang="zh-CN" alt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3690620" cy="398780"/>
          </a:xfrm>
          <a:prstGeom prst="rect">
            <a:avLst/>
          </a:prstGeom>
          <a:noFill/>
        </p:spPr>
        <p:txBody>
          <a:bodyPr wrap="square" rtlCol="0" anchor="t">
            <a:spAutoFit/>
          </a:bodyPr>
          <a:lstStyle/>
          <a:p>
            <a:r>
              <a:rPr lang="zh-CN" altLang="en-US" sz="2000" dirty="0">
                <a:solidFill>
                  <a:srgbClr val="F17712"/>
                </a:solidFill>
                <a:latin typeface="+mj-ea"/>
                <a:ea typeface="+mj-ea"/>
                <a:cs typeface="+mj-ea"/>
                <a:sym typeface="+mn-ea"/>
              </a:rPr>
              <a:t>智票发票平台</a:t>
            </a:r>
            <a:endParaRPr lang="zh-CN" altLang="en-US" sz="2000" dirty="0">
              <a:solidFill>
                <a:srgbClr val="F17712"/>
              </a:solidFill>
              <a:latin typeface="+mj-ea"/>
              <a:ea typeface="+mj-ea"/>
              <a:cs typeface="+mj-ea"/>
              <a:sym typeface="+mn-ea"/>
            </a:endParaRPr>
          </a:p>
        </p:txBody>
      </p:sp>
      <p:sp>
        <p:nvSpPr>
          <p:cNvPr id="55" name="矩形 54"/>
          <p:cNvSpPr/>
          <p:nvPr/>
        </p:nvSpPr>
        <p:spPr>
          <a:xfrm>
            <a:off x="2306385" y="2435469"/>
            <a:ext cx="5863143" cy="3017807"/>
          </a:xfrm>
          <a:prstGeom prst="rect">
            <a:avLst/>
          </a:prstGeom>
          <a:solidFill>
            <a:srgbClr val="FFFFFF"/>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100" b="1" dirty="0">
              <a:latin typeface="微软雅黑" panose="020B0503020204020204" charset="-122"/>
              <a:ea typeface="微软雅黑" panose="020B0503020204020204" charset="-122"/>
            </a:endParaRPr>
          </a:p>
        </p:txBody>
      </p:sp>
      <p:sp>
        <p:nvSpPr>
          <p:cNvPr id="58" name="矩形 57"/>
          <p:cNvSpPr/>
          <p:nvPr/>
        </p:nvSpPr>
        <p:spPr>
          <a:xfrm>
            <a:off x="2954952" y="4649545"/>
            <a:ext cx="4966146" cy="637705"/>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latin typeface="微软雅黑" panose="020B0503020204020204" charset="-122"/>
                <a:ea typeface="微软雅黑" panose="020B0503020204020204" charset="-122"/>
                <a:sym typeface="+mn-ea"/>
              </a:rPr>
              <a:t>数据交换子系统</a:t>
            </a:r>
            <a:endParaRPr lang="zh-CN" altLang="en-US" sz="1400" dirty="0">
              <a:latin typeface="微软雅黑" panose="020B0503020204020204" charset="-122"/>
              <a:ea typeface="微软雅黑" panose="020B0503020204020204" charset="-122"/>
              <a:sym typeface="+mn-ea"/>
            </a:endParaRPr>
          </a:p>
        </p:txBody>
      </p:sp>
      <p:sp>
        <p:nvSpPr>
          <p:cNvPr id="59" name="圆角矩形 58"/>
          <p:cNvSpPr/>
          <p:nvPr/>
        </p:nvSpPr>
        <p:spPr>
          <a:xfrm>
            <a:off x="2317473" y="5860378"/>
            <a:ext cx="5852055" cy="579923"/>
          </a:xfrm>
          <a:prstGeom prst="roundRect">
            <a:avLst/>
          </a:prstGeom>
        </p:spPr>
        <p:style>
          <a:lnRef idx="3">
            <a:schemeClr val="lt1"/>
          </a:lnRef>
          <a:fillRef idx="1">
            <a:schemeClr val="accent5"/>
          </a:fillRef>
          <a:effectRef idx="1">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dirty="0">
                <a:solidFill>
                  <a:schemeClr val="bg1"/>
                </a:solidFill>
                <a:latin typeface="微软雅黑" panose="020B0503020204020204" charset="-122"/>
                <a:ea typeface="微软雅黑" panose="020B0503020204020204" charset="-122"/>
                <a:sym typeface="+mn-ea"/>
              </a:rPr>
              <a:t>电子档案系统</a:t>
            </a:r>
            <a:endParaRPr lang="en-US" altLang="zh-CN" dirty="0">
              <a:solidFill>
                <a:schemeClr val="bg1"/>
              </a:solidFill>
              <a:latin typeface="微软雅黑" panose="020B0503020204020204" charset="-122"/>
              <a:ea typeface="微软雅黑" panose="020B0503020204020204" charset="-122"/>
              <a:sym typeface="+mn-ea"/>
            </a:endParaRPr>
          </a:p>
        </p:txBody>
      </p:sp>
      <p:sp>
        <p:nvSpPr>
          <p:cNvPr id="60" name="矩形 59"/>
          <p:cNvSpPr/>
          <p:nvPr/>
        </p:nvSpPr>
        <p:spPr>
          <a:xfrm>
            <a:off x="6510316" y="2785271"/>
            <a:ext cx="1489019" cy="684949"/>
          </a:xfrm>
          <a:prstGeom prst="rect">
            <a:avLst/>
          </a:prstGeom>
        </p:spPr>
        <p:style>
          <a:lnRef idx="3">
            <a:schemeClr val="lt1"/>
          </a:lnRef>
          <a:fillRef idx="1">
            <a:schemeClr val="accent2"/>
          </a:fillRef>
          <a:effectRef idx="1">
            <a:schemeClr val="accent2"/>
          </a:effectRef>
          <a:fontRef idx="minor">
            <a:schemeClr val="lt1"/>
          </a:fontRef>
        </p:style>
        <p:txBody>
          <a:bodyPr rtlCol="0" anchor="ctr" anchorCtr="0"/>
          <a:lstStyle/>
          <a:p>
            <a:pPr algn="ctr"/>
            <a:r>
              <a:rPr lang="zh-CN" altLang="en-US" sz="1400" dirty="0" smtClean="0">
                <a:latin typeface="微软雅黑" panose="020B0503020204020204" charset="-122"/>
                <a:ea typeface="微软雅黑" panose="020B0503020204020204" charset="-122"/>
              </a:rPr>
              <a:t>销项发票子系统</a:t>
            </a:r>
            <a:endParaRPr lang="zh-CN" altLang="en-US" sz="1400" dirty="0">
              <a:latin typeface="微软雅黑" panose="020B0503020204020204" charset="-122"/>
              <a:ea typeface="微软雅黑" panose="020B0503020204020204" charset="-122"/>
            </a:endParaRPr>
          </a:p>
        </p:txBody>
      </p:sp>
      <p:sp>
        <p:nvSpPr>
          <p:cNvPr id="61" name="矩形 60"/>
          <p:cNvSpPr/>
          <p:nvPr/>
        </p:nvSpPr>
        <p:spPr>
          <a:xfrm>
            <a:off x="4987687" y="2803139"/>
            <a:ext cx="1489019" cy="684949"/>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latin typeface="微软雅黑" panose="020B0503020204020204" charset="-122"/>
                <a:ea typeface="微软雅黑" panose="020B0503020204020204" charset="-122"/>
                <a:sym typeface="+mn-ea"/>
              </a:rPr>
              <a:t>进项发票子系统</a:t>
            </a:r>
            <a:endParaRPr lang="zh-CN" altLang="en-US" sz="1400" dirty="0">
              <a:latin typeface="微软雅黑" panose="020B0503020204020204" charset="-122"/>
              <a:ea typeface="微软雅黑" panose="020B0503020204020204" charset="-122"/>
              <a:sym typeface="+mn-ea"/>
            </a:endParaRPr>
          </a:p>
        </p:txBody>
      </p:sp>
      <p:sp>
        <p:nvSpPr>
          <p:cNvPr id="62" name="矩形 61"/>
          <p:cNvSpPr/>
          <p:nvPr/>
        </p:nvSpPr>
        <p:spPr>
          <a:xfrm>
            <a:off x="2954952" y="2732785"/>
            <a:ext cx="1489019" cy="684949"/>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latin typeface="微软雅黑" panose="020B0503020204020204" charset="-122"/>
                <a:ea typeface="微软雅黑" panose="020B0503020204020204" charset="-122"/>
                <a:sym typeface="+mn-ea"/>
              </a:rPr>
              <a:t>数据采集子系统</a:t>
            </a:r>
            <a:endParaRPr lang="zh-CN" altLang="en-US" sz="1400" dirty="0">
              <a:latin typeface="微软雅黑" panose="020B0503020204020204" charset="-122"/>
              <a:ea typeface="微软雅黑" panose="020B0503020204020204" charset="-122"/>
              <a:sym typeface="+mn-ea"/>
            </a:endParaRPr>
          </a:p>
        </p:txBody>
      </p:sp>
      <p:sp>
        <p:nvSpPr>
          <p:cNvPr id="63" name="矩形 62"/>
          <p:cNvSpPr/>
          <p:nvPr/>
        </p:nvSpPr>
        <p:spPr>
          <a:xfrm>
            <a:off x="2954952" y="3691411"/>
            <a:ext cx="1489019" cy="684456"/>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latin typeface="微软雅黑" panose="020B0503020204020204" charset="-122"/>
                <a:ea typeface="微软雅黑" panose="020B0503020204020204" charset="-122"/>
                <a:sym typeface="+mn-ea"/>
              </a:rPr>
              <a:t>数据处理子系统</a:t>
            </a:r>
            <a:endParaRPr lang="zh-CN" altLang="en-US" sz="1400" dirty="0">
              <a:latin typeface="微软雅黑" panose="020B0503020204020204" charset="-122"/>
              <a:ea typeface="微软雅黑" panose="020B0503020204020204" charset="-122"/>
              <a:sym typeface="+mn-ea"/>
            </a:endParaRPr>
          </a:p>
        </p:txBody>
      </p:sp>
      <p:sp>
        <p:nvSpPr>
          <p:cNvPr id="64" name="矩形 63"/>
          <p:cNvSpPr/>
          <p:nvPr/>
        </p:nvSpPr>
        <p:spPr>
          <a:xfrm>
            <a:off x="4949304" y="2728058"/>
            <a:ext cx="3101508" cy="1739244"/>
          </a:xfrm>
          <a:prstGeom prst="rect">
            <a:avLst/>
          </a:prstGeom>
          <a:noFill/>
          <a:ln>
            <a:solidFill>
              <a:schemeClr val="accent2"/>
            </a:solidFill>
            <a:prstDash val="dash"/>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0" tIns="0" rIns="0" bIns="0" numCol="1" spcCol="38100" rtlCol="0" anchor="t" forceAA="0">
            <a:no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Calibri" panose="020F0502020204030204"/>
              <a:sym typeface="Calibri" panose="020F0502020204030204"/>
            </a:endParaRPr>
          </a:p>
        </p:txBody>
      </p:sp>
      <p:cxnSp>
        <p:nvCxnSpPr>
          <p:cNvPr id="65" name="直接箭头连接符 64"/>
          <p:cNvCxnSpPr>
            <a:stCxn id="59" idx="0"/>
            <a:endCxn id="55" idx="2"/>
          </p:cNvCxnSpPr>
          <p:nvPr/>
        </p:nvCxnSpPr>
        <p:spPr>
          <a:xfrm flipH="1" flipV="1">
            <a:off x="5237957" y="5453276"/>
            <a:ext cx="5544" cy="407102"/>
          </a:xfrm>
          <a:prstGeom prst="straightConnector1">
            <a:avLst/>
          </a:prstGeom>
          <a:noFill/>
          <a:ln w="28575" cap="flat">
            <a:solidFill>
              <a:schemeClr val="accent2"/>
            </a:solidFill>
            <a:prstDash val="solid"/>
            <a:miter lim="800000"/>
            <a:headEnd type="triangle"/>
            <a:tailEnd type="none"/>
          </a:ln>
        </p:spPr>
        <p:style>
          <a:lnRef idx="0">
            <a:scrgbClr r="0" g="0" b="0"/>
          </a:lnRef>
          <a:fillRef idx="0">
            <a:scrgbClr r="0" g="0" b="0"/>
          </a:fillRef>
          <a:effectRef idx="0">
            <a:scrgbClr r="0" g="0" b="0"/>
          </a:effectRef>
          <a:fontRef idx="none"/>
        </p:style>
      </p:cxnSp>
      <p:sp>
        <p:nvSpPr>
          <p:cNvPr id="66" name="文本框 65"/>
          <p:cNvSpPr txBox="1"/>
          <p:nvPr/>
        </p:nvSpPr>
        <p:spPr>
          <a:xfrm>
            <a:off x="5681625" y="5589844"/>
            <a:ext cx="1484477" cy="16927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100" dirty="0">
                <a:latin typeface="微软雅黑" panose="020B0503020204020204" charset="-122"/>
                <a:ea typeface="微软雅黑" panose="020B0503020204020204" charset="-122"/>
                <a:sym typeface="+mn-ea"/>
              </a:rPr>
              <a:t>进、销项发票发票</a:t>
            </a:r>
            <a:endParaRPr kumimoji="0" lang="zh-CN" altLang="en-US" sz="11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mn-ea"/>
            </a:endParaRPr>
          </a:p>
        </p:txBody>
      </p:sp>
      <p:cxnSp>
        <p:nvCxnSpPr>
          <p:cNvPr id="67" name="直接箭头连接符 66"/>
          <p:cNvCxnSpPr/>
          <p:nvPr/>
        </p:nvCxnSpPr>
        <p:spPr>
          <a:xfrm>
            <a:off x="3699817" y="3417767"/>
            <a:ext cx="0" cy="273678"/>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cxnSp>
        <p:nvCxnSpPr>
          <p:cNvPr id="68" name="直接箭头连接符 67"/>
          <p:cNvCxnSpPr/>
          <p:nvPr/>
        </p:nvCxnSpPr>
        <p:spPr>
          <a:xfrm>
            <a:off x="3699292" y="4376426"/>
            <a:ext cx="0" cy="273152"/>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sp>
        <p:nvSpPr>
          <p:cNvPr id="69" name="矩形 68"/>
          <p:cNvSpPr/>
          <p:nvPr/>
        </p:nvSpPr>
        <p:spPr>
          <a:xfrm>
            <a:off x="8448984" y="5758119"/>
            <a:ext cx="3024698" cy="694437"/>
          </a:xfrm>
          <a:prstGeom prst="rect">
            <a:avLst/>
          </a:prstGeom>
          <a:solidFill>
            <a:srgbClr val="FFFFFF"/>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4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70" name="文本框 69"/>
          <p:cNvSpPr txBox="1"/>
          <p:nvPr/>
        </p:nvSpPr>
        <p:spPr>
          <a:xfrm>
            <a:off x="8507818" y="5808547"/>
            <a:ext cx="580974" cy="161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5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rPr>
              <a:t>图例：</a:t>
            </a:r>
            <a:endParaRPr kumimoji="0" lang="zh-CN" altLang="en-US" sz="105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73" name="直接箭头连接符 72"/>
          <p:cNvCxnSpPr/>
          <p:nvPr/>
        </p:nvCxnSpPr>
        <p:spPr>
          <a:xfrm>
            <a:off x="8536184" y="6056485"/>
            <a:ext cx="450701" cy="0"/>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sp>
        <p:nvSpPr>
          <p:cNvPr id="75" name="文本框 74"/>
          <p:cNvSpPr txBox="1"/>
          <p:nvPr/>
        </p:nvSpPr>
        <p:spPr>
          <a:xfrm>
            <a:off x="9029959" y="5980318"/>
            <a:ext cx="781636" cy="161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调用、使用</a:t>
            </a:r>
            <a:endParaRPr kumimoji="0" lang="zh-CN" altLang="en-US"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79" name="直接箭头连接符 78"/>
          <p:cNvCxnSpPr/>
          <p:nvPr/>
        </p:nvCxnSpPr>
        <p:spPr>
          <a:xfrm>
            <a:off x="8536184" y="6283412"/>
            <a:ext cx="450701" cy="0"/>
          </a:xfrm>
          <a:prstGeom prst="straightConnector1">
            <a:avLst/>
          </a:prstGeom>
          <a:noFill/>
          <a:ln w="12700" cap="flat">
            <a:solidFill>
              <a:schemeClr val="accent1"/>
            </a:solidFill>
            <a:prstDash val="dash"/>
            <a:miter lim="800000"/>
            <a:tailEnd type="arrow"/>
          </a:ln>
        </p:spPr>
        <p:style>
          <a:lnRef idx="0">
            <a:scrgbClr r="0" g="0" b="0"/>
          </a:lnRef>
          <a:fillRef idx="0">
            <a:scrgbClr r="0" g="0" b="0"/>
          </a:fillRef>
          <a:effectRef idx="0">
            <a:scrgbClr r="0" g="0" b="0"/>
          </a:effectRef>
          <a:fontRef idx="none"/>
        </p:style>
      </p:cxnSp>
      <p:sp>
        <p:nvSpPr>
          <p:cNvPr id="81" name="文本框 80"/>
          <p:cNvSpPr txBox="1"/>
          <p:nvPr/>
        </p:nvSpPr>
        <p:spPr>
          <a:xfrm>
            <a:off x="9038363" y="6207244"/>
            <a:ext cx="781636" cy="161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5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rPr>
              <a:t>数据流</a:t>
            </a:r>
            <a:endParaRPr kumimoji="0" lang="zh-CN" altLang="en-US" sz="105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83" name="矩形 82"/>
          <p:cNvSpPr/>
          <p:nvPr/>
        </p:nvSpPr>
        <p:spPr>
          <a:xfrm>
            <a:off x="9906777" y="5969602"/>
            <a:ext cx="332825" cy="215444"/>
          </a:xfrm>
          <a:prstGeom prst="rect">
            <a:avLst/>
          </a:prstGeom>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4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sp>
        <p:nvSpPr>
          <p:cNvPr id="85" name="矩形 84"/>
          <p:cNvSpPr/>
          <p:nvPr/>
        </p:nvSpPr>
        <p:spPr>
          <a:xfrm>
            <a:off x="9907302" y="6207244"/>
            <a:ext cx="332825" cy="215444"/>
          </a:xfrm>
          <a:prstGeom prst="rect">
            <a:avLst/>
          </a:prstGeom>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4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sp>
        <p:nvSpPr>
          <p:cNvPr id="87" name="文本框 86"/>
          <p:cNvSpPr txBox="1"/>
          <p:nvPr/>
        </p:nvSpPr>
        <p:spPr>
          <a:xfrm>
            <a:off x="10270437" y="5974502"/>
            <a:ext cx="1104574" cy="1612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en-US" altLang="zh-CN"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E</a:t>
            </a:r>
            <a:r>
              <a:rPr kumimoji="0" lang="zh-CN" altLang="en-US"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票云发票平台</a:t>
            </a:r>
            <a:endParaRPr kumimoji="0" lang="zh-CN" altLang="en-US"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90" name="文本框 89"/>
          <p:cNvSpPr txBox="1"/>
          <p:nvPr/>
        </p:nvSpPr>
        <p:spPr>
          <a:xfrm>
            <a:off x="10283412" y="6212756"/>
            <a:ext cx="569969" cy="16158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050" dirty="0">
                <a:latin typeface="微软雅黑" panose="020B0503020204020204" charset="-122"/>
                <a:ea typeface="微软雅黑" panose="020B0503020204020204" charset="-122"/>
              </a:rPr>
              <a:t>系统对接</a:t>
            </a:r>
            <a:endParaRPr kumimoji="0" lang="zh-CN" altLang="en-US" sz="105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91" name="矩形 90"/>
          <p:cNvSpPr/>
          <p:nvPr/>
        </p:nvSpPr>
        <p:spPr>
          <a:xfrm>
            <a:off x="4987251" y="3623113"/>
            <a:ext cx="2979345" cy="684949"/>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latin typeface="微软雅黑" panose="020B0503020204020204" charset="-122"/>
                <a:ea typeface="微软雅黑" panose="020B0503020204020204" charset="-122"/>
                <a:sym typeface="+mn-ea"/>
              </a:rPr>
              <a:t>企业发票</a:t>
            </a:r>
            <a:r>
              <a:rPr lang="zh-CN" altLang="en-US" sz="1400" dirty="0">
                <a:latin typeface="微软雅黑" panose="020B0503020204020204" charset="-122"/>
                <a:ea typeface="微软雅黑" panose="020B0503020204020204" charset="-122"/>
                <a:sym typeface="+mn-ea"/>
              </a:rPr>
              <a:t>池</a:t>
            </a:r>
            <a:endParaRPr lang="zh-CN" altLang="en-US" sz="1400" dirty="0">
              <a:latin typeface="微软雅黑" panose="020B0503020204020204" charset="-122"/>
              <a:ea typeface="微软雅黑" panose="020B0503020204020204" charset="-122"/>
              <a:sym typeface="+mn-ea"/>
            </a:endParaRPr>
          </a:p>
        </p:txBody>
      </p:sp>
      <p:cxnSp>
        <p:nvCxnSpPr>
          <p:cNvPr id="92" name="直接箭头连接符 91"/>
          <p:cNvCxnSpPr>
            <a:stCxn id="62" idx="3"/>
          </p:cNvCxnSpPr>
          <p:nvPr/>
        </p:nvCxnSpPr>
        <p:spPr>
          <a:xfrm>
            <a:off x="4443971" y="3075259"/>
            <a:ext cx="505333" cy="2643"/>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cxnSp>
        <p:nvCxnSpPr>
          <p:cNvPr id="93" name="直接箭头连接符 92"/>
          <p:cNvCxnSpPr>
            <a:stCxn id="63" idx="3"/>
          </p:cNvCxnSpPr>
          <p:nvPr/>
        </p:nvCxnSpPr>
        <p:spPr>
          <a:xfrm>
            <a:off x="4443971" y="4033640"/>
            <a:ext cx="505333" cy="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cxnSp>
        <p:nvCxnSpPr>
          <p:cNvPr id="94" name="直接箭头连接符 93"/>
          <p:cNvCxnSpPr>
            <a:stCxn id="91" idx="2"/>
          </p:cNvCxnSpPr>
          <p:nvPr/>
        </p:nvCxnSpPr>
        <p:spPr>
          <a:xfrm flipH="1">
            <a:off x="6476706" y="4308061"/>
            <a:ext cx="218" cy="341484"/>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sp>
        <p:nvSpPr>
          <p:cNvPr id="95" name="矩形 94"/>
          <p:cNvSpPr/>
          <p:nvPr/>
        </p:nvSpPr>
        <p:spPr>
          <a:xfrm>
            <a:off x="2385065" y="2728058"/>
            <a:ext cx="364497" cy="2572372"/>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smtClean="0">
                <a:latin typeface="微软雅黑" panose="020B0503020204020204" charset="-122"/>
                <a:ea typeface="微软雅黑" panose="020B0503020204020204" charset="-122"/>
                <a:sym typeface="+mn-ea"/>
              </a:rPr>
              <a:t>开放</a:t>
            </a:r>
            <a:r>
              <a:rPr lang="en-US" altLang="zh-CN" sz="1400" dirty="0" smtClean="0">
                <a:latin typeface="微软雅黑" panose="020B0503020204020204" charset="-122"/>
                <a:ea typeface="微软雅黑" panose="020B0503020204020204" charset="-122"/>
                <a:sym typeface="+mn-ea"/>
              </a:rPr>
              <a:t>A</a:t>
            </a:r>
            <a:endParaRPr lang="en-US" altLang="zh-CN" sz="1400" dirty="0" smtClean="0">
              <a:latin typeface="微软雅黑" panose="020B0503020204020204" charset="-122"/>
              <a:ea typeface="微软雅黑" panose="020B0503020204020204" charset="-122"/>
              <a:sym typeface="+mn-ea"/>
            </a:endParaRPr>
          </a:p>
          <a:p>
            <a:pPr lvl="0" algn="ctr"/>
            <a:r>
              <a:rPr lang="en-US" altLang="zh-CN" sz="1400" dirty="0" smtClean="0">
                <a:latin typeface="微软雅黑" panose="020B0503020204020204" charset="-122"/>
                <a:ea typeface="微软雅黑" panose="020B0503020204020204" charset="-122"/>
                <a:sym typeface="+mn-ea"/>
              </a:rPr>
              <a:t>P</a:t>
            </a:r>
            <a:endParaRPr lang="en-US" altLang="zh-CN" sz="1400" dirty="0" smtClean="0">
              <a:latin typeface="微软雅黑" panose="020B0503020204020204" charset="-122"/>
              <a:ea typeface="微软雅黑" panose="020B0503020204020204" charset="-122"/>
              <a:sym typeface="+mn-ea"/>
            </a:endParaRPr>
          </a:p>
          <a:p>
            <a:pPr lvl="0" algn="ctr"/>
            <a:r>
              <a:rPr lang="en-US" altLang="zh-CN" sz="1400" dirty="0" smtClean="0">
                <a:latin typeface="微软雅黑" panose="020B0503020204020204" charset="-122"/>
                <a:ea typeface="微软雅黑" panose="020B0503020204020204" charset="-122"/>
                <a:sym typeface="+mn-ea"/>
              </a:rPr>
              <a:t>I</a:t>
            </a:r>
            <a:endParaRPr lang="en-US" altLang="zh-CN" sz="1400" dirty="0" smtClean="0">
              <a:latin typeface="微软雅黑" panose="020B0503020204020204" charset="-122"/>
              <a:ea typeface="微软雅黑" panose="020B0503020204020204" charset="-122"/>
              <a:sym typeface="+mn-ea"/>
            </a:endParaRPr>
          </a:p>
        </p:txBody>
      </p:sp>
      <p:sp>
        <p:nvSpPr>
          <p:cNvPr id="96" name="圆角矩形 188"/>
          <p:cNvSpPr/>
          <p:nvPr/>
        </p:nvSpPr>
        <p:spPr>
          <a:xfrm>
            <a:off x="6004525" y="1105973"/>
            <a:ext cx="5006585" cy="1145768"/>
          </a:xfrm>
          <a:prstGeom prst="roundRect">
            <a:avLst/>
          </a:prstGeom>
          <a:noFill/>
          <a:ln w="19050">
            <a:solidFill>
              <a:srgbClr val="E5741A"/>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200">
              <a:latin typeface="+mn-ea"/>
            </a:endParaRPr>
          </a:p>
        </p:txBody>
      </p:sp>
      <p:grpSp>
        <p:nvGrpSpPr>
          <p:cNvPr id="97" name="组合 96"/>
          <p:cNvGrpSpPr/>
          <p:nvPr/>
        </p:nvGrpSpPr>
        <p:grpSpPr>
          <a:xfrm>
            <a:off x="6568436" y="1259793"/>
            <a:ext cx="991802" cy="956090"/>
            <a:chOff x="2084728" y="1506581"/>
            <a:chExt cx="991802" cy="956090"/>
          </a:xfrm>
        </p:grpSpPr>
        <p:sp>
          <p:nvSpPr>
            <p:cNvPr id="98" name="TextBox 44"/>
            <p:cNvSpPr txBox="1"/>
            <p:nvPr/>
          </p:nvSpPr>
          <p:spPr>
            <a:xfrm>
              <a:off x="2084728" y="2001006"/>
              <a:ext cx="991802"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0070C0"/>
                  </a:solidFill>
                  <a:latin typeface="微软雅黑" panose="020B0503020204020204" charset="-122"/>
                  <a:ea typeface="微软雅黑" panose="020B0503020204020204" charset="-122"/>
                </a:rPr>
                <a:t>税控开票</a:t>
              </a:r>
              <a:endParaRPr lang="en-US" altLang="zh-CN" sz="1200" dirty="0">
                <a:solidFill>
                  <a:srgbClr val="0070C0"/>
                </a:solidFill>
                <a:latin typeface="微软雅黑" panose="020B0503020204020204" charset="-122"/>
                <a:ea typeface="微软雅黑" panose="020B0503020204020204" charset="-122"/>
              </a:endParaRPr>
            </a:p>
            <a:p>
              <a:pPr algn="ctr"/>
              <a:r>
                <a:rPr lang="zh-CN" altLang="en-US" sz="1200" dirty="0">
                  <a:solidFill>
                    <a:srgbClr val="0070C0"/>
                  </a:solidFill>
                  <a:latin typeface="微软雅黑" panose="020B0503020204020204" charset="-122"/>
                  <a:ea typeface="微软雅黑" panose="020B0503020204020204" charset="-122"/>
                </a:rPr>
                <a:t>服务器</a:t>
              </a:r>
              <a:endParaRPr lang="zh-CN" altLang="en-US" sz="1200" dirty="0">
                <a:solidFill>
                  <a:srgbClr val="0070C0"/>
                </a:solidFill>
                <a:latin typeface="微软雅黑" panose="020B0503020204020204" charset="-122"/>
                <a:ea typeface="微软雅黑" panose="020B0503020204020204" charset="-122"/>
              </a:endParaRPr>
            </a:p>
          </p:txBody>
        </p:sp>
        <p:pic>
          <p:nvPicPr>
            <p:cNvPr id="99" name="图片 98"/>
            <p:cNvPicPr>
              <a:picLocks noChangeAspect="1"/>
            </p:cNvPicPr>
            <p:nvPr/>
          </p:nvPicPr>
          <p:blipFill>
            <a:blip r:embed="rId1" cstate="print"/>
            <a:stretch>
              <a:fillRect/>
            </a:stretch>
          </p:blipFill>
          <p:spPr>
            <a:xfrm>
              <a:off x="2266712" y="1506581"/>
              <a:ext cx="635574" cy="483795"/>
            </a:xfrm>
            <a:prstGeom prst="rect">
              <a:avLst/>
            </a:prstGeom>
          </p:spPr>
        </p:pic>
      </p:grpSp>
      <p:sp>
        <p:nvSpPr>
          <p:cNvPr id="100" name="TextBox 39"/>
          <p:cNvSpPr txBox="1"/>
          <p:nvPr/>
        </p:nvSpPr>
        <p:spPr>
          <a:xfrm>
            <a:off x="6153903" y="1259793"/>
            <a:ext cx="341860"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b="1" dirty="0"/>
              <a:t>托管中心</a:t>
            </a:r>
            <a:endParaRPr lang="zh-CN" altLang="en-US" sz="1400" b="1" dirty="0"/>
          </a:p>
        </p:txBody>
      </p:sp>
      <p:grpSp>
        <p:nvGrpSpPr>
          <p:cNvPr id="101" name="组合 100"/>
          <p:cNvGrpSpPr/>
          <p:nvPr/>
        </p:nvGrpSpPr>
        <p:grpSpPr>
          <a:xfrm>
            <a:off x="8628001" y="1280015"/>
            <a:ext cx="991802" cy="771424"/>
            <a:chOff x="2084728" y="1506581"/>
            <a:chExt cx="991802" cy="771424"/>
          </a:xfrm>
        </p:grpSpPr>
        <p:sp>
          <p:nvSpPr>
            <p:cNvPr id="102" name="TextBox 44"/>
            <p:cNvSpPr txBox="1"/>
            <p:nvPr/>
          </p:nvSpPr>
          <p:spPr>
            <a:xfrm>
              <a:off x="2084728" y="2001006"/>
              <a:ext cx="991802"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solidFill>
                    <a:srgbClr val="0070C0"/>
                  </a:solidFill>
                  <a:latin typeface="微软雅黑" panose="020B0503020204020204" charset="-122"/>
                  <a:ea typeface="微软雅黑" panose="020B0503020204020204" charset="-122"/>
                </a:rPr>
                <a:t>托管机柜</a:t>
              </a:r>
              <a:endParaRPr lang="zh-CN" altLang="en-US" sz="1200" dirty="0">
                <a:solidFill>
                  <a:srgbClr val="0070C0"/>
                </a:solidFill>
                <a:latin typeface="微软雅黑" panose="020B0503020204020204" charset="-122"/>
                <a:ea typeface="微软雅黑" panose="020B0503020204020204" charset="-122"/>
              </a:endParaRPr>
            </a:p>
          </p:txBody>
        </p:sp>
        <p:pic>
          <p:nvPicPr>
            <p:cNvPr id="103" name="图片 102"/>
            <p:cNvPicPr>
              <a:picLocks noChangeAspect="1"/>
            </p:cNvPicPr>
            <p:nvPr/>
          </p:nvPicPr>
          <p:blipFill>
            <a:blip r:embed="rId1" cstate="print"/>
            <a:stretch>
              <a:fillRect/>
            </a:stretch>
          </p:blipFill>
          <p:spPr>
            <a:xfrm>
              <a:off x="2266712" y="1506581"/>
              <a:ext cx="635574" cy="483795"/>
            </a:xfrm>
            <a:prstGeom prst="rect">
              <a:avLst/>
            </a:prstGeom>
          </p:spPr>
        </p:pic>
      </p:grpSp>
      <p:sp>
        <p:nvSpPr>
          <p:cNvPr id="104" name="文本框 119"/>
          <p:cNvSpPr txBox="1"/>
          <p:nvPr/>
        </p:nvSpPr>
        <p:spPr>
          <a:xfrm>
            <a:off x="7828636" y="1574311"/>
            <a:ext cx="518091" cy="338554"/>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accent5"/>
                </a:solidFill>
              </a:rPr>
              <a:t>……</a:t>
            </a:r>
            <a:endParaRPr lang="zh-CN" altLang="en-US" sz="1600" b="1" dirty="0">
              <a:solidFill>
                <a:schemeClr val="accent5"/>
              </a:solidFill>
            </a:endParaRPr>
          </a:p>
        </p:txBody>
      </p:sp>
      <p:pic>
        <p:nvPicPr>
          <p:cNvPr id="105" name="图片 104"/>
          <p:cNvPicPr>
            <a:picLocks noChangeAspect="1"/>
          </p:cNvPicPr>
          <p:nvPr/>
        </p:nvPicPr>
        <p:blipFill>
          <a:blip r:embed="rId2" cstate="print"/>
          <a:stretch>
            <a:fillRect/>
          </a:stretch>
        </p:blipFill>
        <p:spPr>
          <a:xfrm>
            <a:off x="10315683" y="1299747"/>
            <a:ext cx="584063" cy="577921"/>
          </a:xfrm>
          <a:prstGeom prst="rect">
            <a:avLst/>
          </a:prstGeom>
        </p:spPr>
      </p:pic>
      <p:sp>
        <p:nvSpPr>
          <p:cNvPr id="106" name="矩形 105"/>
          <p:cNvSpPr/>
          <p:nvPr/>
        </p:nvSpPr>
        <p:spPr>
          <a:xfrm>
            <a:off x="10210891" y="1855074"/>
            <a:ext cx="800219" cy="276999"/>
          </a:xfrm>
          <a:prstGeom prst="rect">
            <a:avLst/>
          </a:prstGeom>
        </p:spPr>
        <p:txBody>
          <a:bodyPr wrap="none">
            <a:spAutoFit/>
          </a:bodyPr>
          <a:lstStyle/>
          <a:p>
            <a:pPr algn="ctr"/>
            <a:r>
              <a:rPr lang="zh-CN" altLang="en-US" sz="1200" dirty="0">
                <a:solidFill>
                  <a:srgbClr val="0070C0"/>
                </a:solidFill>
                <a:latin typeface="微软雅黑" panose="020B0503020204020204" charset="-122"/>
                <a:ea typeface="微软雅黑" panose="020B0503020204020204" charset="-122"/>
              </a:rPr>
              <a:t>组件接口</a:t>
            </a:r>
            <a:endParaRPr lang="zh-CN" altLang="en-US" sz="1200" dirty="0">
              <a:solidFill>
                <a:srgbClr val="0070C0"/>
              </a:solidFill>
              <a:latin typeface="微软雅黑" panose="020B0503020204020204" charset="-122"/>
              <a:ea typeface="微软雅黑" panose="020B0503020204020204" charset="-122"/>
            </a:endParaRPr>
          </a:p>
        </p:txBody>
      </p:sp>
      <p:cxnSp>
        <p:nvCxnSpPr>
          <p:cNvPr id="107" name="直接箭头连接符 106"/>
          <p:cNvCxnSpPr/>
          <p:nvPr/>
        </p:nvCxnSpPr>
        <p:spPr>
          <a:xfrm flipV="1">
            <a:off x="7437508" y="2244303"/>
            <a:ext cx="5824" cy="18834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08" name="矩形 107"/>
          <p:cNvSpPr/>
          <p:nvPr/>
        </p:nvSpPr>
        <p:spPr>
          <a:xfrm>
            <a:off x="402575" y="2218437"/>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400" kern="0" dirty="0" smtClean="0">
                <a:solidFill>
                  <a:schemeClr val="bg1"/>
                </a:solidFill>
                <a:latin typeface="微软雅黑" panose="020B0503020204020204" charset="-122"/>
                <a:ea typeface="微软雅黑" panose="020B0503020204020204" charset="-122"/>
              </a:rPr>
              <a:t>ERP</a:t>
            </a:r>
            <a:endParaRPr lang="zh-CN" altLang="en-US" sz="1400" kern="0" dirty="0">
              <a:solidFill>
                <a:schemeClr val="bg1"/>
              </a:solidFill>
              <a:latin typeface="微软雅黑" panose="020B0503020204020204" charset="-122"/>
              <a:ea typeface="微软雅黑" panose="020B0503020204020204" charset="-122"/>
            </a:endParaRPr>
          </a:p>
        </p:txBody>
      </p:sp>
      <p:sp>
        <p:nvSpPr>
          <p:cNvPr id="109" name="矩形 108"/>
          <p:cNvSpPr/>
          <p:nvPr/>
        </p:nvSpPr>
        <p:spPr>
          <a:xfrm>
            <a:off x="402575" y="2801915"/>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400" kern="0" dirty="0" smtClean="0">
                <a:solidFill>
                  <a:schemeClr val="bg1"/>
                </a:solidFill>
                <a:latin typeface="微软雅黑" panose="020B0503020204020204" charset="-122"/>
                <a:ea typeface="微软雅黑" panose="020B0503020204020204" charset="-122"/>
              </a:rPr>
              <a:t>订单系统</a:t>
            </a:r>
            <a:endParaRPr lang="zh-CN" altLang="en-US" sz="1400" kern="0" dirty="0">
              <a:solidFill>
                <a:schemeClr val="bg1"/>
              </a:solidFill>
              <a:latin typeface="微软雅黑" panose="020B0503020204020204" charset="-122"/>
              <a:ea typeface="微软雅黑" panose="020B0503020204020204" charset="-122"/>
            </a:endParaRPr>
          </a:p>
        </p:txBody>
      </p:sp>
      <p:sp>
        <p:nvSpPr>
          <p:cNvPr id="110" name="矩形 109"/>
          <p:cNvSpPr/>
          <p:nvPr/>
        </p:nvSpPr>
        <p:spPr>
          <a:xfrm>
            <a:off x="402575" y="3426395"/>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400" kern="0" dirty="0" smtClean="0">
                <a:solidFill>
                  <a:schemeClr val="bg1"/>
                </a:solidFill>
                <a:latin typeface="微软雅黑" panose="020B0503020204020204" charset="-122"/>
                <a:ea typeface="微软雅黑" panose="020B0503020204020204" charset="-122"/>
              </a:rPr>
              <a:t>代账产品</a:t>
            </a:r>
            <a:endParaRPr lang="zh-CN" altLang="en-US" sz="1400" kern="0" dirty="0">
              <a:solidFill>
                <a:schemeClr val="bg1"/>
              </a:solidFill>
              <a:latin typeface="微软雅黑" panose="020B0503020204020204" charset="-122"/>
              <a:ea typeface="微软雅黑" panose="020B0503020204020204" charset="-122"/>
            </a:endParaRPr>
          </a:p>
        </p:txBody>
      </p:sp>
      <p:sp>
        <p:nvSpPr>
          <p:cNvPr id="111" name="矩形 110"/>
          <p:cNvSpPr/>
          <p:nvPr/>
        </p:nvSpPr>
        <p:spPr>
          <a:xfrm>
            <a:off x="402575" y="4011477"/>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400" kern="0" dirty="0" smtClean="0">
                <a:solidFill>
                  <a:schemeClr val="bg1"/>
                </a:solidFill>
                <a:latin typeface="微软雅黑" panose="020B0503020204020204" charset="-122"/>
                <a:ea typeface="微软雅黑" panose="020B0503020204020204" charset="-122"/>
              </a:rPr>
              <a:t>报税产品</a:t>
            </a:r>
            <a:endParaRPr lang="zh-CN" altLang="en-US" sz="1400" kern="0" dirty="0">
              <a:solidFill>
                <a:schemeClr val="bg1"/>
              </a:solidFill>
              <a:latin typeface="微软雅黑" panose="020B0503020204020204" charset="-122"/>
              <a:ea typeface="微软雅黑" panose="020B0503020204020204" charset="-122"/>
            </a:endParaRPr>
          </a:p>
        </p:txBody>
      </p:sp>
      <p:sp>
        <p:nvSpPr>
          <p:cNvPr id="112" name="矩形 111"/>
          <p:cNvSpPr/>
          <p:nvPr/>
        </p:nvSpPr>
        <p:spPr>
          <a:xfrm>
            <a:off x="402575" y="4641453"/>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400" kern="0" dirty="0">
                <a:solidFill>
                  <a:schemeClr val="bg1"/>
                </a:solidFill>
                <a:latin typeface="微软雅黑" panose="020B0503020204020204" charset="-122"/>
                <a:ea typeface="微软雅黑" panose="020B0503020204020204" charset="-122"/>
              </a:rPr>
              <a:t>费</a:t>
            </a:r>
            <a:r>
              <a:rPr lang="zh-CN" altLang="en-US" sz="1400" kern="0" dirty="0" smtClean="0">
                <a:solidFill>
                  <a:schemeClr val="bg1"/>
                </a:solidFill>
                <a:latin typeface="微软雅黑" panose="020B0503020204020204" charset="-122"/>
                <a:ea typeface="微软雅黑" panose="020B0503020204020204" charset="-122"/>
              </a:rPr>
              <a:t>控产品</a:t>
            </a:r>
            <a:endParaRPr lang="zh-CN" altLang="en-US" sz="1400" kern="0" dirty="0">
              <a:solidFill>
                <a:schemeClr val="bg1"/>
              </a:solidFill>
              <a:latin typeface="微软雅黑" panose="020B0503020204020204" charset="-122"/>
              <a:ea typeface="微软雅黑" panose="020B0503020204020204" charset="-122"/>
            </a:endParaRPr>
          </a:p>
        </p:txBody>
      </p:sp>
      <p:sp>
        <p:nvSpPr>
          <p:cNvPr id="113" name="矩形 112"/>
          <p:cNvSpPr/>
          <p:nvPr/>
        </p:nvSpPr>
        <p:spPr>
          <a:xfrm>
            <a:off x="400813" y="5186679"/>
            <a:ext cx="1117282" cy="41642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400" kern="0" dirty="0" smtClean="0">
                <a:solidFill>
                  <a:schemeClr val="bg1"/>
                </a:solidFill>
                <a:latin typeface="微软雅黑" panose="020B0503020204020204" charset="-122"/>
                <a:ea typeface="微软雅黑" panose="020B0503020204020204" charset="-122"/>
              </a:rPr>
              <a:t>……</a:t>
            </a:r>
            <a:endParaRPr lang="zh-CN" altLang="en-US" sz="1400" kern="0" dirty="0">
              <a:solidFill>
                <a:schemeClr val="bg1"/>
              </a:solidFill>
              <a:latin typeface="微软雅黑" panose="020B0503020204020204" charset="-122"/>
              <a:ea typeface="微软雅黑" panose="020B0503020204020204" charset="-122"/>
            </a:endParaRPr>
          </a:p>
        </p:txBody>
      </p:sp>
      <p:sp>
        <p:nvSpPr>
          <p:cNvPr id="114" name="圆角矩形 188"/>
          <p:cNvSpPr/>
          <p:nvPr/>
        </p:nvSpPr>
        <p:spPr>
          <a:xfrm>
            <a:off x="219643" y="1900430"/>
            <a:ext cx="1452427" cy="3959947"/>
          </a:xfrm>
          <a:prstGeom prst="roundRect">
            <a:avLst/>
          </a:prstGeom>
          <a:noFill/>
          <a:ln w="19050">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200">
              <a:latin typeface="+mn-ea"/>
            </a:endParaRPr>
          </a:p>
        </p:txBody>
      </p:sp>
      <p:cxnSp>
        <p:nvCxnSpPr>
          <p:cNvPr id="115" name="直接箭头连接符 114"/>
          <p:cNvCxnSpPr/>
          <p:nvPr/>
        </p:nvCxnSpPr>
        <p:spPr>
          <a:xfrm>
            <a:off x="1697616" y="3634609"/>
            <a:ext cx="627259" cy="96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1773390" y="2893603"/>
            <a:ext cx="492443" cy="646331"/>
          </a:xfrm>
          <a:prstGeom prst="rect">
            <a:avLst/>
          </a:prstGeom>
        </p:spPr>
        <p:txBody>
          <a:bodyPr wrap="none">
            <a:spAutoFit/>
          </a:bodyPr>
          <a:lstStyle/>
          <a:p>
            <a:pPr defTabSz="457200" hangingPunct="0"/>
            <a:r>
              <a:rPr lang="zh-CN" altLang="en-US" sz="1200" dirty="0" smtClean="0">
                <a:latin typeface="微软雅黑" panose="020B0503020204020204" charset="-122"/>
                <a:ea typeface="微软雅黑" panose="020B0503020204020204" charset="-122"/>
                <a:sym typeface="+mn-ea"/>
              </a:rPr>
              <a:t>调用</a:t>
            </a:r>
            <a:endParaRPr lang="en-US" altLang="zh-CN" sz="1200" dirty="0" smtClean="0">
              <a:latin typeface="微软雅黑" panose="020B0503020204020204" charset="-122"/>
              <a:ea typeface="微软雅黑" panose="020B0503020204020204" charset="-122"/>
              <a:sym typeface="+mn-ea"/>
            </a:endParaRPr>
          </a:p>
          <a:p>
            <a:pPr defTabSz="457200" hangingPunct="0"/>
            <a:r>
              <a:rPr lang="zh-CN" altLang="en-US" sz="1200" dirty="0" smtClean="0">
                <a:latin typeface="微软雅黑" panose="020B0503020204020204" charset="-122"/>
                <a:ea typeface="微软雅黑" panose="020B0503020204020204" charset="-122"/>
                <a:sym typeface="+mn-ea"/>
              </a:rPr>
              <a:t>接口</a:t>
            </a:r>
            <a:endParaRPr lang="en-US" altLang="zh-CN" sz="1200" dirty="0" smtClean="0">
              <a:latin typeface="微软雅黑" panose="020B0503020204020204" charset="-122"/>
              <a:ea typeface="微软雅黑" panose="020B0503020204020204" charset="-122"/>
              <a:sym typeface="+mn-ea"/>
            </a:endParaRPr>
          </a:p>
          <a:p>
            <a:pPr defTabSz="457200" hangingPunct="0"/>
            <a:r>
              <a:rPr lang="zh-CN" altLang="en-US" sz="1200" dirty="0" smtClean="0">
                <a:latin typeface="微软雅黑" panose="020B0503020204020204" charset="-122"/>
                <a:ea typeface="微软雅黑" panose="020B0503020204020204" charset="-122"/>
                <a:sym typeface="+mn-ea"/>
              </a:rPr>
              <a:t>开票</a:t>
            </a:r>
            <a:endParaRPr lang="en-US" altLang="zh-CN" sz="1200" dirty="0" smtClean="0">
              <a:latin typeface="微软雅黑" panose="020B0503020204020204" charset="-122"/>
              <a:ea typeface="微软雅黑" panose="020B0503020204020204" charset="-122"/>
              <a:sym typeface="+mn-ea"/>
            </a:endParaRPr>
          </a:p>
        </p:txBody>
      </p:sp>
      <p:sp>
        <p:nvSpPr>
          <p:cNvPr id="117" name="矩形 116"/>
          <p:cNvSpPr/>
          <p:nvPr/>
        </p:nvSpPr>
        <p:spPr>
          <a:xfrm>
            <a:off x="1765023" y="3710473"/>
            <a:ext cx="492443" cy="646331"/>
          </a:xfrm>
          <a:prstGeom prst="rect">
            <a:avLst/>
          </a:prstGeom>
        </p:spPr>
        <p:txBody>
          <a:bodyPr wrap="none">
            <a:spAutoFit/>
          </a:bodyPr>
          <a:lstStyle/>
          <a:p>
            <a:pPr defTabSz="457200" hangingPunct="0"/>
            <a:r>
              <a:rPr lang="zh-CN" altLang="en-US" sz="1200" dirty="0" smtClean="0">
                <a:latin typeface="微软雅黑" panose="020B0503020204020204" charset="-122"/>
                <a:ea typeface="微软雅黑" panose="020B0503020204020204" charset="-122"/>
                <a:sym typeface="+mn-ea"/>
              </a:rPr>
              <a:t>查询</a:t>
            </a:r>
            <a:endParaRPr lang="en-US" altLang="zh-CN" sz="1200" dirty="0" smtClean="0">
              <a:latin typeface="微软雅黑" panose="020B0503020204020204" charset="-122"/>
              <a:ea typeface="微软雅黑" panose="020B0503020204020204" charset="-122"/>
              <a:sym typeface="+mn-ea"/>
            </a:endParaRPr>
          </a:p>
          <a:p>
            <a:pPr defTabSz="457200" hangingPunct="0"/>
            <a:r>
              <a:rPr lang="zh-CN" altLang="en-US" sz="1200" dirty="0" smtClean="0">
                <a:latin typeface="微软雅黑" panose="020B0503020204020204" charset="-122"/>
                <a:ea typeface="微软雅黑" panose="020B0503020204020204" charset="-122"/>
                <a:sym typeface="+mn-ea"/>
              </a:rPr>
              <a:t>发票</a:t>
            </a:r>
            <a:endParaRPr lang="en-US" altLang="zh-CN" sz="1200" dirty="0" smtClean="0">
              <a:latin typeface="微软雅黑" panose="020B0503020204020204" charset="-122"/>
              <a:ea typeface="微软雅黑" panose="020B0503020204020204" charset="-122"/>
              <a:sym typeface="+mn-ea"/>
            </a:endParaRPr>
          </a:p>
          <a:p>
            <a:pPr defTabSz="457200" hangingPunct="0"/>
            <a:r>
              <a:rPr lang="zh-CN" altLang="en-US" sz="1200" dirty="0" smtClean="0">
                <a:latin typeface="微软雅黑" panose="020B0503020204020204" charset="-122"/>
                <a:ea typeface="微软雅黑" panose="020B0503020204020204" charset="-122"/>
                <a:sym typeface="+mn-ea"/>
              </a:rPr>
              <a:t>数据</a:t>
            </a:r>
            <a:endParaRPr lang="en-US" altLang="zh-CN" sz="1200" dirty="0" smtClean="0">
              <a:latin typeface="微软雅黑" panose="020B0503020204020204" charset="-122"/>
              <a:ea typeface="微软雅黑" panose="020B0503020204020204" charset="-122"/>
              <a:sym typeface="+mn-ea"/>
            </a:endParaRPr>
          </a:p>
        </p:txBody>
      </p:sp>
      <p:sp>
        <p:nvSpPr>
          <p:cNvPr id="118" name="矩形 117"/>
          <p:cNvSpPr/>
          <p:nvPr/>
        </p:nvSpPr>
        <p:spPr>
          <a:xfrm>
            <a:off x="2283391" y="1163368"/>
            <a:ext cx="1856809" cy="617220"/>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bg1"/>
                </a:solidFill>
                <a:latin typeface="微软雅黑" panose="020B0503020204020204" charset="-122"/>
                <a:ea typeface="微软雅黑" panose="020B0503020204020204" charset="-122"/>
                <a:sym typeface="+mn-ea"/>
              </a:rPr>
              <a:t>国家税务总局</a:t>
            </a:r>
            <a:endParaRPr lang="en-US" altLang="zh-CN" sz="1400" dirty="0">
              <a:solidFill>
                <a:schemeClr val="bg1"/>
              </a:solidFill>
              <a:latin typeface="微软雅黑" panose="020B0503020204020204" charset="-122"/>
              <a:ea typeface="微软雅黑" panose="020B0503020204020204" charset="-122"/>
              <a:sym typeface="+mn-ea"/>
            </a:endParaRPr>
          </a:p>
          <a:p>
            <a:pPr lvl="0" algn="ctr"/>
            <a:r>
              <a:rPr lang="zh-CN" altLang="en-US" sz="1400" dirty="0">
                <a:solidFill>
                  <a:schemeClr val="bg1"/>
                </a:solidFill>
                <a:latin typeface="微软雅黑" panose="020B0503020204020204" charset="-122"/>
                <a:ea typeface="微软雅黑" panose="020B0503020204020204" charset="-122"/>
                <a:sym typeface="+mn-ea"/>
              </a:rPr>
              <a:t>电子发票服务</a:t>
            </a:r>
            <a:r>
              <a:rPr lang="zh-CN" altLang="en-US" sz="1400" dirty="0" smtClean="0">
                <a:solidFill>
                  <a:schemeClr val="bg1"/>
                </a:solidFill>
                <a:latin typeface="微软雅黑" panose="020B0503020204020204" charset="-122"/>
                <a:ea typeface="微软雅黑" panose="020B0503020204020204" charset="-122"/>
                <a:sym typeface="+mn-ea"/>
              </a:rPr>
              <a:t>平台</a:t>
            </a:r>
            <a:endParaRPr lang="zh-CN" altLang="en-US" sz="1400" dirty="0">
              <a:solidFill>
                <a:schemeClr val="bg1"/>
              </a:solidFill>
              <a:latin typeface="微软雅黑" panose="020B0503020204020204" charset="-122"/>
              <a:ea typeface="微软雅黑" panose="020B0503020204020204" charset="-122"/>
              <a:sym typeface="+mn-ea"/>
            </a:endParaRPr>
          </a:p>
        </p:txBody>
      </p:sp>
      <p:cxnSp>
        <p:nvCxnSpPr>
          <p:cNvPr id="119" name="直接箭头连接符 118"/>
          <p:cNvCxnSpPr/>
          <p:nvPr/>
        </p:nvCxnSpPr>
        <p:spPr>
          <a:xfrm flipV="1">
            <a:off x="3394887" y="1798224"/>
            <a:ext cx="0" cy="637245"/>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20" name="文本框 119"/>
          <p:cNvSpPr txBox="1"/>
          <p:nvPr/>
        </p:nvSpPr>
        <p:spPr>
          <a:xfrm>
            <a:off x="2496401" y="1917814"/>
            <a:ext cx="787781" cy="4308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ctr" defTabSz="457200" rtl="0" fontAlgn="auto" latinLnBrk="0" hangingPunct="0">
              <a:lnSpc>
                <a:spcPct val="100000"/>
              </a:lnSpc>
              <a:spcBef>
                <a:spcPts val="0"/>
              </a:spcBef>
              <a:spcAft>
                <a:spcPts val="0"/>
              </a:spcAft>
              <a:buClrTx/>
              <a:buSzTx/>
              <a:buFontTx/>
              <a:buNone/>
            </a:pPr>
            <a:r>
              <a:rPr lang="zh-CN" altLang="en-US" sz="1400" dirty="0">
                <a:latin typeface="微软雅黑" panose="020B0503020204020204" charset="-122"/>
                <a:ea typeface="微软雅黑" panose="020B0503020204020204" charset="-122"/>
                <a:sym typeface="+mn-ea"/>
              </a:rPr>
              <a:t>开票</a:t>
            </a:r>
            <a:endParaRPr lang="en-US" altLang="zh-CN" sz="1400" dirty="0" smtClean="0">
              <a:latin typeface="微软雅黑" panose="020B0503020204020204" charset="-122"/>
              <a:ea typeface="微软雅黑" panose="020B0503020204020204" charset="-122"/>
              <a:sym typeface="+mn-ea"/>
            </a:endParaRPr>
          </a:p>
          <a:p>
            <a:pPr marL="0" marR="0" indent="0" algn="ctr" defTabSz="457200" rtl="0" fontAlgn="auto" latinLnBrk="0" hangingPunct="0">
              <a:lnSpc>
                <a:spcPct val="100000"/>
              </a:lnSpc>
              <a:spcBef>
                <a:spcPts val="0"/>
              </a:spcBef>
              <a:spcAft>
                <a:spcPts val="0"/>
              </a:spcAft>
              <a:buClrTx/>
              <a:buSzTx/>
              <a:buFontTx/>
              <a:buNone/>
            </a:pPr>
            <a:r>
              <a:rPr lang="zh-CN" altLang="en-US" sz="1400" dirty="0" smtClean="0">
                <a:latin typeface="微软雅黑" panose="020B0503020204020204" charset="-122"/>
                <a:ea typeface="微软雅黑" panose="020B0503020204020204" charset="-122"/>
                <a:sym typeface="+mn-ea"/>
              </a:rPr>
              <a:t>乐企</a:t>
            </a:r>
            <a:r>
              <a:rPr lang="en-US" altLang="zh-CN" sz="1400" dirty="0" smtClean="0">
                <a:latin typeface="微软雅黑" panose="020B0503020204020204" charset="-122"/>
                <a:ea typeface="微软雅黑" panose="020B0503020204020204" charset="-122"/>
                <a:sym typeface="+mn-ea"/>
              </a:rPr>
              <a:t>/RPA</a:t>
            </a:r>
            <a:endParaRPr lang="zh-CN" altLang="en-US" sz="1400" dirty="0">
              <a:latin typeface="微软雅黑" panose="020B0503020204020204" charset="-122"/>
              <a:ea typeface="微软雅黑" panose="020B0503020204020204" charset="-122"/>
              <a:sym typeface="+mn-ea"/>
            </a:endParaRPr>
          </a:p>
        </p:txBody>
      </p:sp>
      <p:cxnSp>
        <p:nvCxnSpPr>
          <p:cNvPr id="121" name="直接箭头连接符 120"/>
          <p:cNvCxnSpPr/>
          <p:nvPr/>
        </p:nvCxnSpPr>
        <p:spPr>
          <a:xfrm flipV="1">
            <a:off x="4696637" y="1789406"/>
            <a:ext cx="0" cy="637245"/>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22" name="文本框 121"/>
          <p:cNvSpPr txBox="1"/>
          <p:nvPr/>
        </p:nvSpPr>
        <p:spPr>
          <a:xfrm>
            <a:off x="4840293" y="1899022"/>
            <a:ext cx="787781" cy="4308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algn="ctr" defTabSz="457200" hangingPunct="0"/>
            <a:r>
              <a:rPr lang="zh-CN" altLang="en-US" sz="1400" dirty="0" smtClean="0">
                <a:latin typeface="微软雅黑" panose="020B0503020204020204" charset="-122"/>
                <a:ea typeface="微软雅黑" panose="020B0503020204020204" charset="-122"/>
                <a:sym typeface="+mn-ea"/>
              </a:rPr>
              <a:t>进项票</a:t>
            </a:r>
            <a:endParaRPr lang="en-US" altLang="zh-CN" sz="1400" dirty="0">
              <a:latin typeface="微软雅黑" panose="020B0503020204020204" charset="-122"/>
              <a:ea typeface="微软雅黑" panose="020B0503020204020204" charset="-122"/>
              <a:sym typeface="+mn-ea"/>
            </a:endParaRPr>
          </a:p>
          <a:p>
            <a:pPr algn="ctr" defTabSz="457200" hangingPunct="0"/>
            <a:r>
              <a:rPr lang="zh-CN" altLang="en-US" sz="1400" dirty="0">
                <a:latin typeface="微软雅黑" panose="020B0503020204020204" charset="-122"/>
                <a:ea typeface="微软雅黑" panose="020B0503020204020204" charset="-122"/>
                <a:sym typeface="+mn-ea"/>
              </a:rPr>
              <a:t>乐企</a:t>
            </a:r>
            <a:r>
              <a:rPr lang="en-US" altLang="zh-CN" sz="1400" dirty="0">
                <a:latin typeface="微软雅黑" panose="020B0503020204020204" charset="-122"/>
                <a:ea typeface="微软雅黑" panose="020B0503020204020204" charset="-122"/>
                <a:sym typeface="+mn-ea"/>
              </a:rPr>
              <a:t>/RPA</a:t>
            </a:r>
            <a:endParaRPr lang="zh-CN" altLang="en-US" sz="1400" dirty="0">
              <a:latin typeface="微软雅黑" panose="020B0503020204020204" charset="-122"/>
              <a:ea typeface="微软雅黑" panose="020B0503020204020204" charset="-122"/>
              <a:sym typeface="+mn-ea"/>
            </a:endParaRPr>
          </a:p>
        </p:txBody>
      </p:sp>
      <p:sp>
        <p:nvSpPr>
          <p:cNvPr id="123" name="矩形 122"/>
          <p:cNvSpPr/>
          <p:nvPr/>
        </p:nvSpPr>
        <p:spPr>
          <a:xfrm>
            <a:off x="4169766" y="1169547"/>
            <a:ext cx="1723396" cy="617220"/>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400" dirty="0">
                <a:solidFill>
                  <a:schemeClr val="bg1"/>
                </a:solidFill>
                <a:latin typeface="微软雅黑" panose="020B0503020204020204" charset="-122"/>
                <a:ea typeface="微软雅黑" panose="020B0503020204020204" charset="-122"/>
                <a:sym typeface="+mn-ea"/>
              </a:rPr>
              <a:t>国家税务总局</a:t>
            </a:r>
            <a:endParaRPr lang="en-US" altLang="zh-CN" sz="1400" dirty="0">
              <a:solidFill>
                <a:schemeClr val="bg1"/>
              </a:solidFill>
              <a:latin typeface="微软雅黑" panose="020B0503020204020204" charset="-122"/>
              <a:ea typeface="微软雅黑" panose="020B0503020204020204" charset="-122"/>
              <a:sym typeface="+mn-ea"/>
            </a:endParaRPr>
          </a:p>
          <a:p>
            <a:pPr lvl="0" algn="ctr"/>
            <a:r>
              <a:rPr lang="zh-CN" altLang="en-US" sz="1400" dirty="0" smtClean="0">
                <a:solidFill>
                  <a:schemeClr val="bg1"/>
                </a:solidFill>
                <a:latin typeface="微软雅黑" panose="020B0503020204020204" charset="-122"/>
                <a:ea typeface="微软雅黑" panose="020B0503020204020204" charset="-122"/>
                <a:sym typeface="+mn-ea"/>
              </a:rPr>
              <a:t>税务数字账户</a:t>
            </a:r>
            <a:endParaRPr lang="zh-CN" altLang="en-US" sz="1400" dirty="0">
              <a:solidFill>
                <a:schemeClr val="bg1"/>
              </a:solidFill>
              <a:latin typeface="微软雅黑" panose="020B0503020204020204" charset="-122"/>
              <a:ea typeface="微软雅黑" panose="020B0503020204020204" charset="-122"/>
              <a:sym typeface="+mn-ea"/>
            </a:endParaRPr>
          </a:p>
        </p:txBody>
      </p:sp>
      <p:sp>
        <p:nvSpPr>
          <p:cNvPr id="124" name="矩形 123"/>
          <p:cNvSpPr/>
          <p:nvPr/>
        </p:nvSpPr>
        <p:spPr>
          <a:xfrm>
            <a:off x="8448984" y="2435470"/>
            <a:ext cx="1336870" cy="965230"/>
          </a:xfrm>
          <a:prstGeom prst="rect">
            <a:avLst/>
          </a:prstGeom>
          <a:no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200">
              <a:solidFill>
                <a:schemeClr val="dk1"/>
              </a:solidFill>
              <a:latin typeface="微软雅黑" panose="020B0503020204020204" charset="-122"/>
              <a:ea typeface="微软雅黑" panose="020B0503020204020204" charset="-122"/>
            </a:endParaRPr>
          </a:p>
        </p:txBody>
      </p:sp>
      <p:grpSp>
        <p:nvGrpSpPr>
          <p:cNvPr id="125" name="组合 124"/>
          <p:cNvGrpSpPr/>
          <p:nvPr/>
        </p:nvGrpSpPr>
        <p:grpSpPr>
          <a:xfrm>
            <a:off x="10008067" y="2490450"/>
            <a:ext cx="781636" cy="786889"/>
            <a:chOff x="19157" y="6341"/>
            <a:chExt cx="1488" cy="1498"/>
          </a:xfrm>
        </p:grpSpPr>
        <p:pic>
          <p:nvPicPr>
            <p:cNvPr id="126" name="图片 125" descr="20192818"/>
            <p:cNvPicPr>
              <a:picLocks noChangeAspect="1"/>
            </p:cNvPicPr>
            <p:nvPr/>
          </p:nvPicPr>
          <p:blipFill>
            <a:blip r:embed="rId3" cstate="print"/>
            <a:stretch>
              <a:fillRect/>
            </a:stretch>
          </p:blipFill>
          <p:spPr>
            <a:xfrm>
              <a:off x="19348" y="6341"/>
              <a:ext cx="1105" cy="1105"/>
            </a:xfrm>
            <a:prstGeom prst="rect">
              <a:avLst/>
            </a:prstGeom>
          </p:spPr>
        </p:pic>
        <p:sp>
          <p:nvSpPr>
            <p:cNvPr id="127" name="文本框 126"/>
            <p:cNvSpPr txBox="1"/>
            <p:nvPr/>
          </p:nvSpPr>
          <p:spPr>
            <a:xfrm>
              <a:off x="19157" y="7341"/>
              <a:ext cx="1488" cy="498"/>
            </a:xfrm>
            <a:prstGeom prst="rect">
              <a:avLst/>
            </a:prstGeom>
            <a:noFill/>
          </p:spPr>
          <p:txBody>
            <a:bodyPr wrap="square" rtlCol="0">
              <a:spAutoFit/>
            </a:bodyPr>
            <a:lstStyle/>
            <a:p>
              <a:pPr algn="ctr"/>
              <a:r>
                <a:rPr lang="zh-CN" altLang="en-US" sz="1100" dirty="0">
                  <a:latin typeface="微软雅黑" panose="020B0503020204020204" charset="-122"/>
                  <a:ea typeface="微软雅黑" panose="020B0503020204020204" charset="-122"/>
                </a:rPr>
                <a:t>财务人员</a:t>
              </a:r>
              <a:endParaRPr lang="zh-CN" altLang="en-US" sz="1100" dirty="0">
                <a:latin typeface="微软雅黑" panose="020B0503020204020204" charset="-122"/>
                <a:ea typeface="微软雅黑" panose="020B0503020204020204" charset="-122"/>
              </a:endParaRPr>
            </a:p>
          </p:txBody>
        </p:sp>
      </p:grpSp>
      <p:pic>
        <p:nvPicPr>
          <p:cNvPr id="128" name="图片 127" descr="20288972"/>
          <p:cNvPicPr>
            <a:picLocks noChangeAspect="1"/>
          </p:cNvPicPr>
          <p:nvPr/>
        </p:nvPicPr>
        <p:blipFill>
          <a:blip r:embed="rId4" cstate="print"/>
          <a:stretch>
            <a:fillRect/>
          </a:stretch>
        </p:blipFill>
        <p:spPr>
          <a:xfrm>
            <a:off x="10192957" y="3418170"/>
            <a:ext cx="579923" cy="579923"/>
          </a:xfrm>
          <a:prstGeom prst="rect">
            <a:avLst/>
          </a:prstGeom>
        </p:spPr>
      </p:pic>
      <p:sp>
        <p:nvSpPr>
          <p:cNvPr id="129" name="文本框 128"/>
          <p:cNvSpPr txBox="1"/>
          <p:nvPr/>
        </p:nvSpPr>
        <p:spPr>
          <a:xfrm>
            <a:off x="10108456" y="4021292"/>
            <a:ext cx="748923" cy="261610"/>
          </a:xfrm>
          <a:prstGeom prst="rect">
            <a:avLst/>
          </a:prstGeom>
          <a:noFill/>
        </p:spPr>
        <p:txBody>
          <a:bodyPr wrap="none" rtlCol="0">
            <a:spAutoFit/>
          </a:bodyPr>
          <a:lstStyle/>
          <a:p>
            <a:r>
              <a:rPr lang="zh-CN" altLang="en-US" sz="1100" dirty="0">
                <a:latin typeface="微软雅黑" panose="020B0503020204020204" charset="-122"/>
                <a:ea typeface="微软雅黑" panose="020B0503020204020204" charset="-122"/>
              </a:rPr>
              <a:t>管理人员</a:t>
            </a:r>
            <a:endParaRPr lang="zh-CN" altLang="en-US" sz="1100" dirty="0">
              <a:latin typeface="微软雅黑" panose="020B0503020204020204" charset="-122"/>
              <a:ea typeface="微软雅黑" panose="020B0503020204020204" charset="-122"/>
            </a:endParaRPr>
          </a:p>
        </p:txBody>
      </p:sp>
      <p:cxnSp>
        <p:nvCxnSpPr>
          <p:cNvPr id="130" name="直接箭头连接符 129"/>
          <p:cNvCxnSpPr/>
          <p:nvPr/>
        </p:nvCxnSpPr>
        <p:spPr>
          <a:xfrm flipH="1">
            <a:off x="9810556" y="2839177"/>
            <a:ext cx="297841" cy="4202"/>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cxnSp>
        <p:nvCxnSpPr>
          <p:cNvPr id="131" name="直接箭头连接符 130"/>
          <p:cNvCxnSpPr/>
          <p:nvPr/>
        </p:nvCxnSpPr>
        <p:spPr>
          <a:xfrm flipH="1" flipV="1">
            <a:off x="9785854" y="3786061"/>
            <a:ext cx="407103" cy="4676"/>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cxnSp>
        <p:nvCxnSpPr>
          <p:cNvPr id="132" name="直接箭头连接符 131"/>
          <p:cNvCxnSpPr>
            <a:stCxn id="124" idx="1"/>
          </p:cNvCxnSpPr>
          <p:nvPr/>
        </p:nvCxnSpPr>
        <p:spPr>
          <a:xfrm flipH="1" flipV="1">
            <a:off x="8169528" y="2916575"/>
            <a:ext cx="279456" cy="151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33" name="矩形 132"/>
          <p:cNvSpPr/>
          <p:nvPr/>
        </p:nvSpPr>
        <p:spPr>
          <a:xfrm>
            <a:off x="8448984" y="3448906"/>
            <a:ext cx="1336870" cy="842880"/>
          </a:xfrm>
          <a:prstGeom prst="rect">
            <a:avLst/>
          </a:prstGeom>
          <a:no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200">
              <a:solidFill>
                <a:schemeClr val="dk1"/>
              </a:solidFill>
              <a:latin typeface="微软雅黑" panose="020B0503020204020204" charset="-122"/>
              <a:ea typeface="微软雅黑" panose="020B0503020204020204" charset="-122"/>
            </a:endParaRPr>
          </a:p>
        </p:txBody>
      </p:sp>
      <p:sp>
        <p:nvSpPr>
          <p:cNvPr id="134" name="矩形 133"/>
          <p:cNvSpPr/>
          <p:nvPr/>
        </p:nvSpPr>
        <p:spPr>
          <a:xfrm>
            <a:off x="8652738" y="3927581"/>
            <a:ext cx="690274" cy="29780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r>
              <a:rPr lang="zh-CN" altLang="en-US" sz="1050" dirty="0">
                <a:solidFill>
                  <a:schemeClr val="tx1"/>
                </a:solidFill>
                <a:latin typeface="微软雅黑" panose="020B0503020204020204" charset="-122"/>
                <a:ea typeface="微软雅黑" panose="020B0503020204020204" charset="-122"/>
                <a:sym typeface="Calibri" panose="020F0502020204030204"/>
              </a:rPr>
              <a:t>浏览器</a:t>
            </a:r>
            <a:endParaRPr lang="zh-CN" altLang="en-US" sz="1050" dirty="0">
              <a:solidFill>
                <a:schemeClr val="tx1"/>
              </a:solidFill>
              <a:latin typeface="微软雅黑" panose="020B0503020204020204" charset="-122"/>
              <a:ea typeface="微软雅黑" panose="020B0503020204020204" charset="-122"/>
              <a:sym typeface="Calibri" panose="020F0502020204030204"/>
            </a:endParaRPr>
          </a:p>
        </p:txBody>
      </p:sp>
      <p:sp>
        <p:nvSpPr>
          <p:cNvPr id="135" name="文本框 134"/>
          <p:cNvSpPr txBox="1"/>
          <p:nvPr/>
        </p:nvSpPr>
        <p:spPr>
          <a:xfrm>
            <a:off x="9475749" y="3645090"/>
            <a:ext cx="190786" cy="50783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1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管理端</a:t>
            </a:r>
            <a:endParaRPr kumimoji="0" lang="zh-CN" altLang="en-US" sz="11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136" name="文本框 135"/>
          <p:cNvSpPr txBox="1"/>
          <p:nvPr/>
        </p:nvSpPr>
        <p:spPr>
          <a:xfrm>
            <a:off x="9439323" y="2650219"/>
            <a:ext cx="190786" cy="50783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100" b="1" dirty="0" smtClean="0">
                <a:solidFill>
                  <a:srgbClr val="000000"/>
                </a:solidFill>
                <a:latin typeface="微软雅黑" panose="020B0503020204020204" charset="-122"/>
                <a:ea typeface="微软雅黑" panose="020B0503020204020204" charset="-122"/>
                <a:sym typeface="Calibri" panose="020F0502020204030204"/>
              </a:rPr>
              <a:t>财务</a:t>
            </a:r>
            <a:r>
              <a:rPr kumimoji="0" lang="zh-CN" altLang="en-US" sz="1100" b="1" i="0" u="none" strike="noStrike" cap="none" spc="0" normalizeH="0" baseline="0" dirty="0" smtClean="0">
                <a:ln>
                  <a:noFill/>
                </a:ln>
                <a:solidFill>
                  <a:srgbClr val="000000"/>
                </a:solidFill>
                <a:effectLst/>
                <a:uFillTx/>
                <a:latin typeface="微软雅黑" panose="020B0503020204020204" charset="-122"/>
                <a:ea typeface="微软雅黑" panose="020B0503020204020204" charset="-122"/>
                <a:sym typeface="Calibri" panose="020F0502020204030204"/>
              </a:rPr>
              <a:t>端</a:t>
            </a:r>
            <a:endParaRPr kumimoji="0" lang="zh-CN" altLang="en-US" sz="110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pic>
        <p:nvPicPr>
          <p:cNvPr id="137" name="图片 136"/>
          <p:cNvPicPr>
            <a:picLocks noChangeAspect="1"/>
          </p:cNvPicPr>
          <p:nvPr/>
        </p:nvPicPr>
        <p:blipFill>
          <a:blip r:embed="rId5" cstate="print"/>
          <a:stretch>
            <a:fillRect/>
          </a:stretch>
        </p:blipFill>
        <p:spPr>
          <a:xfrm>
            <a:off x="8839108" y="3602510"/>
            <a:ext cx="364451" cy="335551"/>
          </a:xfrm>
          <a:prstGeom prst="rect">
            <a:avLst/>
          </a:prstGeom>
        </p:spPr>
      </p:pic>
      <p:cxnSp>
        <p:nvCxnSpPr>
          <p:cNvPr id="138" name="直接箭头连接符 137"/>
          <p:cNvCxnSpPr/>
          <p:nvPr/>
        </p:nvCxnSpPr>
        <p:spPr>
          <a:xfrm flipH="1" flipV="1">
            <a:off x="8157880" y="3905811"/>
            <a:ext cx="299203" cy="1"/>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39" name="矩形 138"/>
          <p:cNvSpPr/>
          <p:nvPr/>
        </p:nvSpPr>
        <p:spPr>
          <a:xfrm>
            <a:off x="8634114" y="2916575"/>
            <a:ext cx="690274" cy="29780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r>
              <a:rPr lang="zh-CN" altLang="en-US" sz="1050" dirty="0">
                <a:solidFill>
                  <a:schemeClr val="tx1"/>
                </a:solidFill>
                <a:latin typeface="微软雅黑" panose="020B0503020204020204" charset="-122"/>
                <a:ea typeface="微软雅黑" panose="020B0503020204020204" charset="-122"/>
                <a:sym typeface="Calibri" panose="020F0502020204030204"/>
              </a:rPr>
              <a:t>浏览器</a:t>
            </a:r>
            <a:endParaRPr lang="zh-CN" altLang="en-US" sz="1050" dirty="0">
              <a:solidFill>
                <a:schemeClr val="tx1"/>
              </a:solidFill>
              <a:latin typeface="微软雅黑" panose="020B0503020204020204" charset="-122"/>
              <a:ea typeface="微软雅黑" panose="020B0503020204020204" charset="-122"/>
              <a:sym typeface="Calibri" panose="020F0502020204030204"/>
            </a:endParaRPr>
          </a:p>
        </p:txBody>
      </p:sp>
      <p:pic>
        <p:nvPicPr>
          <p:cNvPr id="140" name="图片 139"/>
          <p:cNvPicPr>
            <a:picLocks noChangeAspect="1"/>
          </p:cNvPicPr>
          <p:nvPr/>
        </p:nvPicPr>
        <p:blipFill>
          <a:blip r:embed="rId5" cstate="print"/>
          <a:stretch>
            <a:fillRect/>
          </a:stretch>
        </p:blipFill>
        <p:spPr>
          <a:xfrm>
            <a:off x="8820484" y="2591504"/>
            <a:ext cx="364451" cy="335551"/>
          </a:xfrm>
          <a:prstGeom prst="rect">
            <a:avLst/>
          </a:prstGeom>
        </p:spPr>
      </p:pic>
      <p:sp>
        <p:nvSpPr>
          <p:cNvPr id="141" name="矩形 140"/>
          <p:cNvSpPr/>
          <p:nvPr/>
        </p:nvSpPr>
        <p:spPr>
          <a:xfrm>
            <a:off x="8448983" y="4568127"/>
            <a:ext cx="1364799" cy="684949"/>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en-US" altLang="zh-CN" sz="1400" dirty="0" err="1" smtClean="0">
                <a:latin typeface="微软雅黑" panose="020B0503020204020204" charset="-122"/>
                <a:ea typeface="微软雅黑" panose="020B0503020204020204" charset="-122"/>
                <a:sym typeface="+mn-ea"/>
              </a:rPr>
              <a:t>i</a:t>
            </a:r>
            <a:r>
              <a:rPr lang="zh-CN" altLang="en-US" sz="1400" dirty="0" smtClean="0">
                <a:latin typeface="微软雅黑" panose="020B0503020204020204" charset="-122"/>
                <a:ea typeface="微软雅黑" panose="020B0503020204020204" charset="-122"/>
                <a:sym typeface="+mn-ea"/>
              </a:rPr>
              <a:t>票夹</a:t>
            </a:r>
            <a:endParaRPr lang="zh-CN" altLang="en-US" sz="1400" dirty="0">
              <a:latin typeface="微软雅黑" panose="020B0503020204020204" charset="-122"/>
              <a:ea typeface="微软雅黑" panose="020B0503020204020204" charset="-122"/>
              <a:sym typeface="+mn-ea"/>
            </a:endParaRPr>
          </a:p>
        </p:txBody>
      </p:sp>
      <p:cxnSp>
        <p:nvCxnSpPr>
          <p:cNvPr id="142" name="直接箭头连接符 141"/>
          <p:cNvCxnSpPr/>
          <p:nvPr/>
        </p:nvCxnSpPr>
        <p:spPr>
          <a:xfrm flipH="1" flipV="1">
            <a:off x="8161428" y="4903544"/>
            <a:ext cx="299203" cy="1"/>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grpSp>
        <p:nvGrpSpPr>
          <p:cNvPr id="143" name="组合 142"/>
          <p:cNvGrpSpPr/>
          <p:nvPr/>
        </p:nvGrpSpPr>
        <p:grpSpPr>
          <a:xfrm>
            <a:off x="10071751" y="4427905"/>
            <a:ext cx="831014" cy="786889"/>
            <a:chOff x="19157" y="6341"/>
            <a:chExt cx="1582" cy="1498"/>
          </a:xfrm>
        </p:grpSpPr>
        <p:pic>
          <p:nvPicPr>
            <p:cNvPr id="144" name="图片 143" descr="20192818"/>
            <p:cNvPicPr>
              <a:picLocks noChangeAspect="1"/>
            </p:cNvPicPr>
            <p:nvPr/>
          </p:nvPicPr>
          <p:blipFill>
            <a:blip r:embed="rId3" cstate="print"/>
            <a:stretch>
              <a:fillRect/>
            </a:stretch>
          </p:blipFill>
          <p:spPr>
            <a:xfrm>
              <a:off x="19348" y="6341"/>
              <a:ext cx="1105" cy="1105"/>
            </a:xfrm>
            <a:prstGeom prst="rect">
              <a:avLst/>
            </a:prstGeom>
          </p:spPr>
        </p:pic>
        <p:sp>
          <p:nvSpPr>
            <p:cNvPr id="145" name="文本框 144"/>
            <p:cNvSpPr txBox="1"/>
            <p:nvPr/>
          </p:nvSpPr>
          <p:spPr>
            <a:xfrm>
              <a:off x="19157" y="7341"/>
              <a:ext cx="1582" cy="498"/>
            </a:xfrm>
            <a:prstGeom prst="rect">
              <a:avLst/>
            </a:prstGeom>
            <a:noFill/>
          </p:spPr>
          <p:txBody>
            <a:bodyPr wrap="square" rtlCol="0">
              <a:spAutoFit/>
            </a:bodyPr>
            <a:lstStyle/>
            <a:p>
              <a:pPr algn="ctr"/>
              <a:r>
                <a:rPr lang="zh-CN" altLang="en-US" sz="1100" dirty="0" smtClean="0">
                  <a:latin typeface="微软雅黑" panose="020B0503020204020204" charset="-122"/>
                  <a:ea typeface="微软雅黑" panose="020B0503020204020204" charset="-122"/>
                </a:rPr>
                <a:t>员工</a:t>
              </a:r>
              <a:r>
                <a:rPr lang="en-US" altLang="zh-CN" sz="1100" dirty="0" smtClean="0">
                  <a:latin typeface="微软雅黑" panose="020B0503020204020204" charset="-122"/>
                  <a:ea typeface="微软雅黑" panose="020B0503020204020204" charset="-122"/>
                </a:rPr>
                <a:t>/</a:t>
              </a:r>
              <a:r>
                <a:rPr lang="zh-CN" altLang="en-US" sz="1100" dirty="0">
                  <a:latin typeface="微软雅黑" panose="020B0503020204020204" charset="-122"/>
                  <a:ea typeface="微软雅黑" panose="020B0503020204020204" charset="-122"/>
                </a:rPr>
                <a:t>个人</a:t>
              </a:r>
              <a:endParaRPr lang="zh-CN" altLang="en-US" sz="1100" dirty="0">
                <a:latin typeface="微软雅黑" panose="020B0503020204020204" charset="-122"/>
                <a:ea typeface="微软雅黑" panose="020B0503020204020204" charset="-122"/>
              </a:endParaRPr>
            </a:p>
          </p:txBody>
        </p:sp>
      </p:grpSp>
      <p:cxnSp>
        <p:nvCxnSpPr>
          <p:cNvPr id="146" name="直接箭头连接符 145"/>
          <p:cNvCxnSpPr/>
          <p:nvPr/>
        </p:nvCxnSpPr>
        <p:spPr>
          <a:xfrm flipH="1">
            <a:off x="9819999" y="4834610"/>
            <a:ext cx="352083" cy="262"/>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100" grpId="0"/>
      <p:bldP spid="104" grpId="0"/>
      <p:bldP spid="106" grpId="0"/>
      <p:bldP spid="114"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8496935" y="5481320"/>
            <a:ext cx="3110865" cy="768350"/>
          </a:xfrm>
          <a:prstGeom prst="rect">
            <a:avLst/>
          </a:prstGeom>
          <a:noFill/>
        </p:spPr>
        <p:txBody>
          <a:bodyPr wrap="square" rtlCol="0" anchor="t">
            <a:spAutoFit/>
          </a:bodyPr>
          <a:lstStyle/>
          <a:p>
            <a:pPr algn="r"/>
            <a:r>
              <a:rPr lang="zh-CN" altLang="en-US" sz="2200">
                <a:solidFill>
                  <a:schemeClr val="bg1"/>
                </a:solidFill>
                <a:latin typeface="微软雅黑 Light" panose="020B0502040204020203" charset="-122"/>
                <a:ea typeface="微软雅黑 Light" panose="020B0502040204020203" charset="-122"/>
              </a:rPr>
              <a:t>JC DIGITAL</a:t>
            </a:r>
            <a:endParaRPr lang="zh-CN" altLang="en-US" sz="2200">
              <a:solidFill>
                <a:schemeClr val="bg1"/>
              </a:solidFill>
              <a:latin typeface="微软雅黑 Light" panose="020B0502040204020203" charset="-122"/>
              <a:ea typeface="微软雅黑 Light" panose="020B0502040204020203" charset="-122"/>
            </a:endParaRPr>
          </a:p>
          <a:p>
            <a:pPr algn="r"/>
            <a:r>
              <a:rPr lang="zh-CN" altLang="en-US" sz="2200">
                <a:solidFill>
                  <a:schemeClr val="bg1"/>
                </a:solidFill>
                <a:latin typeface="微软雅黑 Light" panose="020B0502040204020203" charset="-122"/>
                <a:ea typeface="微软雅黑 Light" panose="020B0502040204020203" charset="-122"/>
              </a:rPr>
              <a:t>TRANSFORMATION</a:t>
            </a:r>
            <a:endParaRPr lang="zh-CN" altLang="en-US" sz="2200">
              <a:solidFill>
                <a:schemeClr val="bg1"/>
              </a:solidFill>
              <a:latin typeface="微软雅黑 Light" panose="020B0502040204020203" charset="-122"/>
              <a:ea typeface="微软雅黑 Light" panose="020B0502040204020203" charset="-122"/>
            </a:endParaRPr>
          </a:p>
        </p:txBody>
      </p:sp>
      <p:sp>
        <p:nvSpPr>
          <p:cNvPr id="89" name="PA_文本框 8"/>
          <p:cNvSpPr txBox="1"/>
          <p:nvPr>
            <p:custDataLst>
              <p:tags r:id="rId1"/>
            </p:custDataLst>
          </p:nvPr>
        </p:nvSpPr>
        <p:spPr>
          <a:xfrm>
            <a:off x="6412398" y="1532427"/>
            <a:ext cx="2063385" cy="3747180"/>
          </a:xfrm>
          <a:prstGeom prst="rect">
            <a:avLst/>
          </a:prstGeom>
          <a:noFill/>
          <a:ln w="9525">
            <a:noFill/>
          </a:ln>
        </p:spPr>
        <p:txBody>
          <a:bodyPr wrap="none" anchor="t">
            <a:spAutoFit/>
          </a:bodyPr>
          <a:lstStyle/>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rPr>
              <a:t>01. </a:t>
            </a:r>
            <a:r>
              <a:rPr lang="zh-CN" altLang="en-US" sz="1900" dirty="0">
                <a:solidFill>
                  <a:schemeClr val="tx1">
                    <a:lumMod val="50000"/>
                    <a:lumOff val="50000"/>
                  </a:schemeClr>
                </a:solidFill>
                <a:latin typeface="微软雅黑" panose="020B0503020204020204" charset="-122"/>
                <a:ea typeface="微软雅黑" panose="020B0503020204020204" charset="-122"/>
              </a:rPr>
              <a:t>乐企建设背景</a:t>
            </a:r>
            <a:endParaRPr lang="en-US" altLang="zh-CN" sz="1900" dirty="0">
              <a:solidFill>
                <a:schemeClr val="tx1">
                  <a:lumMod val="50000"/>
                  <a:lumOff val="50000"/>
                </a:schemeClr>
              </a:solidFill>
              <a:latin typeface="微软雅黑" panose="020B0503020204020204" charset="-122"/>
              <a:ea typeface="微软雅黑" panose="020B0503020204020204" charset="-122"/>
            </a:endParaRPr>
          </a:p>
          <a:p>
            <a:pPr algn="l" defTabSz="914400">
              <a:lnSpc>
                <a:spcPct val="250000"/>
              </a:lnSpc>
              <a:buSzTx/>
              <a:buFontTx/>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02.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乐企平台分类</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03.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乐企平台接入</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buSzTx/>
              <a:buFontTx/>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04.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解决方案</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b="1" dirty="0">
                <a:latin typeface="微软雅黑" panose="020B0503020204020204" charset="-122"/>
                <a:ea typeface="微软雅黑" panose="020B0503020204020204" charset="-122"/>
                <a:sym typeface="+mn-ea"/>
              </a:rPr>
              <a:t>05. </a:t>
            </a:r>
            <a:r>
              <a:rPr lang="zh-CN" altLang="en-US" sz="1900" b="1" dirty="0" smtClean="0">
                <a:latin typeface="微软雅黑" panose="020B0503020204020204" charset="-122"/>
                <a:ea typeface="微软雅黑" panose="020B0503020204020204" charset="-122"/>
                <a:sym typeface="+mn-ea"/>
              </a:rPr>
              <a:t>案例分享</a:t>
            </a:r>
            <a:endParaRPr lang="en-US" altLang="zh-CN" sz="1900" b="1" dirty="0">
              <a:latin typeface="微软雅黑" panose="020B0503020204020204" charset="-122"/>
              <a:ea typeface="微软雅黑" panose="020B0503020204020204" charset="-122"/>
              <a:sym typeface="+mn-ea"/>
            </a:endParaRPr>
          </a:p>
        </p:txBody>
      </p:sp>
      <p:grpSp>
        <p:nvGrpSpPr>
          <p:cNvPr id="103" name="组合 102"/>
          <p:cNvGrpSpPr/>
          <p:nvPr/>
        </p:nvGrpSpPr>
        <p:grpSpPr>
          <a:xfrm>
            <a:off x="3059116" y="2849245"/>
            <a:ext cx="2883618" cy="583739"/>
            <a:chOff x="13638" y="1931"/>
            <a:chExt cx="4017" cy="813"/>
          </a:xfrm>
        </p:grpSpPr>
        <p:sp>
          <p:nvSpPr>
            <p:cNvPr id="104" name="文本框 103"/>
            <p:cNvSpPr txBox="1"/>
            <p:nvPr/>
          </p:nvSpPr>
          <p:spPr>
            <a:xfrm>
              <a:off x="16180" y="2130"/>
              <a:ext cx="1475" cy="513"/>
            </a:xfrm>
            <a:prstGeom prst="rect">
              <a:avLst/>
            </a:prstGeom>
            <a:solidFill>
              <a:srgbClr val="F17712"/>
            </a:solidFill>
          </p:spPr>
          <p:txBody>
            <a:bodyPr wrap="square" rtlCol="0" anchor="t">
              <a:spAutoFit/>
            </a:bodyPr>
            <a:lstStyle/>
            <a:p>
              <a:pPr algn="l"/>
              <a:r>
                <a:rPr lang="zh-CN" altLang="en-US">
                  <a:solidFill>
                    <a:schemeClr val="bg1"/>
                  </a:solidFill>
                  <a:latin typeface="+mj-ea"/>
                  <a:ea typeface="+mj-ea"/>
                  <a:cs typeface="+mj-ea"/>
                  <a:sym typeface="+mn-ea"/>
                </a:rPr>
                <a:t> ｜目录</a:t>
              </a:r>
              <a:endParaRPr lang="zh-CN" altLang="en-US">
                <a:solidFill>
                  <a:schemeClr val="bg1"/>
                </a:solidFill>
                <a:latin typeface="+mj-ea"/>
                <a:ea typeface="+mj-ea"/>
                <a:cs typeface="+mj-ea"/>
                <a:sym typeface="+mn-ea"/>
              </a:endParaRPr>
            </a:p>
          </p:txBody>
        </p:sp>
        <p:sp>
          <p:nvSpPr>
            <p:cNvPr id="2" name="文本框 1"/>
            <p:cNvSpPr txBox="1"/>
            <p:nvPr/>
          </p:nvSpPr>
          <p:spPr>
            <a:xfrm>
              <a:off x="13638" y="1931"/>
              <a:ext cx="2855" cy="813"/>
            </a:xfrm>
            <a:prstGeom prst="rect">
              <a:avLst/>
            </a:prstGeom>
            <a:noFill/>
          </p:spPr>
          <p:txBody>
            <a:bodyPr wrap="square" rtlCol="0" anchor="t">
              <a:spAutoFit/>
            </a:bodyPr>
            <a:lstStyle/>
            <a:p>
              <a:r>
                <a:rPr lang="en-US" altLang="zh-CN" sz="3200">
                  <a:solidFill>
                    <a:srgbClr val="F17712"/>
                  </a:solidFill>
                  <a:latin typeface="微软雅黑" panose="020B0503020204020204" charset="-122"/>
                  <a:ea typeface="微软雅黑" panose="020B0503020204020204" charset="-122"/>
                </a:rPr>
                <a:t>Contens</a:t>
              </a:r>
              <a:r>
                <a:rPr lang="en-US" altLang="zh-CN" sz="3200">
                  <a:solidFill>
                    <a:schemeClr val="bg1"/>
                  </a:solidFill>
                  <a:latin typeface="微软雅黑" panose="020B0503020204020204" charset="-122"/>
                  <a:ea typeface="微软雅黑" panose="020B0503020204020204" charset="-122"/>
                </a:rPr>
                <a:t> </a:t>
              </a:r>
              <a:endParaRPr lang="zh-CN" altLang="en-US" sz="160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38" name="组合 37"/>
          <p:cNvGrpSpPr/>
          <p:nvPr/>
        </p:nvGrpSpPr>
        <p:grpSpPr>
          <a:xfrm>
            <a:off x="892810" y="1964055"/>
            <a:ext cx="10152113" cy="3468370"/>
            <a:chOff x="1280" y="2253"/>
            <a:chExt cx="13629" cy="4656"/>
          </a:xfrm>
        </p:grpSpPr>
        <p:grpSp>
          <p:nvGrpSpPr>
            <p:cNvPr id="39" name="组合 38"/>
            <p:cNvGrpSpPr/>
            <p:nvPr/>
          </p:nvGrpSpPr>
          <p:grpSpPr>
            <a:xfrm>
              <a:off x="1280" y="2308"/>
              <a:ext cx="3800" cy="4601"/>
              <a:chOff x="714375" y="1304330"/>
              <a:chExt cx="2416384" cy="2925667"/>
            </a:xfrm>
            <a:solidFill>
              <a:srgbClr val="969696"/>
            </a:solidFill>
          </p:grpSpPr>
          <p:sp>
            <p:nvSpPr>
              <p:cNvPr id="55" name="Rectangle 5"/>
              <p:cNvSpPr>
                <a:spLocks noChangeArrowheads="1"/>
              </p:cNvSpPr>
              <p:nvPr>
                <p:custDataLst>
                  <p:tags r:id="rId1"/>
                </p:custDataLst>
              </p:nvPr>
            </p:nvSpPr>
            <p:spPr bwMode="auto">
              <a:xfrm>
                <a:off x="1893671" y="1414494"/>
                <a:ext cx="908401" cy="83978"/>
              </a:xfrm>
              <a:prstGeom prst="rect">
                <a:avLst/>
              </a:prstGeom>
              <a:solidFill>
                <a:srgbClr val="969696">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6" name="Rectangle 6"/>
              <p:cNvSpPr>
                <a:spLocks noChangeArrowheads="1"/>
              </p:cNvSpPr>
              <p:nvPr>
                <p:custDataLst>
                  <p:tags r:id="rId2"/>
                </p:custDataLst>
              </p:nvPr>
            </p:nvSpPr>
            <p:spPr bwMode="auto">
              <a:xfrm>
                <a:off x="1893671" y="1533688"/>
                <a:ext cx="908401" cy="283537"/>
              </a:xfrm>
              <a:prstGeom prst="rect">
                <a:avLst/>
              </a:pr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7" name="Rectangle 7"/>
              <p:cNvSpPr>
                <a:spLocks noChangeArrowheads="1"/>
              </p:cNvSpPr>
              <p:nvPr>
                <p:custDataLst>
                  <p:tags r:id="rId3"/>
                </p:custDataLst>
              </p:nvPr>
            </p:nvSpPr>
            <p:spPr bwMode="auto">
              <a:xfrm>
                <a:off x="1893671" y="1854247"/>
                <a:ext cx="577909" cy="651051"/>
              </a:xfrm>
              <a:prstGeom prst="rect">
                <a:avLst/>
              </a:prstGeom>
              <a:solidFill>
                <a:srgbClr val="969696">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8" name="Rectangle 8"/>
              <p:cNvSpPr>
                <a:spLocks noChangeArrowheads="1"/>
              </p:cNvSpPr>
              <p:nvPr>
                <p:custDataLst>
                  <p:tags r:id="rId4"/>
                </p:custDataLst>
              </p:nvPr>
            </p:nvSpPr>
            <p:spPr bwMode="auto">
              <a:xfrm>
                <a:off x="2514924" y="1854247"/>
                <a:ext cx="287149" cy="651051"/>
              </a:xfrm>
              <a:prstGeom prst="rect">
                <a:avLst/>
              </a:prstGeom>
              <a:solidFill>
                <a:srgbClr val="969696">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9" name="Freeform 9"/>
              <p:cNvSpPr>
                <a:spLocks noEditPoints="1"/>
              </p:cNvSpPr>
              <p:nvPr>
                <p:custDataLst>
                  <p:tags r:id="rId5"/>
                </p:custDataLst>
              </p:nvPr>
            </p:nvSpPr>
            <p:spPr bwMode="auto">
              <a:xfrm>
                <a:off x="1781701" y="1304330"/>
                <a:ext cx="1133244" cy="2146392"/>
              </a:xfrm>
              <a:custGeom>
                <a:avLst/>
                <a:gdLst>
                  <a:gd name="T0" fmla="*/ 1255 w 1255"/>
                  <a:gd name="T1" fmla="*/ 0 h 2377"/>
                  <a:gd name="T2" fmla="*/ 0 w 1255"/>
                  <a:gd name="T3" fmla="*/ 0 h 2377"/>
                  <a:gd name="T4" fmla="*/ 0 w 1255"/>
                  <a:gd name="T5" fmla="*/ 1450 h 2377"/>
                  <a:gd name="T6" fmla="*/ 473 w 1255"/>
                  <a:gd name="T7" fmla="*/ 1450 h 2377"/>
                  <a:gd name="T8" fmla="*/ 169 w 1255"/>
                  <a:gd name="T9" fmla="*/ 2358 h 2377"/>
                  <a:gd name="T10" fmla="*/ 228 w 1255"/>
                  <a:gd name="T11" fmla="*/ 2377 h 2377"/>
                  <a:gd name="T12" fmla="*/ 369 w 1255"/>
                  <a:gd name="T13" fmla="*/ 1955 h 2377"/>
                  <a:gd name="T14" fmla="*/ 596 w 1255"/>
                  <a:gd name="T15" fmla="*/ 1955 h 2377"/>
                  <a:gd name="T16" fmla="*/ 596 w 1255"/>
                  <a:gd name="T17" fmla="*/ 2176 h 2377"/>
                  <a:gd name="T18" fmla="*/ 596 w 1255"/>
                  <a:gd name="T19" fmla="*/ 2176 h 2377"/>
                  <a:gd name="T20" fmla="*/ 596 w 1255"/>
                  <a:gd name="T21" fmla="*/ 2182 h 2377"/>
                  <a:gd name="T22" fmla="*/ 598 w 1255"/>
                  <a:gd name="T23" fmla="*/ 2187 h 2377"/>
                  <a:gd name="T24" fmla="*/ 602 w 1255"/>
                  <a:gd name="T25" fmla="*/ 2193 h 2377"/>
                  <a:gd name="T26" fmla="*/ 605 w 1255"/>
                  <a:gd name="T27" fmla="*/ 2198 h 2377"/>
                  <a:gd name="T28" fmla="*/ 610 w 1255"/>
                  <a:gd name="T29" fmla="*/ 2202 h 2377"/>
                  <a:gd name="T30" fmla="*/ 615 w 1255"/>
                  <a:gd name="T31" fmla="*/ 2204 h 2377"/>
                  <a:gd name="T32" fmla="*/ 621 w 1255"/>
                  <a:gd name="T33" fmla="*/ 2207 h 2377"/>
                  <a:gd name="T34" fmla="*/ 626 w 1255"/>
                  <a:gd name="T35" fmla="*/ 2207 h 2377"/>
                  <a:gd name="T36" fmla="*/ 626 w 1255"/>
                  <a:gd name="T37" fmla="*/ 2207 h 2377"/>
                  <a:gd name="T38" fmla="*/ 633 w 1255"/>
                  <a:gd name="T39" fmla="*/ 2207 h 2377"/>
                  <a:gd name="T40" fmla="*/ 639 w 1255"/>
                  <a:gd name="T41" fmla="*/ 2204 h 2377"/>
                  <a:gd name="T42" fmla="*/ 645 w 1255"/>
                  <a:gd name="T43" fmla="*/ 2202 h 2377"/>
                  <a:gd name="T44" fmla="*/ 649 w 1255"/>
                  <a:gd name="T45" fmla="*/ 2198 h 2377"/>
                  <a:gd name="T46" fmla="*/ 652 w 1255"/>
                  <a:gd name="T47" fmla="*/ 2193 h 2377"/>
                  <a:gd name="T48" fmla="*/ 656 w 1255"/>
                  <a:gd name="T49" fmla="*/ 2187 h 2377"/>
                  <a:gd name="T50" fmla="*/ 657 w 1255"/>
                  <a:gd name="T51" fmla="*/ 2182 h 2377"/>
                  <a:gd name="T52" fmla="*/ 658 w 1255"/>
                  <a:gd name="T53" fmla="*/ 2176 h 2377"/>
                  <a:gd name="T54" fmla="*/ 658 w 1255"/>
                  <a:gd name="T55" fmla="*/ 1955 h 2377"/>
                  <a:gd name="T56" fmla="*/ 891 w 1255"/>
                  <a:gd name="T57" fmla="*/ 1955 h 2377"/>
                  <a:gd name="T58" fmla="*/ 1033 w 1255"/>
                  <a:gd name="T59" fmla="*/ 2377 h 2377"/>
                  <a:gd name="T60" fmla="*/ 1092 w 1255"/>
                  <a:gd name="T61" fmla="*/ 2358 h 2377"/>
                  <a:gd name="T62" fmla="*/ 788 w 1255"/>
                  <a:gd name="T63" fmla="*/ 1450 h 2377"/>
                  <a:gd name="T64" fmla="*/ 1255 w 1255"/>
                  <a:gd name="T65" fmla="*/ 1450 h 2377"/>
                  <a:gd name="T66" fmla="*/ 1255 w 1255"/>
                  <a:gd name="T67" fmla="*/ 0 h 2377"/>
                  <a:gd name="T68" fmla="*/ 390 w 1255"/>
                  <a:gd name="T69" fmla="*/ 1893 h 2377"/>
                  <a:gd name="T70" fmla="*/ 538 w 1255"/>
                  <a:gd name="T71" fmla="*/ 1450 h 2377"/>
                  <a:gd name="T72" fmla="*/ 596 w 1255"/>
                  <a:gd name="T73" fmla="*/ 1450 h 2377"/>
                  <a:gd name="T74" fmla="*/ 596 w 1255"/>
                  <a:gd name="T75" fmla="*/ 1893 h 2377"/>
                  <a:gd name="T76" fmla="*/ 390 w 1255"/>
                  <a:gd name="T77" fmla="*/ 1893 h 2377"/>
                  <a:gd name="T78" fmla="*/ 870 w 1255"/>
                  <a:gd name="T79" fmla="*/ 1893 h 2377"/>
                  <a:gd name="T80" fmla="*/ 658 w 1255"/>
                  <a:gd name="T81" fmla="*/ 1893 h 2377"/>
                  <a:gd name="T82" fmla="*/ 658 w 1255"/>
                  <a:gd name="T83" fmla="*/ 1450 h 2377"/>
                  <a:gd name="T84" fmla="*/ 722 w 1255"/>
                  <a:gd name="T85" fmla="*/ 1450 h 2377"/>
                  <a:gd name="T86" fmla="*/ 870 w 1255"/>
                  <a:gd name="T87" fmla="*/ 1893 h 2377"/>
                  <a:gd name="T88" fmla="*/ 1182 w 1255"/>
                  <a:gd name="T89" fmla="*/ 1377 h 2377"/>
                  <a:gd name="T90" fmla="*/ 72 w 1255"/>
                  <a:gd name="T91" fmla="*/ 1377 h 2377"/>
                  <a:gd name="T92" fmla="*/ 72 w 1255"/>
                  <a:gd name="T93" fmla="*/ 72 h 2377"/>
                  <a:gd name="T94" fmla="*/ 1182 w 1255"/>
                  <a:gd name="T95" fmla="*/ 72 h 2377"/>
                  <a:gd name="T96" fmla="*/ 1182 w 1255"/>
                  <a:gd name="T97" fmla="*/ 1377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5" h="2377">
                    <a:moveTo>
                      <a:pt x="1255" y="0"/>
                    </a:moveTo>
                    <a:lnTo>
                      <a:pt x="0" y="0"/>
                    </a:lnTo>
                    <a:lnTo>
                      <a:pt x="0" y="1450"/>
                    </a:lnTo>
                    <a:lnTo>
                      <a:pt x="473" y="1450"/>
                    </a:lnTo>
                    <a:lnTo>
                      <a:pt x="169" y="2358"/>
                    </a:lnTo>
                    <a:lnTo>
                      <a:pt x="228" y="2377"/>
                    </a:lnTo>
                    <a:lnTo>
                      <a:pt x="369" y="1955"/>
                    </a:lnTo>
                    <a:lnTo>
                      <a:pt x="596" y="1955"/>
                    </a:lnTo>
                    <a:lnTo>
                      <a:pt x="596" y="2176"/>
                    </a:lnTo>
                    <a:lnTo>
                      <a:pt x="596" y="2176"/>
                    </a:lnTo>
                    <a:lnTo>
                      <a:pt x="596" y="2182"/>
                    </a:lnTo>
                    <a:lnTo>
                      <a:pt x="598" y="2187"/>
                    </a:lnTo>
                    <a:lnTo>
                      <a:pt x="602" y="2193"/>
                    </a:lnTo>
                    <a:lnTo>
                      <a:pt x="605" y="2198"/>
                    </a:lnTo>
                    <a:lnTo>
                      <a:pt x="610" y="2202"/>
                    </a:lnTo>
                    <a:lnTo>
                      <a:pt x="615" y="2204"/>
                    </a:lnTo>
                    <a:lnTo>
                      <a:pt x="621" y="2207"/>
                    </a:lnTo>
                    <a:lnTo>
                      <a:pt x="626" y="2207"/>
                    </a:lnTo>
                    <a:lnTo>
                      <a:pt x="626" y="2207"/>
                    </a:lnTo>
                    <a:lnTo>
                      <a:pt x="633" y="2207"/>
                    </a:lnTo>
                    <a:lnTo>
                      <a:pt x="639" y="2204"/>
                    </a:lnTo>
                    <a:lnTo>
                      <a:pt x="645" y="2202"/>
                    </a:lnTo>
                    <a:lnTo>
                      <a:pt x="649" y="2198"/>
                    </a:lnTo>
                    <a:lnTo>
                      <a:pt x="652" y="2193"/>
                    </a:lnTo>
                    <a:lnTo>
                      <a:pt x="656" y="2187"/>
                    </a:lnTo>
                    <a:lnTo>
                      <a:pt x="657" y="2182"/>
                    </a:lnTo>
                    <a:lnTo>
                      <a:pt x="658" y="2176"/>
                    </a:lnTo>
                    <a:lnTo>
                      <a:pt x="658" y="1955"/>
                    </a:lnTo>
                    <a:lnTo>
                      <a:pt x="891" y="1955"/>
                    </a:lnTo>
                    <a:lnTo>
                      <a:pt x="1033" y="2377"/>
                    </a:lnTo>
                    <a:lnTo>
                      <a:pt x="1092" y="2358"/>
                    </a:lnTo>
                    <a:lnTo>
                      <a:pt x="788" y="1450"/>
                    </a:lnTo>
                    <a:lnTo>
                      <a:pt x="1255" y="1450"/>
                    </a:lnTo>
                    <a:lnTo>
                      <a:pt x="1255" y="0"/>
                    </a:lnTo>
                    <a:close/>
                    <a:moveTo>
                      <a:pt x="390" y="1893"/>
                    </a:moveTo>
                    <a:lnTo>
                      <a:pt x="538" y="1450"/>
                    </a:lnTo>
                    <a:lnTo>
                      <a:pt x="596" y="1450"/>
                    </a:lnTo>
                    <a:lnTo>
                      <a:pt x="596" y="1893"/>
                    </a:lnTo>
                    <a:lnTo>
                      <a:pt x="390" y="1893"/>
                    </a:lnTo>
                    <a:close/>
                    <a:moveTo>
                      <a:pt x="870" y="1893"/>
                    </a:moveTo>
                    <a:lnTo>
                      <a:pt x="658" y="1893"/>
                    </a:lnTo>
                    <a:lnTo>
                      <a:pt x="658" y="1450"/>
                    </a:lnTo>
                    <a:lnTo>
                      <a:pt x="722" y="1450"/>
                    </a:lnTo>
                    <a:lnTo>
                      <a:pt x="870" y="1893"/>
                    </a:lnTo>
                    <a:close/>
                    <a:moveTo>
                      <a:pt x="1182" y="1377"/>
                    </a:moveTo>
                    <a:lnTo>
                      <a:pt x="72" y="1377"/>
                    </a:lnTo>
                    <a:lnTo>
                      <a:pt x="72" y="72"/>
                    </a:lnTo>
                    <a:lnTo>
                      <a:pt x="1182" y="72"/>
                    </a:lnTo>
                    <a:lnTo>
                      <a:pt x="1182" y="1377"/>
                    </a:ln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0" name="Freeform 10"/>
              <p:cNvSpPr/>
              <p:nvPr>
                <p:custDataLst>
                  <p:tags r:id="rId6"/>
                </p:custDataLst>
              </p:nvPr>
            </p:nvSpPr>
            <p:spPr bwMode="auto">
              <a:xfrm>
                <a:off x="827248" y="3379386"/>
                <a:ext cx="2190638" cy="295276"/>
              </a:xfrm>
              <a:custGeom>
                <a:avLst/>
                <a:gdLst>
                  <a:gd name="T0" fmla="*/ 2354 w 2426"/>
                  <a:gd name="T1" fmla="*/ 327 h 327"/>
                  <a:gd name="T2" fmla="*/ 72 w 2426"/>
                  <a:gd name="T3" fmla="*/ 327 h 327"/>
                  <a:gd name="T4" fmla="*/ 72 w 2426"/>
                  <a:gd name="T5" fmla="*/ 327 h 327"/>
                  <a:gd name="T6" fmla="*/ 64 w 2426"/>
                  <a:gd name="T7" fmla="*/ 327 h 327"/>
                  <a:gd name="T8" fmla="*/ 57 w 2426"/>
                  <a:gd name="T9" fmla="*/ 325 h 327"/>
                  <a:gd name="T10" fmla="*/ 50 w 2426"/>
                  <a:gd name="T11" fmla="*/ 323 h 327"/>
                  <a:gd name="T12" fmla="*/ 43 w 2426"/>
                  <a:gd name="T13" fmla="*/ 321 h 327"/>
                  <a:gd name="T14" fmla="*/ 32 w 2426"/>
                  <a:gd name="T15" fmla="*/ 314 h 327"/>
                  <a:gd name="T16" fmla="*/ 21 w 2426"/>
                  <a:gd name="T17" fmla="*/ 306 h 327"/>
                  <a:gd name="T18" fmla="*/ 12 w 2426"/>
                  <a:gd name="T19" fmla="*/ 295 h 327"/>
                  <a:gd name="T20" fmla="*/ 6 w 2426"/>
                  <a:gd name="T21" fmla="*/ 284 h 327"/>
                  <a:gd name="T22" fmla="*/ 4 w 2426"/>
                  <a:gd name="T23" fmla="*/ 277 h 327"/>
                  <a:gd name="T24" fmla="*/ 2 w 2426"/>
                  <a:gd name="T25" fmla="*/ 270 h 327"/>
                  <a:gd name="T26" fmla="*/ 0 w 2426"/>
                  <a:gd name="T27" fmla="*/ 263 h 327"/>
                  <a:gd name="T28" fmla="*/ 0 w 2426"/>
                  <a:gd name="T29" fmla="*/ 255 h 327"/>
                  <a:gd name="T30" fmla="*/ 0 w 2426"/>
                  <a:gd name="T31" fmla="*/ 71 h 327"/>
                  <a:gd name="T32" fmla="*/ 0 w 2426"/>
                  <a:gd name="T33" fmla="*/ 71 h 327"/>
                  <a:gd name="T34" fmla="*/ 0 w 2426"/>
                  <a:gd name="T35" fmla="*/ 63 h 327"/>
                  <a:gd name="T36" fmla="*/ 2 w 2426"/>
                  <a:gd name="T37" fmla="*/ 57 h 327"/>
                  <a:gd name="T38" fmla="*/ 4 w 2426"/>
                  <a:gd name="T39" fmla="*/ 50 h 327"/>
                  <a:gd name="T40" fmla="*/ 6 w 2426"/>
                  <a:gd name="T41" fmla="*/ 43 h 327"/>
                  <a:gd name="T42" fmla="*/ 12 w 2426"/>
                  <a:gd name="T43" fmla="*/ 31 h 327"/>
                  <a:gd name="T44" fmla="*/ 21 w 2426"/>
                  <a:gd name="T45" fmla="*/ 20 h 327"/>
                  <a:gd name="T46" fmla="*/ 32 w 2426"/>
                  <a:gd name="T47" fmla="*/ 11 h 327"/>
                  <a:gd name="T48" fmla="*/ 43 w 2426"/>
                  <a:gd name="T49" fmla="*/ 6 h 327"/>
                  <a:gd name="T50" fmla="*/ 50 w 2426"/>
                  <a:gd name="T51" fmla="*/ 4 h 327"/>
                  <a:gd name="T52" fmla="*/ 57 w 2426"/>
                  <a:gd name="T53" fmla="*/ 1 h 327"/>
                  <a:gd name="T54" fmla="*/ 64 w 2426"/>
                  <a:gd name="T55" fmla="*/ 0 h 327"/>
                  <a:gd name="T56" fmla="*/ 72 w 2426"/>
                  <a:gd name="T57" fmla="*/ 0 h 327"/>
                  <a:gd name="T58" fmla="*/ 2354 w 2426"/>
                  <a:gd name="T59" fmla="*/ 0 h 327"/>
                  <a:gd name="T60" fmla="*/ 2354 w 2426"/>
                  <a:gd name="T61" fmla="*/ 0 h 327"/>
                  <a:gd name="T62" fmla="*/ 2362 w 2426"/>
                  <a:gd name="T63" fmla="*/ 0 h 327"/>
                  <a:gd name="T64" fmla="*/ 2369 w 2426"/>
                  <a:gd name="T65" fmla="*/ 1 h 327"/>
                  <a:gd name="T66" fmla="*/ 2376 w 2426"/>
                  <a:gd name="T67" fmla="*/ 4 h 327"/>
                  <a:gd name="T68" fmla="*/ 2383 w 2426"/>
                  <a:gd name="T69" fmla="*/ 6 h 327"/>
                  <a:gd name="T70" fmla="*/ 2394 w 2426"/>
                  <a:gd name="T71" fmla="*/ 11 h 327"/>
                  <a:gd name="T72" fmla="*/ 2405 w 2426"/>
                  <a:gd name="T73" fmla="*/ 20 h 327"/>
                  <a:gd name="T74" fmla="*/ 2413 w 2426"/>
                  <a:gd name="T75" fmla="*/ 31 h 327"/>
                  <a:gd name="T76" fmla="*/ 2420 w 2426"/>
                  <a:gd name="T77" fmla="*/ 43 h 327"/>
                  <a:gd name="T78" fmla="*/ 2422 w 2426"/>
                  <a:gd name="T79" fmla="*/ 50 h 327"/>
                  <a:gd name="T80" fmla="*/ 2424 w 2426"/>
                  <a:gd name="T81" fmla="*/ 57 h 327"/>
                  <a:gd name="T82" fmla="*/ 2426 w 2426"/>
                  <a:gd name="T83" fmla="*/ 63 h 327"/>
                  <a:gd name="T84" fmla="*/ 2426 w 2426"/>
                  <a:gd name="T85" fmla="*/ 71 h 327"/>
                  <a:gd name="T86" fmla="*/ 2426 w 2426"/>
                  <a:gd name="T87" fmla="*/ 255 h 327"/>
                  <a:gd name="T88" fmla="*/ 2426 w 2426"/>
                  <a:gd name="T89" fmla="*/ 255 h 327"/>
                  <a:gd name="T90" fmla="*/ 2426 w 2426"/>
                  <a:gd name="T91" fmla="*/ 263 h 327"/>
                  <a:gd name="T92" fmla="*/ 2424 w 2426"/>
                  <a:gd name="T93" fmla="*/ 270 h 327"/>
                  <a:gd name="T94" fmla="*/ 2422 w 2426"/>
                  <a:gd name="T95" fmla="*/ 277 h 327"/>
                  <a:gd name="T96" fmla="*/ 2420 w 2426"/>
                  <a:gd name="T97" fmla="*/ 284 h 327"/>
                  <a:gd name="T98" fmla="*/ 2413 w 2426"/>
                  <a:gd name="T99" fmla="*/ 295 h 327"/>
                  <a:gd name="T100" fmla="*/ 2405 w 2426"/>
                  <a:gd name="T101" fmla="*/ 306 h 327"/>
                  <a:gd name="T102" fmla="*/ 2394 w 2426"/>
                  <a:gd name="T103" fmla="*/ 314 h 327"/>
                  <a:gd name="T104" fmla="*/ 2383 w 2426"/>
                  <a:gd name="T105" fmla="*/ 321 h 327"/>
                  <a:gd name="T106" fmla="*/ 2376 w 2426"/>
                  <a:gd name="T107" fmla="*/ 323 h 327"/>
                  <a:gd name="T108" fmla="*/ 2369 w 2426"/>
                  <a:gd name="T109" fmla="*/ 325 h 327"/>
                  <a:gd name="T110" fmla="*/ 2362 w 2426"/>
                  <a:gd name="T111" fmla="*/ 327 h 327"/>
                  <a:gd name="T112" fmla="*/ 2354 w 2426"/>
                  <a:gd name="T113" fmla="*/ 327 h 327"/>
                  <a:gd name="T114" fmla="*/ 2354 w 2426"/>
                  <a:gd name="T115"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6" h="327">
                    <a:moveTo>
                      <a:pt x="2354" y="327"/>
                    </a:moveTo>
                    <a:lnTo>
                      <a:pt x="72" y="327"/>
                    </a:lnTo>
                    <a:lnTo>
                      <a:pt x="72" y="327"/>
                    </a:lnTo>
                    <a:lnTo>
                      <a:pt x="64" y="327"/>
                    </a:lnTo>
                    <a:lnTo>
                      <a:pt x="57" y="325"/>
                    </a:lnTo>
                    <a:lnTo>
                      <a:pt x="50" y="323"/>
                    </a:lnTo>
                    <a:lnTo>
                      <a:pt x="43" y="321"/>
                    </a:lnTo>
                    <a:lnTo>
                      <a:pt x="32" y="314"/>
                    </a:lnTo>
                    <a:lnTo>
                      <a:pt x="21" y="306"/>
                    </a:lnTo>
                    <a:lnTo>
                      <a:pt x="12" y="295"/>
                    </a:lnTo>
                    <a:lnTo>
                      <a:pt x="6" y="284"/>
                    </a:lnTo>
                    <a:lnTo>
                      <a:pt x="4" y="277"/>
                    </a:lnTo>
                    <a:lnTo>
                      <a:pt x="2" y="270"/>
                    </a:lnTo>
                    <a:lnTo>
                      <a:pt x="0" y="263"/>
                    </a:lnTo>
                    <a:lnTo>
                      <a:pt x="0" y="255"/>
                    </a:lnTo>
                    <a:lnTo>
                      <a:pt x="0" y="71"/>
                    </a:lnTo>
                    <a:lnTo>
                      <a:pt x="0" y="71"/>
                    </a:lnTo>
                    <a:lnTo>
                      <a:pt x="0" y="63"/>
                    </a:lnTo>
                    <a:lnTo>
                      <a:pt x="2" y="57"/>
                    </a:lnTo>
                    <a:lnTo>
                      <a:pt x="4" y="50"/>
                    </a:lnTo>
                    <a:lnTo>
                      <a:pt x="6" y="43"/>
                    </a:lnTo>
                    <a:lnTo>
                      <a:pt x="12" y="31"/>
                    </a:lnTo>
                    <a:lnTo>
                      <a:pt x="21" y="20"/>
                    </a:lnTo>
                    <a:lnTo>
                      <a:pt x="32" y="11"/>
                    </a:lnTo>
                    <a:lnTo>
                      <a:pt x="43" y="6"/>
                    </a:lnTo>
                    <a:lnTo>
                      <a:pt x="50" y="4"/>
                    </a:lnTo>
                    <a:lnTo>
                      <a:pt x="57" y="1"/>
                    </a:lnTo>
                    <a:lnTo>
                      <a:pt x="64" y="0"/>
                    </a:lnTo>
                    <a:lnTo>
                      <a:pt x="72" y="0"/>
                    </a:lnTo>
                    <a:lnTo>
                      <a:pt x="2354" y="0"/>
                    </a:lnTo>
                    <a:lnTo>
                      <a:pt x="2354" y="0"/>
                    </a:lnTo>
                    <a:lnTo>
                      <a:pt x="2362" y="0"/>
                    </a:lnTo>
                    <a:lnTo>
                      <a:pt x="2369" y="1"/>
                    </a:lnTo>
                    <a:lnTo>
                      <a:pt x="2376" y="4"/>
                    </a:lnTo>
                    <a:lnTo>
                      <a:pt x="2383" y="6"/>
                    </a:lnTo>
                    <a:lnTo>
                      <a:pt x="2394" y="11"/>
                    </a:lnTo>
                    <a:lnTo>
                      <a:pt x="2405" y="20"/>
                    </a:lnTo>
                    <a:lnTo>
                      <a:pt x="2413" y="31"/>
                    </a:lnTo>
                    <a:lnTo>
                      <a:pt x="2420" y="43"/>
                    </a:lnTo>
                    <a:lnTo>
                      <a:pt x="2422" y="50"/>
                    </a:lnTo>
                    <a:lnTo>
                      <a:pt x="2424" y="57"/>
                    </a:lnTo>
                    <a:lnTo>
                      <a:pt x="2426" y="63"/>
                    </a:lnTo>
                    <a:lnTo>
                      <a:pt x="2426" y="71"/>
                    </a:lnTo>
                    <a:lnTo>
                      <a:pt x="2426" y="255"/>
                    </a:lnTo>
                    <a:lnTo>
                      <a:pt x="2426" y="255"/>
                    </a:lnTo>
                    <a:lnTo>
                      <a:pt x="2426" y="263"/>
                    </a:lnTo>
                    <a:lnTo>
                      <a:pt x="2424" y="270"/>
                    </a:lnTo>
                    <a:lnTo>
                      <a:pt x="2422" y="277"/>
                    </a:lnTo>
                    <a:lnTo>
                      <a:pt x="2420" y="284"/>
                    </a:lnTo>
                    <a:lnTo>
                      <a:pt x="2413" y="295"/>
                    </a:lnTo>
                    <a:lnTo>
                      <a:pt x="2405" y="306"/>
                    </a:lnTo>
                    <a:lnTo>
                      <a:pt x="2394" y="314"/>
                    </a:lnTo>
                    <a:lnTo>
                      <a:pt x="2383" y="321"/>
                    </a:lnTo>
                    <a:lnTo>
                      <a:pt x="2376" y="323"/>
                    </a:lnTo>
                    <a:lnTo>
                      <a:pt x="2369" y="325"/>
                    </a:lnTo>
                    <a:lnTo>
                      <a:pt x="2362" y="327"/>
                    </a:lnTo>
                    <a:lnTo>
                      <a:pt x="2354" y="327"/>
                    </a:lnTo>
                    <a:lnTo>
                      <a:pt x="2354" y="327"/>
                    </a:lnTo>
                    <a:close/>
                  </a:path>
                </a:pathLst>
              </a:custGeom>
              <a:solidFill>
                <a:srgbClr val="969696">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nvGrpSpPr>
              <p:cNvPr id="61" name="组合 60"/>
              <p:cNvGrpSpPr/>
              <p:nvPr/>
            </p:nvGrpSpPr>
            <p:grpSpPr>
              <a:xfrm>
                <a:off x="902196" y="1482218"/>
                <a:ext cx="1197356" cy="2072346"/>
                <a:chOff x="902196" y="1482218"/>
                <a:chExt cx="1197356" cy="2072346"/>
              </a:xfrm>
              <a:grpFill/>
            </p:grpSpPr>
            <p:sp>
              <p:nvSpPr>
                <p:cNvPr id="71" name="Freeform 11"/>
                <p:cNvSpPr/>
                <p:nvPr>
                  <p:custDataLst>
                    <p:tags r:id="rId7"/>
                  </p:custDataLst>
                </p:nvPr>
              </p:nvSpPr>
              <p:spPr bwMode="auto">
                <a:xfrm>
                  <a:off x="1146904" y="1482218"/>
                  <a:ext cx="325074" cy="325074"/>
                </a:xfrm>
                <a:custGeom>
                  <a:avLst/>
                  <a:gdLst>
                    <a:gd name="T0" fmla="*/ 360 w 360"/>
                    <a:gd name="T1" fmla="*/ 180 h 360"/>
                    <a:gd name="T2" fmla="*/ 357 w 360"/>
                    <a:gd name="T3" fmla="*/ 216 h 360"/>
                    <a:gd name="T4" fmla="*/ 346 w 360"/>
                    <a:gd name="T5" fmla="*/ 250 h 360"/>
                    <a:gd name="T6" fmla="*/ 330 w 360"/>
                    <a:gd name="T7" fmla="*/ 281 h 360"/>
                    <a:gd name="T8" fmla="*/ 307 w 360"/>
                    <a:gd name="T9" fmla="*/ 308 h 360"/>
                    <a:gd name="T10" fmla="*/ 281 w 360"/>
                    <a:gd name="T11" fmla="*/ 329 h 360"/>
                    <a:gd name="T12" fmla="*/ 251 w 360"/>
                    <a:gd name="T13" fmla="*/ 346 h 360"/>
                    <a:gd name="T14" fmla="*/ 217 w 360"/>
                    <a:gd name="T15" fmla="*/ 356 h 360"/>
                    <a:gd name="T16" fmla="*/ 180 w 360"/>
                    <a:gd name="T17" fmla="*/ 360 h 360"/>
                    <a:gd name="T18" fmla="*/ 161 w 360"/>
                    <a:gd name="T19" fmla="*/ 360 h 360"/>
                    <a:gd name="T20" fmla="*/ 126 w 360"/>
                    <a:gd name="T21" fmla="*/ 352 h 360"/>
                    <a:gd name="T22" fmla="*/ 94 w 360"/>
                    <a:gd name="T23" fmla="*/ 338 h 360"/>
                    <a:gd name="T24" fmla="*/ 65 w 360"/>
                    <a:gd name="T25" fmla="*/ 319 h 360"/>
                    <a:gd name="T26" fmla="*/ 41 w 360"/>
                    <a:gd name="T27" fmla="*/ 294 h 360"/>
                    <a:gd name="T28" fmla="*/ 21 w 360"/>
                    <a:gd name="T29" fmla="*/ 266 h 360"/>
                    <a:gd name="T30" fmla="*/ 8 w 360"/>
                    <a:gd name="T31" fmla="*/ 233 h 360"/>
                    <a:gd name="T32" fmla="*/ 1 w 360"/>
                    <a:gd name="T33" fmla="*/ 198 h 360"/>
                    <a:gd name="T34" fmla="*/ 0 w 360"/>
                    <a:gd name="T35" fmla="*/ 180 h 360"/>
                    <a:gd name="T36" fmla="*/ 3 w 360"/>
                    <a:gd name="T37" fmla="*/ 144 h 360"/>
                    <a:gd name="T38" fmla="*/ 14 w 360"/>
                    <a:gd name="T39" fmla="*/ 110 h 360"/>
                    <a:gd name="T40" fmla="*/ 30 w 360"/>
                    <a:gd name="T41" fmla="*/ 80 h 360"/>
                    <a:gd name="T42" fmla="*/ 52 w 360"/>
                    <a:gd name="T43" fmla="*/ 53 h 360"/>
                    <a:gd name="T44" fmla="*/ 79 w 360"/>
                    <a:gd name="T45" fmla="*/ 30 h 360"/>
                    <a:gd name="T46" fmla="*/ 110 w 360"/>
                    <a:gd name="T47" fmla="*/ 14 h 360"/>
                    <a:gd name="T48" fmla="*/ 143 w 360"/>
                    <a:gd name="T49" fmla="*/ 3 h 360"/>
                    <a:gd name="T50" fmla="*/ 180 w 360"/>
                    <a:gd name="T51" fmla="*/ 0 h 360"/>
                    <a:gd name="T52" fmla="*/ 199 w 360"/>
                    <a:gd name="T53" fmla="*/ 1 h 360"/>
                    <a:gd name="T54" fmla="*/ 234 w 360"/>
                    <a:gd name="T55" fmla="*/ 7 h 360"/>
                    <a:gd name="T56" fmla="*/ 265 w 360"/>
                    <a:gd name="T57" fmla="*/ 21 h 360"/>
                    <a:gd name="T58" fmla="*/ 295 w 360"/>
                    <a:gd name="T59" fmla="*/ 41 h 360"/>
                    <a:gd name="T60" fmla="*/ 320 w 360"/>
                    <a:gd name="T61" fmla="*/ 65 h 360"/>
                    <a:gd name="T62" fmla="*/ 339 w 360"/>
                    <a:gd name="T63" fmla="*/ 94 h 360"/>
                    <a:gd name="T64" fmla="*/ 352 w 360"/>
                    <a:gd name="T65" fmla="*/ 126 h 360"/>
                    <a:gd name="T66" fmla="*/ 359 w 360"/>
                    <a:gd name="T67" fmla="*/ 161 h 360"/>
                    <a:gd name="T68" fmla="*/ 360 w 360"/>
                    <a:gd name="T69" fmla="*/ 18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0" h="360">
                      <a:moveTo>
                        <a:pt x="360" y="180"/>
                      </a:moveTo>
                      <a:lnTo>
                        <a:pt x="360" y="180"/>
                      </a:lnTo>
                      <a:lnTo>
                        <a:pt x="359" y="198"/>
                      </a:lnTo>
                      <a:lnTo>
                        <a:pt x="357" y="216"/>
                      </a:lnTo>
                      <a:lnTo>
                        <a:pt x="352" y="233"/>
                      </a:lnTo>
                      <a:lnTo>
                        <a:pt x="346" y="250"/>
                      </a:lnTo>
                      <a:lnTo>
                        <a:pt x="339" y="266"/>
                      </a:lnTo>
                      <a:lnTo>
                        <a:pt x="330" y="281"/>
                      </a:lnTo>
                      <a:lnTo>
                        <a:pt x="320" y="294"/>
                      </a:lnTo>
                      <a:lnTo>
                        <a:pt x="307" y="308"/>
                      </a:lnTo>
                      <a:lnTo>
                        <a:pt x="295" y="319"/>
                      </a:lnTo>
                      <a:lnTo>
                        <a:pt x="281" y="329"/>
                      </a:lnTo>
                      <a:lnTo>
                        <a:pt x="265" y="338"/>
                      </a:lnTo>
                      <a:lnTo>
                        <a:pt x="251" y="346"/>
                      </a:lnTo>
                      <a:lnTo>
                        <a:pt x="234" y="352"/>
                      </a:lnTo>
                      <a:lnTo>
                        <a:pt x="217" y="356"/>
                      </a:lnTo>
                      <a:lnTo>
                        <a:pt x="199" y="360"/>
                      </a:lnTo>
                      <a:lnTo>
                        <a:pt x="180" y="360"/>
                      </a:lnTo>
                      <a:lnTo>
                        <a:pt x="180" y="360"/>
                      </a:lnTo>
                      <a:lnTo>
                        <a:pt x="161" y="360"/>
                      </a:lnTo>
                      <a:lnTo>
                        <a:pt x="143" y="356"/>
                      </a:lnTo>
                      <a:lnTo>
                        <a:pt x="126" y="352"/>
                      </a:lnTo>
                      <a:lnTo>
                        <a:pt x="110" y="346"/>
                      </a:lnTo>
                      <a:lnTo>
                        <a:pt x="94" y="338"/>
                      </a:lnTo>
                      <a:lnTo>
                        <a:pt x="79" y="329"/>
                      </a:lnTo>
                      <a:lnTo>
                        <a:pt x="65" y="319"/>
                      </a:lnTo>
                      <a:lnTo>
                        <a:pt x="52" y="308"/>
                      </a:lnTo>
                      <a:lnTo>
                        <a:pt x="41" y="294"/>
                      </a:lnTo>
                      <a:lnTo>
                        <a:pt x="30" y="281"/>
                      </a:lnTo>
                      <a:lnTo>
                        <a:pt x="21" y="266"/>
                      </a:lnTo>
                      <a:lnTo>
                        <a:pt x="14" y="250"/>
                      </a:lnTo>
                      <a:lnTo>
                        <a:pt x="8" y="233"/>
                      </a:lnTo>
                      <a:lnTo>
                        <a:pt x="3" y="216"/>
                      </a:lnTo>
                      <a:lnTo>
                        <a:pt x="1" y="198"/>
                      </a:lnTo>
                      <a:lnTo>
                        <a:pt x="0" y="180"/>
                      </a:lnTo>
                      <a:lnTo>
                        <a:pt x="0" y="180"/>
                      </a:lnTo>
                      <a:lnTo>
                        <a:pt x="1" y="161"/>
                      </a:lnTo>
                      <a:lnTo>
                        <a:pt x="3" y="144"/>
                      </a:lnTo>
                      <a:lnTo>
                        <a:pt x="8" y="126"/>
                      </a:lnTo>
                      <a:lnTo>
                        <a:pt x="14" y="110"/>
                      </a:lnTo>
                      <a:lnTo>
                        <a:pt x="21" y="94"/>
                      </a:lnTo>
                      <a:lnTo>
                        <a:pt x="30" y="80"/>
                      </a:lnTo>
                      <a:lnTo>
                        <a:pt x="41" y="65"/>
                      </a:lnTo>
                      <a:lnTo>
                        <a:pt x="52" y="53"/>
                      </a:lnTo>
                      <a:lnTo>
                        <a:pt x="65" y="41"/>
                      </a:lnTo>
                      <a:lnTo>
                        <a:pt x="79" y="30"/>
                      </a:lnTo>
                      <a:lnTo>
                        <a:pt x="94" y="21"/>
                      </a:lnTo>
                      <a:lnTo>
                        <a:pt x="110" y="14"/>
                      </a:lnTo>
                      <a:lnTo>
                        <a:pt x="126" y="7"/>
                      </a:lnTo>
                      <a:lnTo>
                        <a:pt x="143" y="3"/>
                      </a:lnTo>
                      <a:lnTo>
                        <a:pt x="161" y="1"/>
                      </a:lnTo>
                      <a:lnTo>
                        <a:pt x="180" y="0"/>
                      </a:lnTo>
                      <a:lnTo>
                        <a:pt x="180" y="0"/>
                      </a:lnTo>
                      <a:lnTo>
                        <a:pt x="199" y="1"/>
                      </a:lnTo>
                      <a:lnTo>
                        <a:pt x="217" y="3"/>
                      </a:lnTo>
                      <a:lnTo>
                        <a:pt x="234" y="7"/>
                      </a:lnTo>
                      <a:lnTo>
                        <a:pt x="251" y="14"/>
                      </a:lnTo>
                      <a:lnTo>
                        <a:pt x="265" y="21"/>
                      </a:lnTo>
                      <a:lnTo>
                        <a:pt x="281" y="30"/>
                      </a:lnTo>
                      <a:lnTo>
                        <a:pt x="295" y="41"/>
                      </a:lnTo>
                      <a:lnTo>
                        <a:pt x="307" y="53"/>
                      </a:lnTo>
                      <a:lnTo>
                        <a:pt x="320" y="65"/>
                      </a:lnTo>
                      <a:lnTo>
                        <a:pt x="330" y="80"/>
                      </a:lnTo>
                      <a:lnTo>
                        <a:pt x="339" y="94"/>
                      </a:lnTo>
                      <a:lnTo>
                        <a:pt x="346" y="110"/>
                      </a:lnTo>
                      <a:lnTo>
                        <a:pt x="352" y="126"/>
                      </a:lnTo>
                      <a:lnTo>
                        <a:pt x="357" y="144"/>
                      </a:lnTo>
                      <a:lnTo>
                        <a:pt x="359" y="161"/>
                      </a:lnTo>
                      <a:lnTo>
                        <a:pt x="360" y="180"/>
                      </a:lnTo>
                      <a:lnTo>
                        <a:pt x="360" y="180"/>
                      </a:lnTo>
                      <a:close/>
                    </a:path>
                  </a:pathLst>
                </a:custGeom>
                <a:solidFill>
                  <a:srgbClr val="757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72" name="Freeform 12"/>
                <p:cNvSpPr/>
                <p:nvPr>
                  <p:custDataLst>
                    <p:tags r:id="rId8"/>
                  </p:custDataLst>
                </p:nvPr>
              </p:nvSpPr>
              <p:spPr bwMode="auto">
                <a:xfrm>
                  <a:off x="902196" y="1833478"/>
                  <a:ext cx="1197356" cy="1721086"/>
                </a:xfrm>
                <a:custGeom>
                  <a:avLst/>
                  <a:gdLst>
                    <a:gd name="T0" fmla="*/ 573 w 1326"/>
                    <a:gd name="T1" fmla="*/ 39 h 1906"/>
                    <a:gd name="T2" fmla="*/ 551 w 1326"/>
                    <a:gd name="T3" fmla="*/ 177 h 1906"/>
                    <a:gd name="T4" fmla="*/ 523 w 1326"/>
                    <a:gd name="T5" fmla="*/ 270 h 1906"/>
                    <a:gd name="T6" fmla="*/ 509 w 1326"/>
                    <a:gd name="T7" fmla="*/ 263 h 1906"/>
                    <a:gd name="T8" fmla="*/ 478 w 1326"/>
                    <a:gd name="T9" fmla="*/ 162 h 1906"/>
                    <a:gd name="T10" fmla="*/ 449 w 1326"/>
                    <a:gd name="T11" fmla="*/ 32 h 1906"/>
                    <a:gd name="T12" fmla="*/ 427 w 1326"/>
                    <a:gd name="T13" fmla="*/ 145 h 1906"/>
                    <a:gd name="T14" fmla="*/ 395 w 1326"/>
                    <a:gd name="T15" fmla="*/ 235 h 1906"/>
                    <a:gd name="T16" fmla="*/ 385 w 1326"/>
                    <a:gd name="T17" fmla="*/ 291 h 1906"/>
                    <a:gd name="T18" fmla="*/ 352 w 1326"/>
                    <a:gd name="T19" fmla="*/ 201 h 1906"/>
                    <a:gd name="T20" fmla="*/ 329 w 1326"/>
                    <a:gd name="T21" fmla="*/ 72 h 1906"/>
                    <a:gd name="T22" fmla="*/ 208 w 1326"/>
                    <a:gd name="T23" fmla="*/ 0 h 1906"/>
                    <a:gd name="T24" fmla="*/ 126 w 1326"/>
                    <a:gd name="T25" fmla="*/ 16 h 1906"/>
                    <a:gd name="T26" fmla="*/ 61 w 1326"/>
                    <a:gd name="T27" fmla="*/ 61 h 1906"/>
                    <a:gd name="T28" fmla="*/ 17 w 1326"/>
                    <a:gd name="T29" fmla="*/ 127 h 1906"/>
                    <a:gd name="T30" fmla="*/ 0 w 1326"/>
                    <a:gd name="T31" fmla="*/ 207 h 1906"/>
                    <a:gd name="T32" fmla="*/ 2 w 1326"/>
                    <a:gd name="T33" fmla="*/ 862 h 1906"/>
                    <a:gd name="T34" fmla="*/ 13 w 1326"/>
                    <a:gd name="T35" fmla="*/ 890 h 1906"/>
                    <a:gd name="T36" fmla="*/ 34 w 1326"/>
                    <a:gd name="T37" fmla="*/ 910 h 1906"/>
                    <a:gd name="T38" fmla="*/ 61 w 1326"/>
                    <a:gd name="T39" fmla="*/ 922 h 1906"/>
                    <a:gd name="T40" fmla="*/ 85 w 1326"/>
                    <a:gd name="T41" fmla="*/ 923 h 1906"/>
                    <a:gd name="T42" fmla="*/ 113 w 1326"/>
                    <a:gd name="T43" fmla="*/ 914 h 1906"/>
                    <a:gd name="T44" fmla="*/ 135 w 1326"/>
                    <a:gd name="T45" fmla="*/ 896 h 1906"/>
                    <a:gd name="T46" fmla="*/ 150 w 1326"/>
                    <a:gd name="T47" fmla="*/ 870 h 1906"/>
                    <a:gd name="T48" fmla="*/ 153 w 1326"/>
                    <a:gd name="T49" fmla="*/ 290 h 1906"/>
                    <a:gd name="T50" fmla="*/ 221 w 1326"/>
                    <a:gd name="T51" fmla="*/ 1821 h 1906"/>
                    <a:gd name="T52" fmla="*/ 233 w 1326"/>
                    <a:gd name="T53" fmla="*/ 1856 h 1906"/>
                    <a:gd name="T54" fmla="*/ 255 w 1326"/>
                    <a:gd name="T55" fmla="*/ 1885 h 1906"/>
                    <a:gd name="T56" fmla="*/ 288 w 1326"/>
                    <a:gd name="T57" fmla="*/ 1902 h 1906"/>
                    <a:gd name="T58" fmla="*/ 316 w 1326"/>
                    <a:gd name="T59" fmla="*/ 1906 h 1906"/>
                    <a:gd name="T60" fmla="*/ 355 w 1326"/>
                    <a:gd name="T61" fmla="*/ 1898 h 1906"/>
                    <a:gd name="T62" fmla="*/ 385 w 1326"/>
                    <a:gd name="T63" fmla="*/ 1878 h 1906"/>
                    <a:gd name="T64" fmla="*/ 405 w 1326"/>
                    <a:gd name="T65" fmla="*/ 1848 h 1906"/>
                    <a:gd name="T66" fmla="*/ 412 w 1326"/>
                    <a:gd name="T67" fmla="*/ 1810 h 1906"/>
                    <a:gd name="T68" fmla="*/ 486 w 1326"/>
                    <a:gd name="T69" fmla="*/ 1810 h 1906"/>
                    <a:gd name="T70" fmla="*/ 492 w 1326"/>
                    <a:gd name="T71" fmla="*/ 1848 h 1906"/>
                    <a:gd name="T72" fmla="*/ 514 w 1326"/>
                    <a:gd name="T73" fmla="*/ 1878 h 1906"/>
                    <a:gd name="T74" fmla="*/ 544 w 1326"/>
                    <a:gd name="T75" fmla="*/ 1898 h 1906"/>
                    <a:gd name="T76" fmla="*/ 582 w 1326"/>
                    <a:gd name="T77" fmla="*/ 1906 h 1906"/>
                    <a:gd name="T78" fmla="*/ 610 w 1326"/>
                    <a:gd name="T79" fmla="*/ 1902 h 1906"/>
                    <a:gd name="T80" fmla="*/ 643 w 1326"/>
                    <a:gd name="T81" fmla="*/ 1885 h 1906"/>
                    <a:gd name="T82" fmla="*/ 665 w 1326"/>
                    <a:gd name="T83" fmla="*/ 1856 h 1906"/>
                    <a:gd name="T84" fmla="*/ 676 w 1326"/>
                    <a:gd name="T85" fmla="*/ 1821 h 1906"/>
                    <a:gd name="T86" fmla="*/ 1254 w 1326"/>
                    <a:gd name="T87" fmla="*/ 145 h 1906"/>
                    <a:gd name="T88" fmla="*/ 1282 w 1326"/>
                    <a:gd name="T89" fmla="*/ 139 h 1906"/>
                    <a:gd name="T90" fmla="*/ 1314 w 1326"/>
                    <a:gd name="T91" fmla="*/ 113 h 1906"/>
                    <a:gd name="T92" fmla="*/ 1325 w 1326"/>
                    <a:gd name="T93" fmla="*/ 87 h 1906"/>
                    <a:gd name="T94" fmla="*/ 1326 w 1326"/>
                    <a:gd name="T95" fmla="*/ 64 h 1906"/>
                    <a:gd name="T96" fmla="*/ 1317 w 1326"/>
                    <a:gd name="T97" fmla="*/ 37 h 1906"/>
                    <a:gd name="T98" fmla="*/ 1288 w 1326"/>
                    <a:gd name="T99" fmla="*/ 8 h 1906"/>
                    <a:gd name="T100" fmla="*/ 1260 w 1326"/>
                    <a:gd name="T101" fmla="*/ 0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26" h="1906">
                      <a:moveTo>
                        <a:pt x="1254" y="0"/>
                      </a:moveTo>
                      <a:lnTo>
                        <a:pt x="575" y="0"/>
                      </a:lnTo>
                      <a:lnTo>
                        <a:pt x="575" y="0"/>
                      </a:lnTo>
                      <a:lnTo>
                        <a:pt x="573" y="39"/>
                      </a:lnTo>
                      <a:lnTo>
                        <a:pt x="569" y="72"/>
                      </a:lnTo>
                      <a:lnTo>
                        <a:pt x="564" y="112"/>
                      </a:lnTo>
                      <a:lnTo>
                        <a:pt x="557" y="155"/>
                      </a:lnTo>
                      <a:lnTo>
                        <a:pt x="551" y="177"/>
                      </a:lnTo>
                      <a:lnTo>
                        <a:pt x="545" y="201"/>
                      </a:lnTo>
                      <a:lnTo>
                        <a:pt x="539" y="224"/>
                      </a:lnTo>
                      <a:lnTo>
                        <a:pt x="532" y="247"/>
                      </a:lnTo>
                      <a:lnTo>
                        <a:pt x="523" y="270"/>
                      </a:lnTo>
                      <a:lnTo>
                        <a:pt x="514" y="291"/>
                      </a:lnTo>
                      <a:lnTo>
                        <a:pt x="514" y="291"/>
                      </a:lnTo>
                      <a:lnTo>
                        <a:pt x="512" y="278"/>
                      </a:lnTo>
                      <a:lnTo>
                        <a:pt x="509" y="263"/>
                      </a:lnTo>
                      <a:lnTo>
                        <a:pt x="504" y="235"/>
                      </a:lnTo>
                      <a:lnTo>
                        <a:pt x="496" y="208"/>
                      </a:lnTo>
                      <a:lnTo>
                        <a:pt x="487" y="183"/>
                      </a:lnTo>
                      <a:lnTo>
                        <a:pt x="478" y="162"/>
                      </a:lnTo>
                      <a:lnTo>
                        <a:pt x="471" y="145"/>
                      </a:lnTo>
                      <a:lnTo>
                        <a:pt x="464" y="129"/>
                      </a:lnTo>
                      <a:lnTo>
                        <a:pt x="505" y="88"/>
                      </a:lnTo>
                      <a:lnTo>
                        <a:pt x="449" y="32"/>
                      </a:lnTo>
                      <a:lnTo>
                        <a:pt x="393" y="88"/>
                      </a:lnTo>
                      <a:lnTo>
                        <a:pt x="435" y="129"/>
                      </a:lnTo>
                      <a:lnTo>
                        <a:pt x="435" y="129"/>
                      </a:lnTo>
                      <a:lnTo>
                        <a:pt x="427" y="145"/>
                      </a:lnTo>
                      <a:lnTo>
                        <a:pt x="420" y="162"/>
                      </a:lnTo>
                      <a:lnTo>
                        <a:pt x="411" y="183"/>
                      </a:lnTo>
                      <a:lnTo>
                        <a:pt x="403" y="208"/>
                      </a:lnTo>
                      <a:lnTo>
                        <a:pt x="395" y="235"/>
                      </a:lnTo>
                      <a:lnTo>
                        <a:pt x="388" y="263"/>
                      </a:lnTo>
                      <a:lnTo>
                        <a:pt x="386" y="278"/>
                      </a:lnTo>
                      <a:lnTo>
                        <a:pt x="385" y="291"/>
                      </a:lnTo>
                      <a:lnTo>
                        <a:pt x="385" y="291"/>
                      </a:lnTo>
                      <a:lnTo>
                        <a:pt x="375" y="270"/>
                      </a:lnTo>
                      <a:lnTo>
                        <a:pt x="367" y="247"/>
                      </a:lnTo>
                      <a:lnTo>
                        <a:pt x="359" y="224"/>
                      </a:lnTo>
                      <a:lnTo>
                        <a:pt x="352" y="201"/>
                      </a:lnTo>
                      <a:lnTo>
                        <a:pt x="347" y="177"/>
                      </a:lnTo>
                      <a:lnTo>
                        <a:pt x="342" y="155"/>
                      </a:lnTo>
                      <a:lnTo>
                        <a:pt x="334" y="112"/>
                      </a:lnTo>
                      <a:lnTo>
                        <a:pt x="329" y="72"/>
                      </a:lnTo>
                      <a:lnTo>
                        <a:pt x="326" y="39"/>
                      </a:lnTo>
                      <a:lnTo>
                        <a:pt x="324" y="0"/>
                      </a:lnTo>
                      <a:lnTo>
                        <a:pt x="208" y="0"/>
                      </a:lnTo>
                      <a:lnTo>
                        <a:pt x="208" y="0"/>
                      </a:lnTo>
                      <a:lnTo>
                        <a:pt x="186" y="1"/>
                      </a:lnTo>
                      <a:lnTo>
                        <a:pt x="166" y="4"/>
                      </a:lnTo>
                      <a:lnTo>
                        <a:pt x="146" y="9"/>
                      </a:lnTo>
                      <a:lnTo>
                        <a:pt x="126" y="16"/>
                      </a:lnTo>
                      <a:lnTo>
                        <a:pt x="108" y="25"/>
                      </a:lnTo>
                      <a:lnTo>
                        <a:pt x="91" y="35"/>
                      </a:lnTo>
                      <a:lnTo>
                        <a:pt x="76" y="48"/>
                      </a:lnTo>
                      <a:lnTo>
                        <a:pt x="61" y="61"/>
                      </a:lnTo>
                      <a:lnTo>
                        <a:pt x="47" y="76"/>
                      </a:lnTo>
                      <a:lnTo>
                        <a:pt x="36" y="92"/>
                      </a:lnTo>
                      <a:lnTo>
                        <a:pt x="25" y="109"/>
                      </a:lnTo>
                      <a:lnTo>
                        <a:pt x="17" y="127"/>
                      </a:lnTo>
                      <a:lnTo>
                        <a:pt x="9" y="146"/>
                      </a:lnTo>
                      <a:lnTo>
                        <a:pt x="4" y="165"/>
                      </a:lnTo>
                      <a:lnTo>
                        <a:pt x="1" y="186"/>
                      </a:lnTo>
                      <a:lnTo>
                        <a:pt x="0" y="207"/>
                      </a:lnTo>
                      <a:lnTo>
                        <a:pt x="0" y="847"/>
                      </a:lnTo>
                      <a:lnTo>
                        <a:pt x="0" y="847"/>
                      </a:lnTo>
                      <a:lnTo>
                        <a:pt x="1" y="855"/>
                      </a:lnTo>
                      <a:lnTo>
                        <a:pt x="2" y="862"/>
                      </a:lnTo>
                      <a:lnTo>
                        <a:pt x="3" y="870"/>
                      </a:lnTo>
                      <a:lnTo>
                        <a:pt x="7" y="876"/>
                      </a:lnTo>
                      <a:lnTo>
                        <a:pt x="9" y="883"/>
                      </a:lnTo>
                      <a:lnTo>
                        <a:pt x="13" y="890"/>
                      </a:lnTo>
                      <a:lnTo>
                        <a:pt x="18" y="896"/>
                      </a:lnTo>
                      <a:lnTo>
                        <a:pt x="22" y="901"/>
                      </a:lnTo>
                      <a:lnTo>
                        <a:pt x="28" y="906"/>
                      </a:lnTo>
                      <a:lnTo>
                        <a:pt x="34" y="910"/>
                      </a:lnTo>
                      <a:lnTo>
                        <a:pt x="41" y="914"/>
                      </a:lnTo>
                      <a:lnTo>
                        <a:pt x="47" y="917"/>
                      </a:lnTo>
                      <a:lnTo>
                        <a:pt x="54" y="919"/>
                      </a:lnTo>
                      <a:lnTo>
                        <a:pt x="61" y="922"/>
                      </a:lnTo>
                      <a:lnTo>
                        <a:pt x="69" y="923"/>
                      </a:lnTo>
                      <a:lnTo>
                        <a:pt x="77" y="923"/>
                      </a:lnTo>
                      <a:lnTo>
                        <a:pt x="77" y="923"/>
                      </a:lnTo>
                      <a:lnTo>
                        <a:pt x="85" y="923"/>
                      </a:lnTo>
                      <a:lnTo>
                        <a:pt x="92" y="922"/>
                      </a:lnTo>
                      <a:lnTo>
                        <a:pt x="99" y="919"/>
                      </a:lnTo>
                      <a:lnTo>
                        <a:pt x="106" y="917"/>
                      </a:lnTo>
                      <a:lnTo>
                        <a:pt x="113" y="914"/>
                      </a:lnTo>
                      <a:lnTo>
                        <a:pt x="120" y="910"/>
                      </a:lnTo>
                      <a:lnTo>
                        <a:pt x="125" y="906"/>
                      </a:lnTo>
                      <a:lnTo>
                        <a:pt x="131" y="901"/>
                      </a:lnTo>
                      <a:lnTo>
                        <a:pt x="135" y="896"/>
                      </a:lnTo>
                      <a:lnTo>
                        <a:pt x="140" y="890"/>
                      </a:lnTo>
                      <a:lnTo>
                        <a:pt x="144" y="883"/>
                      </a:lnTo>
                      <a:lnTo>
                        <a:pt x="147" y="876"/>
                      </a:lnTo>
                      <a:lnTo>
                        <a:pt x="150" y="870"/>
                      </a:lnTo>
                      <a:lnTo>
                        <a:pt x="151" y="862"/>
                      </a:lnTo>
                      <a:lnTo>
                        <a:pt x="152" y="855"/>
                      </a:lnTo>
                      <a:lnTo>
                        <a:pt x="153" y="847"/>
                      </a:lnTo>
                      <a:lnTo>
                        <a:pt x="153" y="290"/>
                      </a:lnTo>
                      <a:lnTo>
                        <a:pt x="220" y="290"/>
                      </a:lnTo>
                      <a:lnTo>
                        <a:pt x="220" y="1810"/>
                      </a:lnTo>
                      <a:lnTo>
                        <a:pt x="220" y="1810"/>
                      </a:lnTo>
                      <a:lnTo>
                        <a:pt x="221" y="1821"/>
                      </a:lnTo>
                      <a:lnTo>
                        <a:pt x="222" y="1830"/>
                      </a:lnTo>
                      <a:lnTo>
                        <a:pt x="225" y="1839"/>
                      </a:lnTo>
                      <a:lnTo>
                        <a:pt x="228" y="1848"/>
                      </a:lnTo>
                      <a:lnTo>
                        <a:pt x="233" y="1856"/>
                      </a:lnTo>
                      <a:lnTo>
                        <a:pt x="237" y="1865"/>
                      </a:lnTo>
                      <a:lnTo>
                        <a:pt x="243" y="1871"/>
                      </a:lnTo>
                      <a:lnTo>
                        <a:pt x="248" y="1878"/>
                      </a:lnTo>
                      <a:lnTo>
                        <a:pt x="255" y="1885"/>
                      </a:lnTo>
                      <a:lnTo>
                        <a:pt x="263" y="1889"/>
                      </a:lnTo>
                      <a:lnTo>
                        <a:pt x="271" y="1895"/>
                      </a:lnTo>
                      <a:lnTo>
                        <a:pt x="279" y="1898"/>
                      </a:lnTo>
                      <a:lnTo>
                        <a:pt x="288" y="1902"/>
                      </a:lnTo>
                      <a:lnTo>
                        <a:pt x="297" y="1904"/>
                      </a:lnTo>
                      <a:lnTo>
                        <a:pt x="307" y="1906"/>
                      </a:lnTo>
                      <a:lnTo>
                        <a:pt x="316" y="1906"/>
                      </a:lnTo>
                      <a:lnTo>
                        <a:pt x="316" y="1906"/>
                      </a:lnTo>
                      <a:lnTo>
                        <a:pt x="326" y="1906"/>
                      </a:lnTo>
                      <a:lnTo>
                        <a:pt x="336" y="1904"/>
                      </a:lnTo>
                      <a:lnTo>
                        <a:pt x="345" y="1902"/>
                      </a:lnTo>
                      <a:lnTo>
                        <a:pt x="355" y="1898"/>
                      </a:lnTo>
                      <a:lnTo>
                        <a:pt x="362" y="1895"/>
                      </a:lnTo>
                      <a:lnTo>
                        <a:pt x="370" y="1889"/>
                      </a:lnTo>
                      <a:lnTo>
                        <a:pt x="378" y="1885"/>
                      </a:lnTo>
                      <a:lnTo>
                        <a:pt x="385" y="1878"/>
                      </a:lnTo>
                      <a:lnTo>
                        <a:pt x="391" y="1871"/>
                      </a:lnTo>
                      <a:lnTo>
                        <a:pt x="396" y="1865"/>
                      </a:lnTo>
                      <a:lnTo>
                        <a:pt x="401" y="1856"/>
                      </a:lnTo>
                      <a:lnTo>
                        <a:pt x="405" y="1848"/>
                      </a:lnTo>
                      <a:lnTo>
                        <a:pt x="409" y="1839"/>
                      </a:lnTo>
                      <a:lnTo>
                        <a:pt x="411" y="1830"/>
                      </a:lnTo>
                      <a:lnTo>
                        <a:pt x="412" y="1821"/>
                      </a:lnTo>
                      <a:lnTo>
                        <a:pt x="412" y="1810"/>
                      </a:lnTo>
                      <a:lnTo>
                        <a:pt x="412" y="905"/>
                      </a:lnTo>
                      <a:lnTo>
                        <a:pt x="486" y="905"/>
                      </a:lnTo>
                      <a:lnTo>
                        <a:pt x="486" y="1810"/>
                      </a:lnTo>
                      <a:lnTo>
                        <a:pt x="486" y="1810"/>
                      </a:lnTo>
                      <a:lnTo>
                        <a:pt x="486" y="1821"/>
                      </a:lnTo>
                      <a:lnTo>
                        <a:pt x="487" y="1830"/>
                      </a:lnTo>
                      <a:lnTo>
                        <a:pt x="490" y="1839"/>
                      </a:lnTo>
                      <a:lnTo>
                        <a:pt x="492" y="1848"/>
                      </a:lnTo>
                      <a:lnTo>
                        <a:pt x="497" y="1856"/>
                      </a:lnTo>
                      <a:lnTo>
                        <a:pt x="501" y="1865"/>
                      </a:lnTo>
                      <a:lnTo>
                        <a:pt x="507" y="1871"/>
                      </a:lnTo>
                      <a:lnTo>
                        <a:pt x="514" y="1878"/>
                      </a:lnTo>
                      <a:lnTo>
                        <a:pt x="521" y="1885"/>
                      </a:lnTo>
                      <a:lnTo>
                        <a:pt x="527" y="1889"/>
                      </a:lnTo>
                      <a:lnTo>
                        <a:pt x="535" y="1895"/>
                      </a:lnTo>
                      <a:lnTo>
                        <a:pt x="544" y="1898"/>
                      </a:lnTo>
                      <a:lnTo>
                        <a:pt x="552" y="1902"/>
                      </a:lnTo>
                      <a:lnTo>
                        <a:pt x="562" y="1904"/>
                      </a:lnTo>
                      <a:lnTo>
                        <a:pt x="571" y="1906"/>
                      </a:lnTo>
                      <a:lnTo>
                        <a:pt x="582" y="1906"/>
                      </a:lnTo>
                      <a:lnTo>
                        <a:pt x="582" y="1906"/>
                      </a:lnTo>
                      <a:lnTo>
                        <a:pt x="591" y="1906"/>
                      </a:lnTo>
                      <a:lnTo>
                        <a:pt x="601" y="1904"/>
                      </a:lnTo>
                      <a:lnTo>
                        <a:pt x="610" y="1902"/>
                      </a:lnTo>
                      <a:lnTo>
                        <a:pt x="619" y="1898"/>
                      </a:lnTo>
                      <a:lnTo>
                        <a:pt x="627" y="1895"/>
                      </a:lnTo>
                      <a:lnTo>
                        <a:pt x="635" y="1889"/>
                      </a:lnTo>
                      <a:lnTo>
                        <a:pt x="643" y="1885"/>
                      </a:lnTo>
                      <a:lnTo>
                        <a:pt x="649" y="1878"/>
                      </a:lnTo>
                      <a:lnTo>
                        <a:pt x="655" y="1871"/>
                      </a:lnTo>
                      <a:lnTo>
                        <a:pt x="661" y="1865"/>
                      </a:lnTo>
                      <a:lnTo>
                        <a:pt x="665" y="1856"/>
                      </a:lnTo>
                      <a:lnTo>
                        <a:pt x="670" y="1848"/>
                      </a:lnTo>
                      <a:lnTo>
                        <a:pt x="673" y="1839"/>
                      </a:lnTo>
                      <a:lnTo>
                        <a:pt x="675" y="1830"/>
                      </a:lnTo>
                      <a:lnTo>
                        <a:pt x="676" y="1821"/>
                      </a:lnTo>
                      <a:lnTo>
                        <a:pt x="678" y="1810"/>
                      </a:lnTo>
                      <a:lnTo>
                        <a:pt x="678" y="145"/>
                      </a:lnTo>
                      <a:lnTo>
                        <a:pt x="1254" y="145"/>
                      </a:lnTo>
                      <a:lnTo>
                        <a:pt x="1254" y="145"/>
                      </a:lnTo>
                      <a:lnTo>
                        <a:pt x="1260" y="145"/>
                      </a:lnTo>
                      <a:lnTo>
                        <a:pt x="1268" y="144"/>
                      </a:lnTo>
                      <a:lnTo>
                        <a:pt x="1275" y="141"/>
                      </a:lnTo>
                      <a:lnTo>
                        <a:pt x="1282" y="139"/>
                      </a:lnTo>
                      <a:lnTo>
                        <a:pt x="1288" y="137"/>
                      </a:lnTo>
                      <a:lnTo>
                        <a:pt x="1294" y="132"/>
                      </a:lnTo>
                      <a:lnTo>
                        <a:pt x="1305" y="123"/>
                      </a:lnTo>
                      <a:lnTo>
                        <a:pt x="1314" y="113"/>
                      </a:lnTo>
                      <a:lnTo>
                        <a:pt x="1317" y="107"/>
                      </a:lnTo>
                      <a:lnTo>
                        <a:pt x="1320" y="101"/>
                      </a:lnTo>
                      <a:lnTo>
                        <a:pt x="1323" y="94"/>
                      </a:lnTo>
                      <a:lnTo>
                        <a:pt x="1325" y="87"/>
                      </a:lnTo>
                      <a:lnTo>
                        <a:pt x="1326" y="80"/>
                      </a:lnTo>
                      <a:lnTo>
                        <a:pt x="1326" y="72"/>
                      </a:lnTo>
                      <a:lnTo>
                        <a:pt x="1326" y="72"/>
                      </a:lnTo>
                      <a:lnTo>
                        <a:pt x="1326" y="64"/>
                      </a:lnTo>
                      <a:lnTo>
                        <a:pt x="1325" y="58"/>
                      </a:lnTo>
                      <a:lnTo>
                        <a:pt x="1323" y="51"/>
                      </a:lnTo>
                      <a:lnTo>
                        <a:pt x="1320" y="44"/>
                      </a:lnTo>
                      <a:lnTo>
                        <a:pt x="1317" y="37"/>
                      </a:lnTo>
                      <a:lnTo>
                        <a:pt x="1314" y="32"/>
                      </a:lnTo>
                      <a:lnTo>
                        <a:pt x="1305" y="22"/>
                      </a:lnTo>
                      <a:lnTo>
                        <a:pt x="1294" y="13"/>
                      </a:lnTo>
                      <a:lnTo>
                        <a:pt x="1288" y="8"/>
                      </a:lnTo>
                      <a:lnTo>
                        <a:pt x="1282" y="6"/>
                      </a:lnTo>
                      <a:lnTo>
                        <a:pt x="1275" y="4"/>
                      </a:lnTo>
                      <a:lnTo>
                        <a:pt x="1268" y="1"/>
                      </a:lnTo>
                      <a:lnTo>
                        <a:pt x="1260" y="0"/>
                      </a:lnTo>
                      <a:lnTo>
                        <a:pt x="1254" y="0"/>
                      </a:lnTo>
                      <a:lnTo>
                        <a:pt x="1254" y="0"/>
                      </a:lnTo>
                      <a:close/>
                    </a:path>
                  </a:pathLst>
                </a:custGeom>
                <a:solidFill>
                  <a:srgbClr val="7578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62" name="组合 61"/>
              <p:cNvGrpSpPr/>
              <p:nvPr/>
            </p:nvGrpSpPr>
            <p:grpSpPr>
              <a:xfrm>
                <a:off x="714375" y="3562692"/>
                <a:ext cx="2416384" cy="667305"/>
                <a:chOff x="714375" y="3562692"/>
                <a:chExt cx="2416384" cy="667305"/>
              </a:xfrm>
              <a:grpFill/>
            </p:grpSpPr>
            <p:sp>
              <p:nvSpPr>
                <p:cNvPr id="63" name="Freeform 13"/>
                <p:cNvSpPr/>
                <p:nvPr>
                  <p:custDataLst>
                    <p:tags r:id="rId9"/>
                  </p:custDataLst>
                </p:nvPr>
              </p:nvSpPr>
              <p:spPr bwMode="auto">
                <a:xfrm>
                  <a:off x="861562" y="3562692"/>
                  <a:ext cx="252835" cy="252835"/>
                </a:xfrm>
                <a:custGeom>
                  <a:avLst/>
                  <a:gdLst>
                    <a:gd name="T0" fmla="*/ 280 w 280"/>
                    <a:gd name="T1" fmla="*/ 140 h 280"/>
                    <a:gd name="T2" fmla="*/ 276 w 280"/>
                    <a:gd name="T3" fmla="*/ 169 h 280"/>
                    <a:gd name="T4" fmla="*/ 269 w 280"/>
                    <a:gd name="T5" fmla="*/ 195 h 280"/>
                    <a:gd name="T6" fmla="*/ 256 w 280"/>
                    <a:gd name="T7" fmla="*/ 218 h 280"/>
                    <a:gd name="T8" fmla="*/ 238 w 280"/>
                    <a:gd name="T9" fmla="*/ 239 h 280"/>
                    <a:gd name="T10" fmla="*/ 218 w 280"/>
                    <a:gd name="T11" fmla="*/ 257 h 280"/>
                    <a:gd name="T12" fmla="*/ 194 w 280"/>
                    <a:gd name="T13" fmla="*/ 269 h 280"/>
                    <a:gd name="T14" fmla="*/ 168 w 280"/>
                    <a:gd name="T15" fmla="*/ 277 h 280"/>
                    <a:gd name="T16" fmla="*/ 140 w 280"/>
                    <a:gd name="T17" fmla="*/ 280 h 280"/>
                    <a:gd name="T18" fmla="*/ 125 w 280"/>
                    <a:gd name="T19" fmla="*/ 279 h 280"/>
                    <a:gd name="T20" fmla="*/ 98 w 280"/>
                    <a:gd name="T21" fmla="*/ 274 h 280"/>
                    <a:gd name="T22" fmla="*/ 73 w 280"/>
                    <a:gd name="T23" fmla="*/ 264 h 280"/>
                    <a:gd name="T24" fmla="*/ 50 w 280"/>
                    <a:gd name="T25" fmla="*/ 248 h 280"/>
                    <a:gd name="T26" fmla="*/ 31 w 280"/>
                    <a:gd name="T27" fmla="*/ 230 h 280"/>
                    <a:gd name="T28" fmla="*/ 17 w 280"/>
                    <a:gd name="T29" fmla="*/ 207 h 280"/>
                    <a:gd name="T30" fmla="*/ 5 w 280"/>
                    <a:gd name="T31" fmla="*/ 182 h 280"/>
                    <a:gd name="T32" fmla="*/ 0 w 280"/>
                    <a:gd name="T33" fmla="*/ 154 h 280"/>
                    <a:gd name="T34" fmla="*/ 0 w 280"/>
                    <a:gd name="T35" fmla="*/ 140 h 280"/>
                    <a:gd name="T36" fmla="*/ 2 w 280"/>
                    <a:gd name="T37" fmla="*/ 112 h 280"/>
                    <a:gd name="T38" fmla="*/ 10 w 280"/>
                    <a:gd name="T39" fmla="*/ 85 h 280"/>
                    <a:gd name="T40" fmla="*/ 23 w 280"/>
                    <a:gd name="T41" fmla="*/ 61 h 280"/>
                    <a:gd name="T42" fmla="*/ 40 w 280"/>
                    <a:gd name="T43" fmla="*/ 41 h 280"/>
                    <a:gd name="T44" fmla="*/ 61 w 280"/>
                    <a:gd name="T45" fmla="*/ 24 h 280"/>
                    <a:gd name="T46" fmla="*/ 84 w 280"/>
                    <a:gd name="T47" fmla="*/ 11 h 280"/>
                    <a:gd name="T48" fmla="*/ 111 w 280"/>
                    <a:gd name="T49" fmla="*/ 3 h 280"/>
                    <a:gd name="T50" fmla="*/ 140 w 280"/>
                    <a:gd name="T51" fmla="*/ 0 h 280"/>
                    <a:gd name="T52" fmla="*/ 153 w 280"/>
                    <a:gd name="T53" fmla="*/ 0 h 280"/>
                    <a:gd name="T54" fmla="*/ 182 w 280"/>
                    <a:gd name="T55" fmla="*/ 6 h 280"/>
                    <a:gd name="T56" fmla="*/ 206 w 280"/>
                    <a:gd name="T57" fmla="*/ 17 h 280"/>
                    <a:gd name="T58" fmla="*/ 229 w 280"/>
                    <a:gd name="T59" fmla="*/ 32 h 280"/>
                    <a:gd name="T60" fmla="*/ 247 w 280"/>
                    <a:gd name="T61" fmla="*/ 51 h 280"/>
                    <a:gd name="T62" fmla="*/ 263 w 280"/>
                    <a:gd name="T63" fmla="*/ 74 h 280"/>
                    <a:gd name="T64" fmla="*/ 273 w 280"/>
                    <a:gd name="T65" fmla="*/ 99 h 280"/>
                    <a:gd name="T66" fmla="*/ 279 w 280"/>
                    <a:gd name="T67" fmla="*/ 126 h 280"/>
                    <a:gd name="T68" fmla="*/ 280 w 280"/>
                    <a:gd name="T69"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80" y="140"/>
                      </a:moveTo>
                      <a:lnTo>
                        <a:pt x="280" y="140"/>
                      </a:lnTo>
                      <a:lnTo>
                        <a:pt x="279" y="154"/>
                      </a:lnTo>
                      <a:lnTo>
                        <a:pt x="276" y="169"/>
                      </a:lnTo>
                      <a:lnTo>
                        <a:pt x="273" y="182"/>
                      </a:lnTo>
                      <a:lnTo>
                        <a:pt x="269" y="195"/>
                      </a:lnTo>
                      <a:lnTo>
                        <a:pt x="263" y="207"/>
                      </a:lnTo>
                      <a:lnTo>
                        <a:pt x="256" y="218"/>
                      </a:lnTo>
                      <a:lnTo>
                        <a:pt x="247" y="230"/>
                      </a:lnTo>
                      <a:lnTo>
                        <a:pt x="238" y="239"/>
                      </a:lnTo>
                      <a:lnTo>
                        <a:pt x="229" y="248"/>
                      </a:lnTo>
                      <a:lnTo>
                        <a:pt x="218" y="257"/>
                      </a:lnTo>
                      <a:lnTo>
                        <a:pt x="206" y="264"/>
                      </a:lnTo>
                      <a:lnTo>
                        <a:pt x="194" y="269"/>
                      </a:lnTo>
                      <a:lnTo>
                        <a:pt x="182" y="274"/>
                      </a:lnTo>
                      <a:lnTo>
                        <a:pt x="168" y="277"/>
                      </a:lnTo>
                      <a:lnTo>
                        <a:pt x="153" y="279"/>
                      </a:lnTo>
                      <a:lnTo>
                        <a:pt x="140" y="280"/>
                      </a:lnTo>
                      <a:lnTo>
                        <a:pt x="140" y="280"/>
                      </a:lnTo>
                      <a:lnTo>
                        <a:pt x="125" y="279"/>
                      </a:lnTo>
                      <a:lnTo>
                        <a:pt x="111" y="277"/>
                      </a:lnTo>
                      <a:lnTo>
                        <a:pt x="98" y="274"/>
                      </a:lnTo>
                      <a:lnTo>
                        <a:pt x="84" y="269"/>
                      </a:lnTo>
                      <a:lnTo>
                        <a:pt x="73" y="264"/>
                      </a:lnTo>
                      <a:lnTo>
                        <a:pt x="61" y="257"/>
                      </a:lnTo>
                      <a:lnTo>
                        <a:pt x="50" y="248"/>
                      </a:lnTo>
                      <a:lnTo>
                        <a:pt x="40" y="239"/>
                      </a:lnTo>
                      <a:lnTo>
                        <a:pt x="31" y="230"/>
                      </a:lnTo>
                      <a:lnTo>
                        <a:pt x="23" y="218"/>
                      </a:lnTo>
                      <a:lnTo>
                        <a:pt x="17" y="207"/>
                      </a:lnTo>
                      <a:lnTo>
                        <a:pt x="10" y="195"/>
                      </a:lnTo>
                      <a:lnTo>
                        <a:pt x="5" y="182"/>
                      </a:lnTo>
                      <a:lnTo>
                        <a:pt x="2" y="169"/>
                      </a:lnTo>
                      <a:lnTo>
                        <a:pt x="0" y="154"/>
                      </a:lnTo>
                      <a:lnTo>
                        <a:pt x="0" y="140"/>
                      </a:lnTo>
                      <a:lnTo>
                        <a:pt x="0" y="140"/>
                      </a:lnTo>
                      <a:lnTo>
                        <a:pt x="0" y="126"/>
                      </a:lnTo>
                      <a:lnTo>
                        <a:pt x="2" y="112"/>
                      </a:lnTo>
                      <a:lnTo>
                        <a:pt x="5" y="99"/>
                      </a:lnTo>
                      <a:lnTo>
                        <a:pt x="10" y="85"/>
                      </a:lnTo>
                      <a:lnTo>
                        <a:pt x="17" y="74"/>
                      </a:lnTo>
                      <a:lnTo>
                        <a:pt x="23" y="61"/>
                      </a:lnTo>
                      <a:lnTo>
                        <a:pt x="31" y="51"/>
                      </a:lnTo>
                      <a:lnTo>
                        <a:pt x="40" y="41"/>
                      </a:lnTo>
                      <a:lnTo>
                        <a:pt x="50" y="32"/>
                      </a:lnTo>
                      <a:lnTo>
                        <a:pt x="61" y="24"/>
                      </a:lnTo>
                      <a:lnTo>
                        <a:pt x="73" y="17"/>
                      </a:lnTo>
                      <a:lnTo>
                        <a:pt x="84" y="11"/>
                      </a:lnTo>
                      <a:lnTo>
                        <a:pt x="98" y="6"/>
                      </a:lnTo>
                      <a:lnTo>
                        <a:pt x="111" y="3"/>
                      </a:lnTo>
                      <a:lnTo>
                        <a:pt x="125" y="0"/>
                      </a:lnTo>
                      <a:lnTo>
                        <a:pt x="140" y="0"/>
                      </a:lnTo>
                      <a:lnTo>
                        <a:pt x="140" y="0"/>
                      </a:lnTo>
                      <a:lnTo>
                        <a:pt x="153" y="0"/>
                      </a:lnTo>
                      <a:lnTo>
                        <a:pt x="168" y="3"/>
                      </a:lnTo>
                      <a:lnTo>
                        <a:pt x="182" y="6"/>
                      </a:lnTo>
                      <a:lnTo>
                        <a:pt x="194" y="11"/>
                      </a:lnTo>
                      <a:lnTo>
                        <a:pt x="206" y="17"/>
                      </a:lnTo>
                      <a:lnTo>
                        <a:pt x="218" y="24"/>
                      </a:lnTo>
                      <a:lnTo>
                        <a:pt x="229" y="32"/>
                      </a:lnTo>
                      <a:lnTo>
                        <a:pt x="238" y="41"/>
                      </a:lnTo>
                      <a:lnTo>
                        <a:pt x="247" y="51"/>
                      </a:lnTo>
                      <a:lnTo>
                        <a:pt x="256" y="61"/>
                      </a:lnTo>
                      <a:lnTo>
                        <a:pt x="263" y="74"/>
                      </a:lnTo>
                      <a:lnTo>
                        <a:pt x="269" y="85"/>
                      </a:lnTo>
                      <a:lnTo>
                        <a:pt x="273" y="99"/>
                      </a:lnTo>
                      <a:lnTo>
                        <a:pt x="276" y="112"/>
                      </a:lnTo>
                      <a:lnTo>
                        <a:pt x="279" y="126"/>
                      </a:lnTo>
                      <a:lnTo>
                        <a:pt x="280" y="140"/>
                      </a:lnTo>
                      <a:lnTo>
                        <a:pt x="280" y="140"/>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4" name="Freeform 14"/>
                <p:cNvSpPr/>
                <p:nvPr>
                  <p:custDataLst>
                    <p:tags r:id="rId10"/>
                  </p:custDataLst>
                </p:nvPr>
              </p:nvSpPr>
              <p:spPr bwMode="auto">
                <a:xfrm>
                  <a:off x="714375" y="3846229"/>
                  <a:ext cx="546305" cy="383768"/>
                </a:xfrm>
                <a:custGeom>
                  <a:avLst/>
                  <a:gdLst>
                    <a:gd name="T0" fmla="*/ 482 w 605"/>
                    <a:gd name="T1" fmla="*/ 27 h 425"/>
                    <a:gd name="T2" fmla="*/ 482 w 605"/>
                    <a:gd name="T3" fmla="*/ 27 h 425"/>
                    <a:gd name="T4" fmla="*/ 482 w 605"/>
                    <a:gd name="T5" fmla="*/ 27 h 425"/>
                    <a:gd name="T6" fmla="*/ 460 w 605"/>
                    <a:gd name="T7" fmla="*/ 21 h 425"/>
                    <a:gd name="T8" fmla="*/ 438 w 605"/>
                    <a:gd name="T9" fmla="*/ 16 h 425"/>
                    <a:gd name="T10" fmla="*/ 416 w 605"/>
                    <a:gd name="T11" fmla="*/ 12 h 425"/>
                    <a:gd name="T12" fmla="*/ 393 w 605"/>
                    <a:gd name="T13" fmla="*/ 7 h 425"/>
                    <a:gd name="T14" fmla="*/ 371 w 605"/>
                    <a:gd name="T15" fmla="*/ 5 h 425"/>
                    <a:gd name="T16" fmla="*/ 348 w 605"/>
                    <a:gd name="T17" fmla="*/ 3 h 425"/>
                    <a:gd name="T18" fmla="*/ 325 w 605"/>
                    <a:gd name="T19" fmla="*/ 2 h 425"/>
                    <a:gd name="T20" fmla="*/ 303 w 605"/>
                    <a:gd name="T21" fmla="*/ 0 h 425"/>
                    <a:gd name="T22" fmla="*/ 280 w 605"/>
                    <a:gd name="T23" fmla="*/ 2 h 425"/>
                    <a:gd name="T24" fmla="*/ 258 w 605"/>
                    <a:gd name="T25" fmla="*/ 3 h 425"/>
                    <a:gd name="T26" fmla="*/ 234 w 605"/>
                    <a:gd name="T27" fmla="*/ 5 h 425"/>
                    <a:gd name="T28" fmla="*/ 211 w 605"/>
                    <a:gd name="T29" fmla="*/ 7 h 425"/>
                    <a:gd name="T30" fmla="*/ 190 w 605"/>
                    <a:gd name="T31" fmla="*/ 12 h 425"/>
                    <a:gd name="T32" fmla="*/ 167 w 605"/>
                    <a:gd name="T33" fmla="*/ 16 h 425"/>
                    <a:gd name="T34" fmla="*/ 145 w 605"/>
                    <a:gd name="T35" fmla="*/ 21 h 425"/>
                    <a:gd name="T36" fmla="*/ 122 w 605"/>
                    <a:gd name="T37" fmla="*/ 27 h 425"/>
                    <a:gd name="T38" fmla="*/ 122 w 605"/>
                    <a:gd name="T39" fmla="*/ 27 h 425"/>
                    <a:gd name="T40" fmla="*/ 122 w 605"/>
                    <a:gd name="T41" fmla="*/ 27 h 425"/>
                    <a:gd name="T42" fmla="*/ 110 w 605"/>
                    <a:gd name="T43" fmla="*/ 32 h 425"/>
                    <a:gd name="T44" fmla="*/ 96 w 605"/>
                    <a:gd name="T45" fmla="*/ 38 h 425"/>
                    <a:gd name="T46" fmla="*/ 84 w 605"/>
                    <a:gd name="T47" fmla="*/ 44 h 425"/>
                    <a:gd name="T48" fmla="*/ 72 w 605"/>
                    <a:gd name="T49" fmla="*/ 52 h 425"/>
                    <a:gd name="T50" fmla="*/ 62 w 605"/>
                    <a:gd name="T51" fmla="*/ 61 h 425"/>
                    <a:gd name="T52" fmla="*/ 52 w 605"/>
                    <a:gd name="T53" fmla="*/ 70 h 425"/>
                    <a:gd name="T54" fmla="*/ 42 w 605"/>
                    <a:gd name="T55" fmla="*/ 81 h 425"/>
                    <a:gd name="T56" fmla="*/ 34 w 605"/>
                    <a:gd name="T57" fmla="*/ 92 h 425"/>
                    <a:gd name="T58" fmla="*/ 26 w 605"/>
                    <a:gd name="T59" fmla="*/ 103 h 425"/>
                    <a:gd name="T60" fmla="*/ 19 w 605"/>
                    <a:gd name="T61" fmla="*/ 116 h 425"/>
                    <a:gd name="T62" fmla="*/ 14 w 605"/>
                    <a:gd name="T63" fmla="*/ 128 h 425"/>
                    <a:gd name="T64" fmla="*/ 9 w 605"/>
                    <a:gd name="T65" fmla="*/ 142 h 425"/>
                    <a:gd name="T66" fmla="*/ 5 w 605"/>
                    <a:gd name="T67" fmla="*/ 155 h 425"/>
                    <a:gd name="T68" fmla="*/ 2 w 605"/>
                    <a:gd name="T69" fmla="*/ 170 h 425"/>
                    <a:gd name="T70" fmla="*/ 0 w 605"/>
                    <a:gd name="T71" fmla="*/ 183 h 425"/>
                    <a:gd name="T72" fmla="*/ 0 w 605"/>
                    <a:gd name="T73" fmla="*/ 199 h 425"/>
                    <a:gd name="T74" fmla="*/ 0 w 605"/>
                    <a:gd name="T75" fmla="*/ 199 h 425"/>
                    <a:gd name="T76" fmla="*/ 0 w 605"/>
                    <a:gd name="T77" fmla="*/ 425 h 425"/>
                    <a:gd name="T78" fmla="*/ 303 w 605"/>
                    <a:gd name="T79" fmla="*/ 425 h 425"/>
                    <a:gd name="T80" fmla="*/ 605 w 605"/>
                    <a:gd name="T81" fmla="*/ 425 h 425"/>
                    <a:gd name="T82" fmla="*/ 605 w 605"/>
                    <a:gd name="T83" fmla="*/ 199 h 425"/>
                    <a:gd name="T84" fmla="*/ 605 w 605"/>
                    <a:gd name="T85" fmla="*/ 199 h 425"/>
                    <a:gd name="T86" fmla="*/ 605 w 605"/>
                    <a:gd name="T87" fmla="*/ 199 h 425"/>
                    <a:gd name="T88" fmla="*/ 604 w 605"/>
                    <a:gd name="T89" fmla="*/ 183 h 425"/>
                    <a:gd name="T90" fmla="*/ 603 w 605"/>
                    <a:gd name="T91" fmla="*/ 170 h 425"/>
                    <a:gd name="T92" fmla="*/ 600 w 605"/>
                    <a:gd name="T93" fmla="*/ 155 h 425"/>
                    <a:gd name="T94" fmla="*/ 596 w 605"/>
                    <a:gd name="T95" fmla="*/ 142 h 425"/>
                    <a:gd name="T96" fmla="*/ 591 w 605"/>
                    <a:gd name="T97" fmla="*/ 128 h 425"/>
                    <a:gd name="T98" fmla="*/ 585 w 605"/>
                    <a:gd name="T99" fmla="*/ 116 h 425"/>
                    <a:gd name="T100" fmla="*/ 578 w 605"/>
                    <a:gd name="T101" fmla="*/ 103 h 425"/>
                    <a:gd name="T102" fmla="*/ 570 w 605"/>
                    <a:gd name="T103" fmla="*/ 92 h 425"/>
                    <a:gd name="T104" fmla="*/ 563 w 605"/>
                    <a:gd name="T105" fmla="*/ 81 h 425"/>
                    <a:gd name="T106" fmla="*/ 553 w 605"/>
                    <a:gd name="T107" fmla="*/ 70 h 425"/>
                    <a:gd name="T108" fmla="*/ 543 w 605"/>
                    <a:gd name="T109" fmla="*/ 61 h 425"/>
                    <a:gd name="T110" fmla="*/ 532 w 605"/>
                    <a:gd name="T111" fmla="*/ 52 h 425"/>
                    <a:gd name="T112" fmla="*/ 521 w 605"/>
                    <a:gd name="T113" fmla="*/ 44 h 425"/>
                    <a:gd name="T114" fmla="*/ 508 w 605"/>
                    <a:gd name="T115" fmla="*/ 38 h 425"/>
                    <a:gd name="T116" fmla="*/ 496 w 605"/>
                    <a:gd name="T117" fmla="*/ 32 h 425"/>
                    <a:gd name="T118" fmla="*/ 482 w 605"/>
                    <a:gd name="T119" fmla="*/ 27 h 425"/>
                    <a:gd name="T120" fmla="*/ 482 w 605"/>
                    <a:gd name="T121" fmla="*/ 2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425">
                      <a:moveTo>
                        <a:pt x="482" y="27"/>
                      </a:moveTo>
                      <a:lnTo>
                        <a:pt x="482" y="27"/>
                      </a:lnTo>
                      <a:lnTo>
                        <a:pt x="482" y="27"/>
                      </a:lnTo>
                      <a:lnTo>
                        <a:pt x="460" y="21"/>
                      </a:lnTo>
                      <a:lnTo>
                        <a:pt x="438" y="16"/>
                      </a:lnTo>
                      <a:lnTo>
                        <a:pt x="416" y="12"/>
                      </a:lnTo>
                      <a:lnTo>
                        <a:pt x="393" y="7"/>
                      </a:lnTo>
                      <a:lnTo>
                        <a:pt x="371" y="5"/>
                      </a:lnTo>
                      <a:lnTo>
                        <a:pt x="348" y="3"/>
                      </a:lnTo>
                      <a:lnTo>
                        <a:pt x="325" y="2"/>
                      </a:lnTo>
                      <a:lnTo>
                        <a:pt x="303" y="0"/>
                      </a:lnTo>
                      <a:lnTo>
                        <a:pt x="280" y="2"/>
                      </a:lnTo>
                      <a:lnTo>
                        <a:pt x="258" y="3"/>
                      </a:lnTo>
                      <a:lnTo>
                        <a:pt x="234" y="5"/>
                      </a:lnTo>
                      <a:lnTo>
                        <a:pt x="211" y="7"/>
                      </a:lnTo>
                      <a:lnTo>
                        <a:pt x="190" y="12"/>
                      </a:lnTo>
                      <a:lnTo>
                        <a:pt x="167" y="16"/>
                      </a:lnTo>
                      <a:lnTo>
                        <a:pt x="145" y="21"/>
                      </a:lnTo>
                      <a:lnTo>
                        <a:pt x="122" y="27"/>
                      </a:lnTo>
                      <a:lnTo>
                        <a:pt x="122" y="27"/>
                      </a:lnTo>
                      <a:lnTo>
                        <a:pt x="122" y="27"/>
                      </a:lnTo>
                      <a:lnTo>
                        <a:pt x="110" y="32"/>
                      </a:lnTo>
                      <a:lnTo>
                        <a:pt x="96" y="38"/>
                      </a:lnTo>
                      <a:lnTo>
                        <a:pt x="84" y="44"/>
                      </a:lnTo>
                      <a:lnTo>
                        <a:pt x="72" y="52"/>
                      </a:lnTo>
                      <a:lnTo>
                        <a:pt x="62" y="61"/>
                      </a:lnTo>
                      <a:lnTo>
                        <a:pt x="52" y="70"/>
                      </a:lnTo>
                      <a:lnTo>
                        <a:pt x="42" y="81"/>
                      </a:lnTo>
                      <a:lnTo>
                        <a:pt x="34" y="92"/>
                      </a:lnTo>
                      <a:lnTo>
                        <a:pt x="26" y="103"/>
                      </a:lnTo>
                      <a:lnTo>
                        <a:pt x="19" y="116"/>
                      </a:lnTo>
                      <a:lnTo>
                        <a:pt x="14" y="128"/>
                      </a:lnTo>
                      <a:lnTo>
                        <a:pt x="9" y="142"/>
                      </a:lnTo>
                      <a:lnTo>
                        <a:pt x="5" y="155"/>
                      </a:lnTo>
                      <a:lnTo>
                        <a:pt x="2" y="170"/>
                      </a:lnTo>
                      <a:lnTo>
                        <a:pt x="0" y="183"/>
                      </a:lnTo>
                      <a:lnTo>
                        <a:pt x="0" y="199"/>
                      </a:lnTo>
                      <a:lnTo>
                        <a:pt x="0" y="199"/>
                      </a:lnTo>
                      <a:lnTo>
                        <a:pt x="0" y="425"/>
                      </a:lnTo>
                      <a:lnTo>
                        <a:pt x="303" y="425"/>
                      </a:lnTo>
                      <a:lnTo>
                        <a:pt x="605" y="425"/>
                      </a:lnTo>
                      <a:lnTo>
                        <a:pt x="605" y="199"/>
                      </a:lnTo>
                      <a:lnTo>
                        <a:pt x="605" y="199"/>
                      </a:lnTo>
                      <a:lnTo>
                        <a:pt x="605" y="199"/>
                      </a:lnTo>
                      <a:lnTo>
                        <a:pt x="604" y="183"/>
                      </a:lnTo>
                      <a:lnTo>
                        <a:pt x="603" y="170"/>
                      </a:lnTo>
                      <a:lnTo>
                        <a:pt x="600" y="155"/>
                      </a:lnTo>
                      <a:lnTo>
                        <a:pt x="596" y="142"/>
                      </a:lnTo>
                      <a:lnTo>
                        <a:pt x="591" y="128"/>
                      </a:lnTo>
                      <a:lnTo>
                        <a:pt x="585" y="116"/>
                      </a:lnTo>
                      <a:lnTo>
                        <a:pt x="578" y="103"/>
                      </a:lnTo>
                      <a:lnTo>
                        <a:pt x="570" y="92"/>
                      </a:lnTo>
                      <a:lnTo>
                        <a:pt x="563" y="81"/>
                      </a:lnTo>
                      <a:lnTo>
                        <a:pt x="553" y="70"/>
                      </a:lnTo>
                      <a:lnTo>
                        <a:pt x="543" y="61"/>
                      </a:lnTo>
                      <a:lnTo>
                        <a:pt x="532" y="52"/>
                      </a:lnTo>
                      <a:lnTo>
                        <a:pt x="521" y="44"/>
                      </a:lnTo>
                      <a:lnTo>
                        <a:pt x="508" y="38"/>
                      </a:lnTo>
                      <a:lnTo>
                        <a:pt x="496" y="32"/>
                      </a:lnTo>
                      <a:lnTo>
                        <a:pt x="482" y="27"/>
                      </a:lnTo>
                      <a:lnTo>
                        <a:pt x="482" y="27"/>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5" name="Freeform 15"/>
                <p:cNvSpPr/>
                <p:nvPr>
                  <p:custDataLst>
                    <p:tags r:id="rId11"/>
                  </p:custDataLst>
                </p:nvPr>
              </p:nvSpPr>
              <p:spPr bwMode="auto">
                <a:xfrm>
                  <a:off x="1484620" y="3562692"/>
                  <a:ext cx="252835" cy="252835"/>
                </a:xfrm>
                <a:custGeom>
                  <a:avLst/>
                  <a:gdLst>
                    <a:gd name="T0" fmla="*/ 280 w 280"/>
                    <a:gd name="T1" fmla="*/ 140 h 280"/>
                    <a:gd name="T2" fmla="*/ 277 w 280"/>
                    <a:gd name="T3" fmla="*/ 169 h 280"/>
                    <a:gd name="T4" fmla="*/ 269 w 280"/>
                    <a:gd name="T5" fmla="*/ 195 h 280"/>
                    <a:gd name="T6" fmla="*/ 256 w 280"/>
                    <a:gd name="T7" fmla="*/ 218 h 280"/>
                    <a:gd name="T8" fmla="*/ 239 w 280"/>
                    <a:gd name="T9" fmla="*/ 239 h 280"/>
                    <a:gd name="T10" fmla="*/ 218 w 280"/>
                    <a:gd name="T11" fmla="*/ 257 h 280"/>
                    <a:gd name="T12" fmla="*/ 194 w 280"/>
                    <a:gd name="T13" fmla="*/ 269 h 280"/>
                    <a:gd name="T14" fmla="*/ 168 w 280"/>
                    <a:gd name="T15" fmla="*/ 277 h 280"/>
                    <a:gd name="T16" fmla="*/ 140 w 280"/>
                    <a:gd name="T17" fmla="*/ 280 h 280"/>
                    <a:gd name="T18" fmla="*/ 125 w 280"/>
                    <a:gd name="T19" fmla="*/ 279 h 280"/>
                    <a:gd name="T20" fmla="*/ 98 w 280"/>
                    <a:gd name="T21" fmla="*/ 274 h 280"/>
                    <a:gd name="T22" fmla="*/ 73 w 280"/>
                    <a:gd name="T23" fmla="*/ 264 h 280"/>
                    <a:gd name="T24" fmla="*/ 51 w 280"/>
                    <a:gd name="T25" fmla="*/ 248 h 280"/>
                    <a:gd name="T26" fmla="*/ 31 w 280"/>
                    <a:gd name="T27" fmla="*/ 230 h 280"/>
                    <a:gd name="T28" fmla="*/ 17 w 280"/>
                    <a:gd name="T29" fmla="*/ 207 h 280"/>
                    <a:gd name="T30" fmla="*/ 5 w 280"/>
                    <a:gd name="T31" fmla="*/ 182 h 280"/>
                    <a:gd name="T32" fmla="*/ 0 w 280"/>
                    <a:gd name="T33" fmla="*/ 154 h 280"/>
                    <a:gd name="T34" fmla="*/ 0 w 280"/>
                    <a:gd name="T35" fmla="*/ 140 h 280"/>
                    <a:gd name="T36" fmla="*/ 2 w 280"/>
                    <a:gd name="T37" fmla="*/ 112 h 280"/>
                    <a:gd name="T38" fmla="*/ 11 w 280"/>
                    <a:gd name="T39" fmla="*/ 85 h 280"/>
                    <a:gd name="T40" fmla="*/ 24 w 280"/>
                    <a:gd name="T41" fmla="*/ 61 h 280"/>
                    <a:gd name="T42" fmla="*/ 41 w 280"/>
                    <a:gd name="T43" fmla="*/ 41 h 280"/>
                    <a:gd name="T44" fmla="*/ 61 w 280"/>
                    <a:gd name="T45" fmla="*/ 24 h 280"/>
                    <a:gd name="T46" fmla="*/ 86 w 280"/>
                    <a:gd name="T47" fmla="*/ 11 h 280"/>
                    <a:gd name="T48" fmla="*/ 112 w 280"/>
                    <a:gd name="T49" fmla="*/ 3 h 280"/>
                    <a:gd name="T50" fmla="*/ 140 w 280"/>
                    <a:gd name="T51" fmla="*/ 0 h 280"/>
                    <a:gd name="T52" fmla="*/ 155 w 280"/>
                    <a:gd name="T53" fmla="*/ 0 h 280"/>
                    <a:gd name="T54" fmla="*/ 182 w 280"/>
                    <a:gd name="T55" fmla="*/ 6 h 280"/>
                    <a:gd name="T56" fmla="*/ 207 w 280"/>
                    <a:gd name="T57" fmla="*/ 17 h 280"/>
                    <a:gd name="T58" fmla="*/ 229 w 280"/>
                    <a:gd name="T59" fmla="*/ 32 h 280"/>
                    <a:gd name="T60" fmla="*/ 248 w 280"/>
                    <a:gd name="T61" fmla="*/ 51 h 280"/>
                    <a:gd name="T62" fmla="*/ 263 w 280"/>
                    <a:gd name="T63" fmla="*/ 74 h 280"/>
                    <a:gd name="T64" fmla="*/ 273 w 280"/>
                    <a:gd name="T65" fmla="*/ 99 h 280"/>
                    <a:gd name="T66" fmla="*/ 279 w 280"/>
                    <a:gd name="T67" fmla="*/ 126 h 280"/>
                    <a:gd name="T68" fmla="*/ 280 w 280"/>
                    <a:gd name="T69"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80" y="140"/>
                      </a:moveTo>
                      <a:lnTo>
                        <a:pt x="280" y="140"/>
                      </a:lnTo>
                      <a:lnTo>
                        <a:pt x="279" y="154"/>
                      </a:lnTo>
                      <a:lnTo>
                        <a:pt x="277" y="169"/>
                      </a:lnTo>
                      <a:lnTo>
                        <a:pt x="273" y="182"/>
                      </a:lnTo>
                      <a:lnTo>
                        <a:pt x="269" y="195"/>
                      </a:lnTo>
                      <a:lnTo>
                        <a:pt x="263" y="207"/>
                      </a:lnTo>
                      <a:lnTo>
                        <a:pt x="256" y="218"/>
                      </a:lnTo>
                      <a:lnTo>
                        <a:pt x="248" y="230"/>
                      </a:lnTo>
                      <a:lnTo>
                        <a:pt x="239" y="239"/>
                      </a:lnTo>
                      <a:lnTo>
                        <a:pt x="229" y="248"/>
                      </a:lnTo>
                      <a:lnTo>
                        <a:pt x="218" y="257"/>
                      </a:lnTo>
                      <a:lnTo>
                        <a:pt x="207" y="264"/>
                      </a:lnTo>
                      <a:lnTo>
                        <a:pt x="194" y="269"/>
                      </a:lnTo>
                      <a:lnTo>
                        <a:pt x="182" y="274"/>
                      </a:lnTo>
                      <a:lnTo>
                        <a:pt x="168" y="277"/>
                      </a:lnTo>
                      <a:lnTo>
                        <a:pt x="155" y="279"/>
                      </a:lnTo>
                      <a:lnTo>
                        <a:pt x="140" y="280"/>
                      </a:lnTo>
                      <a:lnTo>
                        <a:pt x="140" y="280"/>
                      </a:lnTo>
                      <a:lnTo>
                        <a:pt x="125" y="279"/>
                      </a:lnTo>
                      <a:lnTo>
                        <a:pt x="112" y="277"/>
                      </a:lnTo>
                      <a:lnTo>
                        <a:pt x="98" y="274"/>
                      </a:lnTo>
                      <a:lnTo>
                        <a:pt x="86" y="269"/>
                      </a:lnTo>
                      <a:lnTo>
                        <a:pt x="73" y="264"/>
                      </a:lnTo>
                      <a:lnTo>
                        <a:pt x="61" y="257"/>
                      </a:lnTo>
                      <a:lnTo>
                        <a:pt x="51" y="248"/>
                      </a:lnTo>
                      <a:lnTo>
                        <a:pt x="41" y="239"/>
                      </a:lnTo>
                      <a:lnTo>
                        <a:pt x="31" y="230"/>
                      </a:lnTo>
                      <a:lnTo>
                        <a:pt x="24" y="218"/>
                      </a:lnTo>
                      <a:lnTo>
                        <a:pt x="17" y="207"/>
                      </a:lnTo>
                      <a:lnTo>
                        <a:pt x="11" y="195"/>
                      </a:lnTo>
                      <a:lnTo>
                        <a:pt x="5" y="182"/>
                      </a:lnTo>
                      <a:lnTo>
                        <a:pt x="2" y="169"/>
                      </a:lnTo>
                      <a:lnTo>
                        <a:pt x="0" y="154"/>
                      </a:lnTo>
                      <a:lnTo>
                        <a:pt x="0" y="140"/>
                      </a:lnTo>
                      <a:lnTo>
                        <a:pt x="0" y="140"/>
                      </a:lnTo>
                      <a:lnTo>
                        <a:pt x="0" y="126"/>
                      </a:lnTo>
                      <a:lnTo>
                        <a:pt x="2" y="112"/>
                      </a:lnTo>
                      <a:lnTo>
                        <a:pt x="5" y="99"/>
                      </a:lnTo>
                      <a:lnTo>
                        <a:pt x="11" y="85"/>
                      </a:lnTo>
                      <a:lnTo>
                        <a:pt x="17" y="74"/>
                      </a:lnTo>
                      <a:lnTo>
                        <a:pt x="24" y="61"/>
                      </a:lnTo>
                      <a:lnTo>
                        <a:pt x="31" y="51"/>
                      </a:lnTo>
                      <a:lnTo>
                        <a:pt x="41" y="41"/>
                      </a:lnTo>
                      <a:lnTo>
                        <a:pt x="51" y="32"/>
                      </a:lnTo>
                      <a:lnTo>
                        <a:pt x="61" y="24"/>
                      </a:lnTo>
                      <a:lnTo>
                        <a:pt x="73" y="17"/>
                      </a:lnTo>
                      <a:lnTo>
                        <a:pt x="86" y="11"/>
                      </a:lnTo>
                      <a:lnTo>
                        <a:pt x="98" y="6"/>
                      </a:lnTo>
                      <a:lnTo>
                        <a:pt x="112" y="3"/>
                      </a:lnTo>
                      <a:lnTo>
                        <a:pt x="125" y="0"/>
                      </a:lnTo>
                      <a:lnTo>
                        <a:pt x="140" y="0"/>
                      </a:lnTo>
                      <a:lnTo>
                        <a:pt x="140" y="0"/>
                      </a:lnTo>
                      <a:lnTo>
                        <a:pt x="155" y="0"/>
                      </a:lnTo>
                      <a:lnTo>
                        <a:pt x="168" y="3"/>
                      </a:lnTo>
                      <a:lnTo>
                        <a:pt x="182" y="6"/>
                      </a:lnTo>
                      <a:lnTo>
                        <a:pt x="194" y="11"/>
                      </a:lnTo>
                      <a:lnTo>
                        <a:pt x="207" y="17"/>
                      </a:lnTo>
                      <a:lnTo>
                        <a:pt x="218" y="24"/>
                      </a:lnTo>
                      <a:lnTo>
                        <a:pt x="229" y="32"/>
                      </a:lnTo>
                      <a:lnTo>
                        <a:pt x="239" y="41"/>
                      </a:lnTo>
                      <a:lnTo>
                        <a:pt x="248" y="51"/>
                      </a:lnTo>
                      <a:lnTo>
                        <a:pt x="256" y="61"/>
                      </a:lnTo>
                      <a:lnTo>
                        <a:pt x="263" y="74"/>
                      </a:lnTo>
                      <a:lnTo>
                        <a:pt x="269" y="85"/>
                      </a:lnTo>
                      <a:lnTo>
                        <a:pt x="273" y="99"/>
                      </a:lnTo>
                      <a:lnTo>
                        <a:pt x="277" y="112"/>
                      </a:lnTo>
                      <a:lnTo>
                        <a:pt x="279" y="126"/>
                      </a:lnTo>
                      <a:lnTo>
                        <a:pt x="280" y="140"/>
                      </a:lnTo>
                      <a:lnTo>
                        <a:pt x="280" y="140"/>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6" name="Freeform 16"/>
                <p:cNvSpPr/>
                <p:nvPr>
                  <p:custDataLst>
                    <p:tags r:id="rId12"/>
                  </p:custDataLst>
                </p:nvPr>
              </p:nvSpPr>
              <p:spPr bwMode="auto">
                <a:xfrm>
                  <a:off x="1337434" y="3846229"/>
                  <a:ext cx="547208" cy="383768"/>
                </a:xfrm>
                <a:custGeom>
                  <a:avLst/>
                  <a:gdLst>
                    <a:gd name="T0" fmla="*/ 483 w 606"/>
                    <a:gd name="T1" fmla="*/ 27 h 425"/>
                    <a:gd name="T2" fmla="*/ 483 w 606"/>
                    <a:gd name="T3" fmla="*/ 27 h 425"/>
                    <a:gd name="T4" fmla="*/ 483 w 606"/>
                    <a:gd name="T5" fmla="*/ 27 h 425"/>
                    <a:gd name="T6" fmla="*/ 460 w 606"/>
                    <a:gd name="T7" fmla="*/ 21 h 425"/>
                    <a:gd name="T8" fmla="*/ 438 w 606"/>
                    <a:gd name="T9" fmla="*/ 16 h 425"/>
                    <a:gd name="T10" fmla="*/ 416 w 606"/>
                    <a:gd name="T11" fmla="*/ 12 h 425"/>
                    <a:gd name="T12" fmla="*/ 393 w 606"/>
                    <a:gd name="T13" fmla="*/ 7 h 425"/>
                    <a:gd name="T14" fmla="*/ 371 w 606"/>
                    <a:gd name="T15" fmla="*/ 5 h 425"/>
                    <a:gd name="T16" fmla="*/ 348 w 606"/>
                    <a:gd name="T17" fmla="*/ 3 h 425"/>
                    <a:gd name="T18" fmla="*/ 326 w 606"/>
                    <a:gd name="T19" fmla="*/ 2 h 425"/>
                    <a:gd name="T20" fmla="*/ 303 w 606"/>
                    <a:gd name="T21" fmla="*/ 0 h 425"/>
                    <a:gd name="T22" fmla="*/ 280 w 606"/>
                    <a:gd name="T23" fmla="*/ 2 h 425"/>
                    <a:gd name="T24" fmla="*/ 258 w 606"/>
                    <a:gd name="T25" fmla="*/ 3 h 425"/>
                    <a:gd name="T26" fmla="*/ 235 w 606"/>
                    <a:gd name="T27" fmla="*/ 5 h 425"/>
                    <a:gd name="T28" fmla="*/ 213 w 606"/>
                    <a:gd name="T29" fmla="*/ 7 h 425"/>
                    <a:gd name="T30" fmla="*/ 190 w 606"/>
                    <a:gd name="T31" fmla="*/ 12 h 425"/>
                    <a:gd name="T32" fmla="*/ 167 w 606"/>
                    <a:gd name="T33" fmla="*/ 16 h 425"/>
                    <a:gd name="T34" fmla="*/ 145 w 606"/>
                    <a:gd name="T35" fmla="*/ 21 h 425"/>
                    <a:gd name="T36" fmla="*/ 123 w 606"/>
                    <a:gd name="T37" fmla="*/ 27 h 425"/>
                    <a:gd name="T38" fmla="*/ 123 w 606"/>
                    <a:gd name="T39" fmla="*/ 27 h 425"/>
                    <a:gd name="T40" fmla="*/ 123 w 606"/>
                    <a:gd name="T41" fmla="*/ 27 h 425"/>
                    <a:gd name="T42" fmla="*/ 110 w 606"/>
                    <a:gd name="T43" fmla="*/ 32 h 425"/>
                    <a:gd name="T44" fmla="*/ 96 w 606"/>
                    <a:gd name="T45" fmla="*/ 38 h 425"/>
                    <a:gd name="T46" fmla="*/ 85 w 606"/>
                    <a:gd name="T47" fmla="*/ 44 h 425"/>
                    <a:gd name="T48" fmla="*/ 72 w 606"/>
                    <a:gd name="T49" fmla="*/ 52 h 425"/>
                    <a:gd name="T50" fmla="*/ 62 w 606"/>
                    <a:gd name="T51" fmla="*/ 61 h 425"/>
                    <a:gd name="T52" fmla="*/ 52 w 606"/>
                    <a:gd name="T53" fmla="*/ 70 h 425"/>
                    <a:gd name="T54" fmla="*/ 43 w 606"/>
                    <a:gd name="T55" fmla="*/ 81 h 425"/>
                    <a:gd name="T56" fmla="*/ 34 w 606"/>
                    <a:gd name="T57" fmla="*/ 92 h 425"/>
                    <a:gd name="T58" fmla="*/ 26 w 606"/>
                    <a:gd name="T59" fmla="*/ 103 h 425"/>
                    <a:gd name="T60" fmla="*/ 19 w 606"/>
                    <a:gd name="T61" fmla="*/ 116 h 425"/>
                    <a:gd name="T62" fmla="*/ 14 w 606"/>
                    <a:gd name="T63" fmla="*/ 128 h 425"/>
                    <a:gd name="T64" fmla="*/ 9 w 606"/>
                    <a:gd name="T65" fmla="*/ 142 h 425"/>
                    <a:gd name="T66" fmla="*/ 5 w 606"/>
                    <a:gd name="T67" fmla="*/ 155 h 425"/>
                    <a:gd name="T68" fmla="*/ 2 w 606"/>
                    <a:gd name="T69" fmla="*/ 170 h 425"/>
                    <a:gd name="T70" fmla="*/ 0 w 606"/>
                    <a:gd name="T71" fmla="*/ 183 h 425"/>
                    <a:gd name="T72" fmla="*/ 0 w 606"/>
                    <a:gd name="T73" fmla="*/ 199 h 425"/>
                    <a:gd name="T74" fmla="*/ 0 w 606"/>
                    <a:gd name="T75" fmla="*/ 199 h 425"/>
                    <a:gd name="T76" fmla="*/ 0 w 606"/>
                    <a:gd name="T77" fmla="*/ 425 h 425"/>
                    <a:gd name="T78" fmla="*/ 303 w 606"/>
                    <a:gd name="T79" fmla="*/ 425 h 425"/>
                    <a:gd name="T80" fmla="*/ 606 w 606"/>
                    <a:gd name="T81" fmla="*/ 425 h 425"/>
                    <a:gd name="T82" fmla="*/ 606 w 606"/>
                    <a:gd name="T83" fmla="*/ 199 h 425"/>
                    <a:gd name="T84" fmla="*/ 606 w 606"/>
                    <a:gd name="T85" fmla="*/ 199 h 425"/>
                    <a:gd name="T86" fmla="*/ 606 w 606"/>
                    <a:gd name="T87" fmla="*/ 199 h 425"/>
                    <a:gd name="T88" fmla="*/ 605 w 606"/>
                    <a:gd name="T89" fmla="*/ 183 h 425"/>
                    <a:gd name="T90" fmla="*/ 603 w 606"/>
                    <a:gd name="T91" fmla="*/ 170 h 425"/>
                    <a:gd name="T92" fmla="*/ 600 w 606"/>
                    <a:gd name="T93" fmla="*/ 155 h 425"/>
                    <a:gd name="T94" fmla="*/ 597 w 606"/>
                    <a:gd name="T95" fmla="*/ 142 h 425"/>
                    <a:gd name="T96" fmla="*/ 592 w 606"/>
                    <a:gd name="T97" fmla="*/ 128 h 425"/>
                    <a:gd name="T98" fmla="*/ 585 w 606"/>
                    <a:gd name="T99" fmla="*/ 116 h 425"/>
                    <a:gd name="T100" fmla="*/ 579 w 606"/>
                    <a:gd name="T101" fmla="*/ 103 h 425"/>
                    <a:gd name="T102" fmla="*/ 572 w 606"/>
                    <a:gd name="T103" fmla="*/ 92 h 425"/>
                    <a:gd name="T104" fmla="*/ 563 w 606"/>
                    <a:gd name="T105" fmla="*/ 81 h 425"/>
                    <a:gd name="T106" fmla="*/ 554 w 606"/>
                    <a:gd name="T107" fmla="*/ 70 h 425"/>
                    <a:gd name="T108" fmla="*/ 544 w 606"/>
                    <a:gd name="T109" fmla="*/ 61 h 425"/>
                    <a:gd name="T110" fmla="*/ 532 w 606"/>
                    <a:gd name="T111" fmla="*/ 52 h 425"/>
                    <a:gd name="T112" fmla="*/ 521 w 606"/>
                    <a:gd name="T113" fmla="*/ 44 h 425"/>
                    <a:gd name="T114" fmla="*/ 508 w 606"/>
                    <a:gd name="T115" fmla="*/ 38 h 425"/>
                    <a:gd name="T116" fmla="*/ 496 w 606"/>
                    <a:gd name="T117" fmla="*/ 32 h 425"/>
                    <a:gd name="T118" fmla="*/ 483 w 606"/>
                    <a:gd name="T119" fmla="*/ 27 h 425"/>
                    <a:gd name="T120" fmla="*/ 483 w 606"/>
                    <a:gd name="T121" fmla="*/ 2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425">
                      <a:moveTo>
                        <a:pt x="483" y="27"/>
                      </a:moveTo>
                      <a:lnTo>
                        <a:pt x="483" y="27"/>
                      </a:lnTo>
                      <a:lnTo>
                        <a:pt x="483" y="27"/>
                      </a:lnTo>
                      <a:lnTo>
                        <a:pt x="460" y="21"/>
                      </a:lnTo>
                      <a:lnTo>
                        <a:pt x="438" y="16"/>
                      </a:lnTo>
                      <a:lnTo>
                        <a:pt x="416" y="12"/>
                      </a:lnTo>
                      <a:lnTo>
                        <a:pt x="393" y="7"/>
                      </a:lnTo>
                      <a:lnTo>
                        <a:pt x="371" y="5"/>
                      </a:lnTo>
                      <a:lnTo>
                        <a:pt x="348" y="3"/>
                      </a:lnTo>
                      <a:lnTo>
                        <a:pt x="326" y="2"/>
                      </a:lnTo>
                      <a:lnTo>
                        <a:pt x="303" y="0"/>
                      </a:lnTo>
                      <a:lnTo>
                        <a:pt x="280" y="2"/>
                      </a:lnTo>
                      <a:lnTo>
                        <a:pt x="258" y="3"/>
                      </a:lnTo>
                      <a:lnTo>
                        <a:pt x="235" y="5"/>
                      </a:lnTo>
                      <a:lnTo>
                        <a:pt x="213" y="7"/>
                      </a:lnTo>
                      <a:lnTo>
                        <a:pt x="190" y="12"/>
                      </a:lnTo>
                      <a:lnTo>
                        <a:pt x="167" y="16"/>
                      </a:lnTo>
                      <a:lnTo>
                        <a:pt x="145" y="21"/>
                      </a:lnTo>
                      <a:lnTo>
                        <a:pt x="123" y="27"/>
                      </a:lnTo>
                      <a:lnTo>
                        <a:pt x="123" y="27"/>
                      </a:lnTo>
                      <a:lnTo>
                        <a:pt x="123" y="27"/>
                      </a:lnTo>
                      <a:lnTo>
                        <a:pt x="110" y="32"/>
                      </a:lnTo>
                      <a:lnTo>
                        <a:pt x="96" y="38"/>
                      </a:lnTo>
                      <a:lnTo>
                        <a:pt x="85" y="44"/>
                      </a:lnTo>
                      <a:lnTo>
                        <a:pt x="72" y="52"/>
                      </a:lnTo>
                      <a:lnTo>
                        <a:pt x="62" y="61"/>
                      </a:lnTo>
                      <a:lnTo>
                        <a:pt x="52" y="70"/>
                      </a:lnTo>
                      <a:lnTo>
                        <a:pt x="43" y="81"/>
                      </a:lnTo>
                      <a:lnTo>
                        <a:pt x="34" y="92"/>
                      </a:lnTo>
                      <a:lnTo>
                        <a:pt x="26" y="103"/>
                      </a:lnTo>
                      <a:lnTo>
                        <a:pt x="19" y="116"/>
                      </a:lnTo>
                      <a:lnTo>
                        <a:pt x="14" y="128"/>
                      </a:lnTo>
                      <a:lnTo>
                        <a:pt x="9" y="142"/>
                      </a:lnTo>
                      <a:lnTo>
                        <a:pt x="5" y="155"/>
                      </a:lnTo>
                      <a:lnTo>
                        <a:pt x="2" y="170"/>
                      </a:lnTo>
                      <a:lnTo>
                        <a:pt x="0" y="183"/>
                      </a:lnTo>
                      <a:lnTo>
                        <a:pt x="0" y="199"/>
                      </a:lnTo>
                      <a:lnTo>
                        <a:pt x="0" y="199"/>
                      </a:lnTo>
                      <a:lnTo>
                        <a:pt x="0" y="425"/>
                      </a:lnTo>
                      <a:lnTo>
                        <a:pt x="303" y="425"/>
                      </a:lnTo>
                      <a:lnTo>
                        <a:pt x="606" y="425"/>
                      </a:lnTo>
                      <a:lnTo>
                        <a:pt x="606" y="199"/>
                      </a:lnTo>
                      <a:lnTo>
                        <a:pt x="606" y="199"/>
                      </a:lnTo>
                      <a:lnTo>
                        <a:pt x="606" y="199"/>
                      </a:lnTo>
                      <a:lnTo>
                        <a:pt x="605" y="183"/>
                      </a:lnTo>
                      <a:lnTo>
                        <a:pt x="603" y="170"/>
                      </a:lnTo>
                      <a:lnTo>
                        <a:pt x="600" y="155"/>
                      </a:lnTo>
                      <a:lnTo>
                        <a:pt x="597" y="142"/>
                      </a:lnTo>
                      <a:lnTo>
                        <a:pt x="592" y="128"/>
                      </a:lnTo>
                      <a:lnTo>
                        <a:pt x="585" y="116"/>
                      </a:lnTo>
                      <a:lnTo>
                        <a:pt x="579" y="103"/>
                      </a:lnTo>
                      <a:lnTo>
                        <a:pt x="572" y="92"/>
                      </a:lnTo>
                      <a:lnTo>
                        <a:pt x="563" y="81"/>
                      </a:lnTo>
                      <a:lnTo>
                        <a:pt x="554" y="70"/>
                      </a:lnTo>
                      <a:lnTo>
                        <a:pt x="544" y="61"/>
                      </a:lnTo>
                      <a:lnTo>
                        <a:pt x="532" y="52"/>
                      </a:lnTo>
                      <a:lnTo>
                        <a:pt x="521" y="44"/>
                      </a:lnTo>
                      <a:lnTo>
                        <a:pt x="508" y="38"/>
                      </a:lnTo>
                      <a:lnTo>
                        <a:pt x="496" y="32"/>
                      </a:lnTo>
                      <a:lnTo>
                        <a:pt x="483" y="27"/>
                      </a:lnTo>
                      <a:lnTo>
                        <a:pt x="483" y="27"/>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7" name="Freeform 17"/>
                <p:cNvSpPr/>
                <p:nvPr>
                  <p:custDataLst>
                    <p:tags r:id="rId13"/>
                  </p:custDataLst>
                </p:nvPr>
              </p:nvSpPr>
              <p:spPr bwMode="auto">
                <a:xfrm>
                  <a:off x="2107679" y="3562692"/>
                  <a:ext cx="252835" cy="252835"/>
                </a:xfrm>
                <a:custGeom>
                  <a:avLst/>
                  <a:gdLst>
                    <a:gd name="T0" fmla="*/ 280 w 280"/>
                    <a:gd name="T1" fmla="*/ 140 h 280"/>
                    <a:gd name="T2" fmla="*/ 278 w 280"/>
                    <a:gd name="T3" fmla="*/ 169 h 280"/>
                    <a:gd name="T4" fmla="*/ 269 w 280"/>
                    <a:gd name="T5" fmla="*/ 195 h 280"/>
                    <a:gd name="T6" fmla="*/ 256 w 280"/>
                    <a:gd name="T7" fmla="*/ 218 h 280"/>
                    <a:gd name="T8" fmla="*/ 239 w 280"/>
                    <a:gd name="T9" fmla="*/ 239 h 280"/>
                    <a:gd name="T10" fmla="*/ 218 w 280"/>
                    <a:gd name="T11" fmla="*/ 257 h 280"/>
                    <a:gd name="T12" fmla="*/ 194 w 280"/>
                    <a:gd name="T13" fmla="*/ 269 h 280"/>
                    <a:gd name="T14" fmla="*/ 168 w 280"/>
                    <a:gd name="T15" fmla="*/ 277 h 280"/>
                    <a:gd name="T16" fmla="*/ 140 w 280"/>
                    <a:gd name="T17" fmla="*/ 280 h 280"/>
                    <a:gd name="T18" fmla="*/ 125 w 280"/>
                    <a:gd name="T19" fmla="*/ 279 h 280"/>
                    <a:gd name="T20" fmla="*/ 98 w 280"/>
                    <a:gd name="T21" fmla="*/ 274 h 280"/>
                    <a:gd name="T22" fmla="*/ 73 w 280"/>
                    <a:gd name="T23" fmla="*/ 264 h 280"/>
                    <a:gd name="T24" fmla="*/ 51 w 280"/>
                    <a:gd name="T25" fmla="*/ 248 h 280"/>
                    <a:gd name="T26" fmla="*/ 32 w 280"/>
                    <a:gd name="T27" fmla="*/ 230 h 280"/>
                    <a:gd name="T28" fmla="*/ 17 w 280"/>
                    <a:gd name="T29" fmla="*/ 207 h 280"/>
                    <a:gd name="T30" fmla="*/ 7 w 280"/>
                    <a:gd name="T31" fmla="*/ 182 h 280"/>
                    <a:gd name="T32" fmla="*/ 1 w 280"/>
                    <a:gd name="T33" fmla="*/ 154 h 280"/>
                    <a:gd name="T34" fmla="*/ 0 w 280"/>
                    <a:gd name="T35" fmla="*/ 140 h 280"/>
                    <a:gd name="T36" fmla="*/ 2 w 280"/>
                    <a:gd name="T37" fmla="*/ 112 h 280"/>
                    <a:gd name="T38" fmla="*/ 11 w 280"/>
                    <a:gd name="T39" fmla="*/ 85 h 280"/>
                    <a:gd name="T40" fmla="*/ 24 w 280"/>
                    <a:gd name="T41" fmla="*/ 61 h 280"/>
                    <a:gd name="T42" fmla="*/ 41 w 280"/>
                    <a:gd name="T43" fmla="*/ 41 h 280"/>
                    <a:gd name="T44" fmla="*/ 62 w 280"/>
                    <a:gd name="T45" fmla="*/ 24 h 280"/>
                    <a:gd name="T46" fmla="*/ 86 w 280"/>
                    <a:gd name="T47" fmla="*/ 11 h 280"/>
                    <a:gd name="T48" fmla="*/ 112 w 280"/>
                    <a:gd name="T49" fmla="*/ 3 h 280"/>
                    <a:gd name="T50" fmla="*/ 140 w 280"/>
                    <a:gd name="T51" fmla="*/ 0 h 280"/>
                    <a:gd name="T52" fmla="*/ 155 w 280"/>
                    <a:gd name="T53" fmla="*/ 0 h 280"/>
                    <a:gd name="T54" fmla="*/ 182 w 280"/>
                    <a:gd name="T55" fmla="*/ 6 h 280"/>
                    <a:gd name="T56" fmla="*/ 207 w 280"/>
                    <a:gd name="T57" fmla="*/ 17 h 280"/>
                    <a:gd name="T58" fmla="*/ 229 w 280"/>
                    <a:gd name="T59" fmla="*/ 32 h 280"/>
                    <a:gd name="T60" fmla="*/ 249 w 280"/>
                    <a:gd name="T61" fmla="*/ 51 h 280"/>
                    <a:gd name="T62" fmla="*/ 263 w 280"/>
                    <a:gd name="T63" fmla="*/ 74 h 280"/>
                    <a:gd name="T64" fmla="*/ 273 w 280"/>
                    <a:gd name="T65" fmla="*/ 99 h 280"/>
                    <a:gd name="T66" fmla="*/ 279 w 280"/>
                    <a:gd name="T67" fmla="*/ 126 h 280"/>
                    <a:gd name="T68" fmla="*/ 280 w 280"/>
                    <a:gd name="T69"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80" y="140"/>
                      </a:moveTo>
                      <a:lnTo>
                        <a:pt x="280" y="140"/>
                      </a:lnTo>
                      <a:lnTo>
                        <a:pt x="279" y="154"/>
                      </a:lnTo>
                      <a:lnTo>
                        <a:pt x="278" y="169"/>
                      </a:lnTo>
                      <a:lnTo>
                        <a:pt x="273" y="182"/>
                      </a:lnTo>
                      <a:lnTo>
                        <a:pt x="269" y="195"/>
                      </a:lnTo>
                      <a:lnTo>
                        <a:pt x="263" y="207"/>
                      </a:lnTo>
                      <a:lnTo>
                        <a:pt x="256" y="218"/>
                      </a:lnTo>
                      <a:lnTo>
                        <a:pt x="249" y="230"/>
                      </a:lnTo>
                      <a:lnTo>
                        <a:pt x="239" y="239"/>
                      </a:lnTo>
                      <a:lnTo>
                        <a:pt x="229" y="248"/>
                      </a:lnTo>
                      <a:lnTo>
                        <a:pt x="218" y="257"/>
                      </a:lnTo>
                      <a:lnTo>
                        <a:pt x="207" y="264"/>
                      </a:lnTo>
                      <a:lnTo>
                        <a:pt x="194" y="269"/>
                      </a:lnTo>
                      <a:lnTo>
                        <a:pt x="182" y="274"/>
                      </a:lnTo>
                      <a:lnTo>
                        <a:pt x="168" y="277"/>
                      </a:lnTo>
                      <a:lnTo>
                        <a:pt x="155" y="279"/>
                      </a:lnTo>
                      <a:lnTo>
                        <a:pt x="140" y="280"/>
                      </a:lnTo>
                      <a:lnTo>
                        <a:pt x="140" y="280"/>
                      </a:lnTo>
                      <a:lnTo>
                        <a:pt x="125" y="279"/>
                      </a:lnTo>
                      <a:lnTo>
                        <a:pt x="112" y="277"/>
                      </a:lnTo>
                      <a:lnTo>
                        <a:pt x="98" y="274"/>
                      </a:lnTo>
                      <a:lnTo>
                        <a:pt x="86" y="269"/>
                      </a:lnTo>
                      <a:lnTo>
                        <a:pt x="73" y="264"/>
                      </a:lnTo>
                      <a:lnTo>
                        <a:pt x="62" y="257"/>
                      </a:lnTo>
                      <a:lnTo>
                        <a:pt x="51" y="248"/>
                      </a:lnTo>
                      <a:lnTo>
                        <a:pt x="41" y="239"/>
                      </a:lnTo>
                      <a:lnTo>
                        <a:pt x="32" y="230"/>
                      </a:lnTo>
                      <a:lnTo>
                        <a:pt x="24" y="218"/>
                      </a:lnTo>
                      <a:lnTo>
                        <a:pt x="17" y="207"/>
                      </a:lnTo>
                      <a:lnTo>
                        <a:pt x="11" y="195"/>
                      </a:lnTo>
                      <a:lnTo>
                        <a:pt x="7" y="182"/>
                      </a:lnTo>
                      <a:lnTo>
                        <a:pt x="2" y="169"/>
                      </a:lnTo>
                      <a:lnTo>
                        <a:pt x="1" y="154"/>
                      </a:lnTo>
                      <a:lnTo>
                        <a:pt x="0" y="140"/>
                      </a:lnTo>
                      <a:lnTo>
                        <a:pt x="0" y="140"/>
                      </a:lnTo>
                      <a:lnTo>
                        <a:pt x="1" y="126"/>
                      </a:lnTo>
                      <a:lnTo>
                        <a:pt x="2" y="112"/>
                      </a:lnTo>
                      <a:lnTo>
                        <a:pt x="7" y="99"/>
                      </a:lnTo>
                      <a:lnTo>
                        <a:pt x="11" y="85"/>
                      </a:lnTo>
                      <a:lnTo>
                        <a:pt x="17" y="74"/>
                      </a:lnTo>
                      <a:lnTo>
                        <a:pt x="24" y="61"/>
                      </a:lnTo>
                      <a:lnTo>
                        <a:pt x="32" y="51"/>
                      </a:lnTo>
                      <a:lnTo>
                        <a:pt x="41" y="41"/>
                      </a:lnTo>
                      <a:lnTo>
                        <a:pt x="51" y="32"/>
                      </a:lnTo>
                      <a:lnTo>
                        <a:pt x="62" y="24"/>
                      </a:lnTo>
                      <a:lnTo>
                        <a:pt x="73" y="17"/>
                      </a:lnTo>
                      <a:lnTo>
                        <a:pt x="86" y="11"/>
                      </a:lnTo>
                      <a:lnTo>
                        <a:pt x="98" y="6"/>
                      </a:lnTo>
                      <a:lnTo>
                        <a:pt x="112" y="3"/>
                      </a:lnTo>
                      <a:lnTo>
                        <a:pt x="125" y="0"/>
                      </a:lnTo>
                      <a:lnTo>
                        <a:pt x="140" y="0"/>
                      </a:lnTo>
                      <a:lnTo>
                        <a:pt x="140" y="0"/>
                      </a:lnTo>
                      <a:lnTo>
                        <a:pt x="155" y="0"/>
                      </a:lnTo>
                      <a:lnTo>
                        <a:pt x="168" y="3"/>
                      </a:lnTo>
                      <a:lnTo>
                        <a:pt x="182" y="6"/>
                      </a:lnTo>
                      <a:lnTo>
                        <a:pt x="194" y="11"/>
                      </a:lnTo>
                      <a:lnTo>
                        <a:pt x="207" y="17"/>
                      </a:lnTo>
                      <a:lnTo>
                        <a:pt x="218" y="24"/>
                      </a:lnTo>
                      <a:lnTo>
                        <a:pt x="229" y="32"/>
                      </a:lnTo>
                      <a:lnTo>
                        <a:pt x="239" y="41"/>
                      </a:lnTo>
                      <a:lnTo>
                        <a:pt x="249" y="51"/>
                      </a:lnTo>
                      <a:lnTo>
                        <a:pt x="256" y="61"/>
                      </a:lnTo>
                      <a:lnTo>
                        <a:pt x="263" y="74"/>
                      </a:lnTo>
                      <a:lnTo>
                        <a:pt x="269" y="85"/>
                      </a:lnTo>
                      <a:lnTo>
                        <a:pt x="273" y="99"/>
                      </a:lnTo>
                      <a:lnTo>
                        <a:pt x="278" y="112"/>
                      </a:lnTo>
                      <a:lnTo>
                        <a:pt x="279" y="126"/>
                      </a:lnTo>
                      <a:lnTo>
                        <a:pt x="280" y="140"/>
                      </a:lnTo>
                      <a:lnTo>
                        <a:pt x="280" y="140"/>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8" name="Freeform 18"/>
                <p:cNvSpPr/>
                <p:nvPr>
                  <p:custDataLst>
                    <p:tags r:id="rId14"/>
                  </p:custDataLst>
                </p:nvPr>
              </p:nvSpPr>
              <p:spPr bwMode="auto">
                <a:xfrm>
                  <a:off x="1960492" y="3846229"/>
                  <a:ext cx="547208" cy="383768"/>
                </a:xfrm>
                <a:custGeom>
                  <a:avLst/>
                  <a:gdLst>
                    <a:gd name="T0" fmla="*/ 483 w 606"/>
                    <a:gd name="T1" fmla="*/ 27 h 425"/>
                    <a:gd name="T2" fmla="*/ 483 w 606"/>
                    <a:gd name="T3" fmla="*/ 27 h 425"/>
                    <a:gd name="T4" fmla="*/ 483 w 606"/>
                    <a:gd name="T5" fmla="*/ 27 h 425"/>
                    <a:gd name="T6" fmla="*/ 461 w 606"/>
                    <a:gd name="T7" fmla="*/ 21 h 425"/>
                    <a:gd name="T8" fmla="*/ 439 w 606"/>
                    <a:gd name="T9" fmla="*/ 16 h 425"/>
                    <a:gd name="T10" fmla="*/ 416 w 606"/>
                    <a:gd name="T11" fmla="*/ 12 h 425"/>
                    <a:gd name="T12" fmla="*/ 393 w 606"/>
                    <a:gd name="T13" fmla="*/ 7 h 425"/>
                    <a:gd name="T14" fmla="*/ 371 w 606"/>
                    <a:gd name="T15" fmla="*/ 5 h 425"/>
                    <a:gd name="T16" fmla="*/ 348 w 606"/>
                    <a:gd name="T17" fmla="*/ 3 h 425"/>
                    <a:gd name="T18" fmla="*/ 326 w 606"/>
                    <a:gd name="T19" fmla="*/ 2 h 425"/>
                    <a:gd name="T20" fmla="*/ 303 w 606"/>
                    <a:gd name="T21" fmla="*/ 0 h 425"/>
                    <a:gd name="T22" fmla="*/ 280 w 606"/>
                    <a:gd name="T23" fmla="*/ 2 h 425"/>
                    <a:gd name="T24" fmla="*/ 258 w 606"/>
                    <a:gd name="T25" fmla="*/ 3 h 425"/>
                    <a:gd name="T26" fmla="*/ 235 w 606"/>
                    <a:gd name="T27" fmla="*/ 5 h 425"/>
                    <a:gd name="T28" fmla="*/ 213 w 606"/>
                    <a:gd name="T29" fmla="*/ 7 h 425"/>
                    <a:gd name="T30" fmla="*/ 190 w 606"/>
                    <a:gd name="T31" fmla="*/ 12 h 425"/>
                    <a:gd name="T32" fmla="*/ 168 w 606"/>
                    <a:gd name="T33" fmla="*/ 16 h 425"/>
                    <a:gd name="T34" fmla="*/ 145 w 606"/>
                    <a:gd name="T35" fmla="*/ 21 h 425"/>
                    <a:gd name="T36" fmla="*/ 123 w 606"/>
                    <a:gd name="T37" fmla="*/ 27 h 425"/>
                    <a:gd name="T38" fmla="*/ 123 w 606"/>
                    <a:gd name="T39" fmla="*/ 27 h 425"/>
                    <a:gd name="T40" fmla="*/ 123 w 606"/>
                    <a:gd name="T41" fmla="*/ 27 h 425"/>
                    <a:gd name="T42" fmla="*/ 110 w 606"/>
                    <a:gd name="T43" fmla="*/ 32 h 425"/>
                    <a:gd name="T44" fmla="*/ 98 w 606"/>
                    <a:gd name="T45" fmla="*/ 38 h 425"/>
                    <a:gd name="T46" fmla="*/ 85 w 606"/>
                    <a:gd name="T47" fmla="*/ 44 h 425"/>
                    <a:gd name="T48" fmla="*/ 74 w 606"/>
                    <a:gd name="T49" fmla="*/ 52 h 425"/>
                    <a:gd name="T50" fmla="*/ 62 w 606"/>
                    <a:gd name="T51" fmla="*/ 61 h 425"/>
                    <a:gd name="T52" fmla="*/ 52 w 606"/>
                    <a:gd name="T53" fmla="*/ 70 h 425"/>
                    <a:gd name="T54" fmla="*/ 43 w 606"/>
                    <a:gd name="T55" fmla="*/ 81 h 425"/>
                    <a:gd name="T56" fmla="*/ 34 w 606"/>
                    <a:gd name="T57" fmla="*/ 92 h 425"/>
                    <a:gd name="T58" fmla="*/ 26 w 606"/>
                    <a:gd name="T59" fmla="*/ 103 h 425"/>
                    <a:gd name="T60" fmla="*/ 20 w 606"/>
                    <a:gd name="T61" fmla="*/ 116 h 425"/>
                    <a:gd name="T62" fmla="*/ 14 w 606"/>
                    <a:gd name="T63" fmla="*/ 128 h 425"/>
                    <a:gd name="T64" fmla="*/ 9 w 606"/>
                    <a:gd name="T65" fmla="*/ 142 h 425"/>
                    <a:gd name="T66" fmla="*/ 6 w 606"/>
                    <a:gd name="T67" fmla="*/ 155 h 425"/>
                    <a:gd name="T68" fmla="*/ 3 w 606"/>
                    <a:gd name="T69" fmla="*/ 170 h 425"/>
                    <a:gd name="T70" fmla="*/ 1 w 606"/>
                    <a:gd name="T71" fmla="*/ 183 h 425"/>
                    <a:gd name="T72" fmla="*/ 0 w 606"/>
                    <a:gd name="T73" fmla="*/ 199 h 425"/>
                    <a:gd name="T74" fmla="*/ 0 w 606"/>
                    <a:gd name="T75" fmla="*/ 199 h 425"/>
                    <a:gd name="T76" fmla="*/ 0 w 606"/>
                    <a:gd name="T77" fmla="*/ 425 h 425"/>
                    <a:gd name="T78" fmla="*/ 303 w 606"/>
                    <a:gd name="T79" fmla="*/ 425 h 425"/>
                    <a:gd name="T80" fmla="*/ 606 w 606"/>
                    <a:gd name="T81" fmla="*/ 425 h 425"/>
                    <a:gd name="T82" fmla="*/ 606 w 606"/>
                    <a:gd name="T83" fmla="*/ 199 h 425"/>
                    <a:gd name="T84" fmla="*/ 606 w 606"/>
                    <a:gd name="T85" fmla="*/ 199 h 425"/>
                    <a:gd name="T86" fmla="*/ 606 w 606"/>
                    <a:gd name="T87" fmla="*/ 199 h 425"/>
                    <a:gd name="T88" fmla="*/ 605 w 606"/>
                    <a:gd name="T89" fmla="*/ 183 h 425"/>
                    <a:gd name="T90" fmla="*/ 604 w 606"/>
                    <a:gd name="T91" fmla="*/ 170 h 425"/>
                    <a:gd name="T92" fmla="*/ 600 w 606"/>
                    <a:gd name="T93" fmla="*/ 155 h 425"/>
                    <a:gd name="T94" fmla="*/ 597 w 606"/>
                    <a:gd name="T95" fmla="*/ 142 h 425"/>
                    <a:gd name="T96" fmla="*/ 592 w 606"/>
                    <a:gd name="T97" fmla="*/ 128 h 425"/>
                    <a:gd name="T98" fmla="*/ 587 w 606"/>
                    <a:gd name="T99" fmla="*/ 116 h 425"/>
                    <a:gd name="T100" fmla="*/ 580 w 606"/>
                    <a:gd name="T101" fmla="*/ 103 h 425"/>
                    <a:gd name="T102" fmla="*/ 572 w 606"/>
                    <a:gd name="T103" fmla="*/ 92 h 425"/>
                    <a:gd name="T104" fmla="*/ 563 w 606"/>
                    <a:gd name="T105" fmla="*/ 81 h 425"/>
                    <a:gd name="T106" fmla="*/ 554 w 606"/>
                    <a:gd name="T107" fmla="*/ 70 h 425"/>
                    <a:gd name="T108" fmla="*/ 544 w 606"/>
                    <a:gd name="T109" fmla="*/ 61 h 425"/>
                    <a:gd name="T110" fmla="*/ 532 w 606"/>
                    <a:gd name="T111" fmla="*/ 52 h 425"/>
                    <a:gd name="T112" fmla="*/ 521 w 606"/>
                    <a:gd name="T113" fmla="*/ 44 h 425"/>
                    <a:gd name="T114" fmla="*/ 509 w 606"/>
                    <a:gd name="T115" fmla="*/ 38 h 425"/>
                    <a:gd name="T116" fmla="*/ 496 w 606"/>
                    <a:gd name="T117" fmla="*/ 32 h 425"/>
                    <a:gd name="T118" fmla="*/ 483 w 606"/>
                    <a:gd name="T119" fmla="*/ 27 h 425"/>
                    <a:gd name="T120" fmla="*/ 483 w 606"/>
                    <a:gd name="T121" fmla="*/ 2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6" h="425">
                      <a:moveTo>
                        <a:pt x="483" y="27"/>
                      </a:moveTo>
                      <a:lnTo>
                        <a:pt x="483" y="27"/>
                      </a:lnTo>
                      <a:lnTo>
                        <a:pt x="483" y="27"/>
                      </a:lnTo>
                      <a:lnTo>
                        <a:pt x="461" y="21"/>
                      </a:lnTo>
                      <a:lnTo>
                        <a:pt x="439" y="16"/>
                      </a:lnTo>
                      <a:lnTo>
                        <a:pt x="416" y="12"/>
                      </a:lnTo>
                      <a:lnTo>
                        <a:pt x="393" y="7"/>
                      </a:lnTo>
                      <a:lnTo>
                        <a:pt x="371" y="5"/>
                      </a:lnTo>
                      <a:lnTo>
                        <a:pt x="348" y="3"/>
                      </a:lnTo>
                      <a:lnTo>
                        <a:pt x="326" y="2"/>
                      </a:lnTo>
                      <a:lnTo>
                        <a:pt x="303" y="0"/>
                      </a:lnTo>
                      <a:lnTo>
                        <a:pt x="280" y="2"/>
                      </a:lnTo>
                      <a:lnTo>
                        <a:pt x="258" y="3"/>
                      </a:lnTo>
                      <a:lnTo>
                        <a:pt x="235" y="5"/>
                      </a:lnTo>
                      <a:lnTo>
                        <a:pt x="213" y="7"/>
                      </a:lnTo>
                      <a:lnTo>
                        <a:pt x="190" y="12"/>
                      </a:lnTo>
                      <a:lnTo>
                        <a:pt x="168" y="16"/>
                      </a:lnTo>
                      <a:lnTo>
                        <a:pt x="145" y="21"/>
                      </a:lnTo>
                      <a:lnTo>
                        <a:pt x="123" y="27"/>
                      </a:lnTo>
                      <a:lnTo>
                        <a:pt x="123" y="27"/>
                      </a:lnTo>
                      <a:lnTo>
                        <a:pt x="123" y="27"/>
                      </a:lnTo>
                      <a:lnTo>
                        <a:pt x="110" y="32"/>
                      </a:lnTo>
                      <a:lnTo>
                        <a:pt x="98" y="38"/>
                      </a:lnTo>
                      <a:lnTo>
                        <a:pt x="85" y="44"/>
                      </a:lnTo>
                      <a:lnTo>
                        <a:pt x="74" y="52"/>
                      </a:lnTo>
                      <a:lnTo>
                        <a:pt x="62" y="61"/>
                      </a:lnTo>
                      <a:lnTo>
                        <a:pt x="52" y="70"/>
                      </a:lnTo>
                      <a:lnTo>
                        <a:pt x="43" y="81"/>
                      </a:lnTo>
                      <a:lnTo>
                        <a:pt x="34" y="92"/>
                      </a:lnTo>
                      <a:lnTo>
                        <a:pt x="26" y="103"/>
                      </a:lnTo>
                      <a:lnTo>
                        <a:pt x="20" y="116"/>
                      </a:lnTo>
                      <a:lnTo>
                        <a:pt x="14" y="128"/>
                      </a:lnTo>
                      <a:lnTo>
                        <a:pt x="9" y="142"/>
                      </a:lnTo>
                      <a:lnTo>
                        <a:pt x="6" y="155"/>
                      </a:lnTo>
                      <a:lnTo>
                        <a:pt x="3" y="170"/>
                      </a:lnTo>
                      <a:lnTo>
                        <a:pt x="1" y="183"/>
                      </a:lnTo>
                      <a:lnTo>
                        <a:pt x="0" y="199"/>
                      </a:lnTo>
                      <a:lnTo>
                        <a:pt x="0" y="199"/>
                      </a:lnTo>
                      <a:lnTo>
                        <a:pt x="0" y="425"/>
                      </a:lnTo>
                      <a:lnTo>
                        <a:pt x="303" y="425"/>
                      </a:lnTo>
                      <a:lnTo>
                        <a:pt x="606" y="425"/>
                      </a:lnTo>
                      <a:lnTo>
                        <a:pt x="606" y="199"/>
                      </a:lnTo>
                      <a:lnTo>
                        <a:pt x="606" y="199"/>
                      </a:lnTo>
                      <a:lnTo>
                        <a:pt x="606" y="199"/>
                      </a:lnTo>
                      <a:lnTo>
                        <a:pt x="605" y="183"/>
                      </a:lnTo>
                      <a:lnTo>
                        <a:pt x="604" y="170"/>
                      </a:lnTo>
                      <a:lnTo>
                        <a:pt x="600" y="155"/>
                      </a:lnTo>
                      <a:lnTo>
                        <a:pt x="597" y="142"/>
                      </a:lnTo>
                      <a:lnTo>
                        <a:pt x="592" y="128"/>
                      </a:lnTo>
                      <a:lnTo>
                        <a:pt x="587" y="116"/>
                      </a:lnTo>
                      <a:lnTo>
                        <a:pt x="580" y="103"/>
                      </a:lnTo>
                      <a:lnTo>
                        <a:pt x="572" y="92"/>
                      </a:lnTo>
                      <a:lnTo>
                        <a:pt x="563" y="81"/>
                      </a:lnTo>
                      <a:lnTo>
                        <a:pt x="554" y="70"/>
                      </a:lnTo>
                      <a:lnTo>
                        <a:pt x="544" y="61"/>
                      </a:lnTo>
                      <a:lnTo>
                        <a:pt x="532" y="52"/>
                      </a:lnTo>
                      <a:lnTo>
                        <a:pt x="521" y="44"/>
                      </a:lnTo>
                      <a:lnTo>
                        <a:pt x="509" y="38"/>
                      </a:lnTo>
                      <a:lnTo>
                        <a:pt x="496" y="32"/>
                      </a:lnTo>
                      <a:lnTo>
                        <a:pt x="483" y="27"/>
                      </a:lnTo>
                      <a:lnTo>
                        <a:pt x="483" y="27"/>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69" name="Freeform 19"/>
                <p:cNvSpPr/>
                <p:nvPr>
                  <p:custDataLst>
                    <p:tags r:id="rId15"/>
                  </p:custDataLst>
                </p:nvPr>
              </p:nvSpPr>
              <p:spPr bwMode="auto">
                <a:xfrm>
                  <a:off x="2730737" y="3562692"/>
                  <a:ext cx="252835" cy="252835"/>
                </a:xfrm>
                <a:custGeom>
                  <a:avLst/>
                  <a:gdLst>
                    <a:gd name="T0" fmla="*/ 280 w 280"/>
                    <a:gd name="T1" fmla="*/ 140 h 280"/>
                    <a:gd name="T2" fmla="*/ 278 w 280"/>
                    <a:gd name="T3" fmla="*/ 169 h 280"/>
                    <a:gd name="T4" fmla="*/ 269 w 280"/>
                    <a:gd name="T5" fmla="*/ 195 h 280"/>
                    <a:gd name="T6" fmla="*/ 257 w 280"/>
                    <a:gd name="T7" fmla="*/ 218 h 280"/>
                    <a:gd name="T8" fmla="*/ 240 w 280"/>
                    <a:gd name="T9" fmla="*/ 239 h 280"/>
                    <a:gd name="T10" fmla="*/ 218 w 280"/>
                    <a:gd name="T11" fmla="*/ 257 h 280"/>
                    <a:gd name="T12" fmla="*/ 194 w 280"/>
                    <a:gd name="T13" fmla="*/ 269 h 280"/>
                    <a:gd name="T14" fmla="*/ 169 w 280"/>
                    <a:gd name="T15" fmla="*/ 277 h 280"/>
                    <a:gd name="T16" fmla="*/ 140 w 280"/>
                    <a:gd name="T17" fmla="*/ 280 h 280"/>
                    <a:gd name="T18" fmla="*/ 126 w 280"/>
                    <a:gd name="T19" fmla="*/ 279 h 280"/>
                    <a:gd name="T20" fmla="*/ 98 w 280"/>
                    <a:gd name="T21" fmla="*/ 274 h 280"/>
                    <a:gd name="T22" fmla="*/ 74 w 280"/>
                    <a:gd name="T23" fmla="*/ 264 h 280"/>
                    <a:gd name="T24" fmla="*/ 51 w 280"/>
                    <a:gd name="T25" fmla="*/ 248 h 280"/>
                    <a:gd name="T26" fmla="*/ 32 w 280"/>
                    <a:gd name="T27" fmla="*/ 230 h 280"/>
                    <a:gd name="T28" fmla="*/ 17 w 280"/>
                    <a:gd name="T29" fmla="*/ 207 h 280"/>
                    <a:gd name="T30" fmla="*/ 7 w 280"/>
                    <a:gd name="T31" fmla="*/ 182 h 280"/>
                    <a:gd name="T32" fmla="*/ 1 w 280"/>
                    <a:gd name="T33" fmla="*/ 154 h 280"/>
                    <a:gd name="T34" fmla="*/ 0 w 280"/>
                    <a:gd name="T35" fmla="*/ 140 h 280"/>
                    <a:gd name="T36" fmla="*/ 4 w 280"/>
                    <a:gd name="T37" fmla="*/ 112 h 280"/>
                    <a:gd name="T38" fmla="*/ 11 w 280"/>
                    <a:gd name="T39" fmla="*/ 85 h 280"/>
                    <a:gd name="T40" fmla="*/ 24 w 280"/>
                    <a:gd name="T41" fmla="*/ 61 h 280"/>
                    <a:gd name="T42" fmla="*/ 41 w 280"/>
                    <a:gd name="T43" fmla="*/ 41 h 280"/>
                    <a:gd name="T44" fmla="*/ 62 w 280"/>
                    <a:gd name="T45" fmla="*/ 24 h 280"/>
                    <a:gd name="T46" fmla="*/ 86 w 280"/>
                    <a:gd name="T47" fmla="*/ 11 h 280"/>
                    <a:gd name="T48" fmla="*/ 112 w 280"/>
                    <a:gd name="T49" fmla="*/ 3 h 280"/>
                    <a:gd name="T50" fmla="*/ 140 w 280"/>
                    <a:gd name="T51" fmla="*/ 0 h 280"/>
                    <a:gd name="T52" fmla="*/ 155 w 280"/>
                    <a:gd name="T53" fmla="*/ 0 h 280"/>
                    <a:gd name="T54" fmla="*/ 182 w 280"/>
                    <a:gd name="T55" fmla="*/ 6 h 280"/>
                    <a:gd name="T56" fmla="*/ 207 w 280"/>
                    <a:gd name="T57" fmla="*/ 17 h 280"/>
                    <a:gd name="T58" fmla="*/ 230 w 280"/>
                    <a:gd name="T59" fmla="*/ 32 h 280"/>
                    <a:gd name="T60" fmla="*/ 249 w 280"/>
                    <a:gd name="T61" fmla="*/ 51 h 280"/>
                    <a:gd name="T62" fmla="*/ 263 w 280"/>
                    <a:gd name="T63" fmla="*/ 74 h 280"/>
                    <a:gd name="T64" fmla="*/ 275 w 280"/>
                    <a:gd name="T65" fmla="*/ 99 h 280"/>
                    <a:gd name="T66" fmla="*/ 280 w 280"/>
                    <a:gd name="T67" fmla="*/ 126 h 280"/>
                    <a:gd name="T68" fmla="*/ 280 w 280"/>
                    <a:gd name="T69"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80">
                      <a:moveTo>
                        <a:pt x="280" y="140"/>
                      </a:moveTo>
                      <a:lnTo>
                        <a:pt x="280" y="140"/>
                      </a:lnTo>
                      <a:lnTo>
                        <a:pt x="280" y="154"/>
                      </a:lnTo>
                      <a:lnTo>
                        <a:pt x="278" y="169"/>
                      </a:lnTo>
                      <a:lnTo>
                        <a:pt x="275" y="182"/>
                      </a:lnTo>
                      <a:lnTo>
                        <a:pt x="269" y="195"/>
                      </a:lnTo>
                      <a:lnTo>
                        <a:pt x="263" y="207"/>
                      </a:lnTo>
                      <a:lnTo>
                        <a:pt x="257" y="218"/>
                      </a:lnTo>
                      <a:lnTo>
                        <a:pt x="249" y="230"/>
                      </a:lnTo>
                      <a:lnTo>
                        <a:pt x="240" y="239"/>
                      </a:lnTo>
                      <a:lnTo>
                        <a:pt x="230" y="248"/>
                      </a:lnTo>
                      <a:lnTo>
                        <a:pt x="218" y="257"/>
                      </a:lnTo>
                      <a:lnTo>
                        <a:pt x="207" y="264"/>
                      </a:lnTo>
                      <a:lnTo>
                        <a:pt x="194" y="269"/>
                      </a:lnTo>
                      <a:lnTo>
                        <a:pt x="182" y="274"/>
                      </a:lnTo>
                      <a:lnTo>
                        <a:pt x="169" y="277"/>
                      </a:lnTo>
                      <a:lnTo>
                        <a:pt x="155" y="279"/>
                      </a:lnTo>
                      <a:lnTo>
                        <a:pt x="140" y="280"/>
                      </a:lnTo>
                      <a:lnTo>
                        <a:pt x="140" y="280"/>
                      </a:lnTo>
                      <a:lnTo>
                        <a:pt x="126" y="279"/>
                      </a:lnTo>
                      <a:lnTo>
                        <a:pt x="112" y="277"/>
                      </a:lnTo>
                      <a:lnTo>
                        <a:pt x="98" y="274"/>
                      </a:lnTo>
                      <a:lnTo>
                        <a:pt x="86" y="269"/>
                      </a:lnTo>
                      <a:lnTo>
                        <a:pt x="74" y="264"/>
                      </a:lnTo>
                      <a:lnTo>
                        <a:pt x="62" y="257"/>
                      </a:lnTo>
                      <a:lnTo>
                        <a:pt x="51" y="248"/>
                      </a:lnTo>
                      <a:lnTo>
                        <a:pt x="41" y="239"/>
                      </a:lnTo>
                      <a:lnTo>
                        <a:pt x="32" y="230"/>
                      </a:lnTo>
                      <a:lnTo>
                        <a:pt x="24" y="218"/>
                      </a:lnTo>
                      <a:lnTo>
                        <a:pt x="17" y="207"/>
                      </a:lnTo>
                      <a:lnTo>
                        <a:pt x="11" y="195"/>
                      </a:lnTo>
                      <a:lnTo>
                        <a:pt x="7" y="182"/>
                      </a:lnTo>
                      <a:lnTo>
                        <a:pt x="4" y="169"/>
                      </a:lnTo>
                      <a:lnTo>
                        <a:pt x="1" y="154"/>
                      </a:lnTo>
                      <a:lnTo>
                        <a:pt x="0" y="140"/>
                      </a:lnTo>
                      <a:lnTo>
                        <a:pt x="0" y="140"/>
                      </a:lnTo>
                      <a:lnTo>
                        <a:pt x="1" y="126"/>
                      </a:lnTo>
                      <a:lnTo>
                        <a:pt x="4" y="112"/>
                      </a:lnTo>
                      <a:lnTo>
                        <a:pt x="7" y="99"/>
                      </a:lnTo>
                      <a:lnTo>
                        <a:pt x="11" y="85"/>
                      </a:lnTo>
                      <a:lnTo>
                        <a:pt x="17" y="74"/>
                      </a:lnTo>
                      <a:lnTo>
                        <a:pt x="24" y="61"/>
                      </a:lnTo>
                      <a:lnTo>
                        <a:pt x="32" y="51"/>
                      </a:lnTo>
                      <a:lnTo>
                        <a:pt x="41" y="41"/>
                      </a:lnTo>
                      <a:lnTo>
                        <a:pt x="51" y="32"/>
                      </a:lnTo>
                      <a:lnTo>
                        <a:pt x="62" y="24"/>
                      </a:lnTo>
                      <a:lnTo>
                        <a:pt x="74" y="17"/>
                      </a:lnTo>
                      <a:lnTo>
                        <a:pt x="86" y="11"/>
                      </a:lnTo>
                      <a:lnTo>
                        <a:pt x="98" y="6"/>
                      </a:lnTo>
                      <a:lnTo>
                        <a:pt x="112" y="3"/>
                      </a:lnTo>
                      <a:lnTo>
                        <a:pt x="126" y="0"/>
                      </a:lnTo>
                      <a:lnTo>
                        <a:pt x="140" y="0"/>
                      </a:lnTo>
                      <a:lnTo>
                        <a:pt x="140" y="0"/>
                      </a:lnTo>
                      <a:lnTo>
                        <a:pt x="155" y="0"/>
                      </a:lnTo>
                      <a:lnTo>
                        <a:pt x="169" y="3"/>
                      </a:lnTo>
                      <a:lnTo>
                        <a:pt x="182" y="6"/>
                      </a:lnTo>
                      <a:lnTo>
                        <a:pt x="194" y="11"/>
                      </a:lnTo>
                      <a:lnTo>
                        <a:pt x="207" y="17"/>
                      </a:lnTo>
                      <a:lnTo>
                        <a:pt x="218" y="24"/>
                      </a:lnTo>
                      <a:lnTo>
                        <a:pt x="230" y="32"/>
                      </a:lnTo>
                      <a:lnTo>
                        <a:pt x="240" y="41"/>
                      </a:lnTo>
                      <a:lnTo>
                        <a:pt x="249" y="51"/>
                      </a:lnTo>
                      <a:lnTo>
                        <a:pt x="257" y="61"/>
                      </a:lnTo>
                      <a:lnTo>
                        <a:pt x="263" y="74"/>
                      </a:lnTo>
                      <a:lnTo>
                        <a:pt x="269" y="85"/>
                      </a:lnTo>
                      <a:lnTo>
                        <a:pt x="275" y="99"/>
                      </a:lnTo>
                      <a:lnTo>
                        <a:pt x="278" y="112"/>
                      </a:lnTo>
                      <a:lnTo>
                        <a:pt x="280" y="126"/>
                      </a:lnTo>
                      <a:lnTo>
                        <a:pt x="280" y="140"/>
                      </a:lnTo>
                      <a:lnTo>
                        <a:pt x="280" y="140"/>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70" name="Freeform 20"/>
                <p:cNvSpPr/>
                <p:nvPr>
                  <p:custDataLst>
                    <p:tags r:id="rId16"/>
                  </p:custDataLst>
                </p:nvPr>
              </p:nvSpPr>
              <p:spPr bwMode="auto">
                <a:xfrm>
                  <a:off x="2584454" y="3846229"/>
                  <a:ext cx="546305" cy="383768"/>
                </a:xfrm>
                <a:custGeom>
                  <a:avLst/>
                  <a:gdLst>
                    <a:gd name="T0" fmla="*/ 482 w 605"/>
                    <a:gd name="T1" fmla="*/ 27 h 425"/>
                    <a:gd name="T2" fmla="*/ 482 w 605"/>
                    <a:gd name="T3" fmla="*/ 27 h 425"/>
                    <a:gd name="T4" fmla="*/ 482 w 605"/>
                    <a:gd name="T5" fmla="*/ 27 h 425"/>
                    <a:gd name="T6" fmla="*/ 460 w 605"/>
                    <a:gd name="T7" fmla="*/ 21 h 425"/>
                    <a:gd name="T8" fmla="*/ 438 w 605"/>
                    <a:gd name="T9" fmla="*/ 16 h 425"/>
                    <a:gd name="T10" fmla="*/ 415 w 605"/>
                    <a:gd name="T11" fmla="*/ 12 h 425"/>
                    <a:gd name="T12" fmla="*/ 393 w 605"/>
                    <a:gd name="T13" fmla="*/ 7 h 425"/>
                    <a:gd name="T14" fmla="*/ 370 w 605"/>
                    <a:gd name="T15" fmla="*/ 5 h 425"/>
                    <a:gd name="T16" fmla="*/ 347 w 605"/>
                    <a:gd name="T17" fmla="*/ 3 h 425"/>
                    <a:gd name="T18" fmla="*/ 325 w 605"/>
                    <a:gd name="T19" fmla="*/ 2 h 425"/>
                    <a:gd name="T20" fmla="*/ 302 w 605"/>
                    <a:gd name="T21" fmla="*/ 0 h 425"/>
                    <a:gd name="T22" fmla="*/ 280 w 605"/>
                    <a:gd name="T23" fmla="*/ 2 h 425"/>
                    <a:gd name="T24" fmla="*/ 257 w 605"/>
                    <a:gd name="T25" fmla="*/ 3 h 425"/>
                    <a:gd name="T26" fmla="*/ 234 w 605"/>
                    <a:gd name="T27" fmla="*/ 5 h 425"/>
                    <a:gd name="T28" fmla="*/ 212 w 605"/>
                    <a:gd name="T29" fmla="*/ 7 h 425"/>
                    <a:gd name="T30" fmla="*/ 189 w 605"/>
                    <a:gd name="T31" fmla="*/ 12 h 425"/>
                    <a:gd name="T32" fmla="*/ 167 w 605"/>
                    <a:gd name="T33" fmla="*/ 16 h 425"/>
                    <a:gd name="T34" fmla="*/ 144 w 605"/>
                    <a:gd name="T35" fmla="*/ 21 h 425"/>
                    <a:gd name="T36" fmla="*/ 123 w 605"/>
                    <a:gd name="T37" fmla="*/ 27 h 425"/>
                    <a:gd name="T38" fmla="*/ 123 w 605"/>
                    <a:gd name="T39" fmla="*/ 27 h 425"/>
                    <a:gd name="T40" fmla="*/ 123 w 605"/>
                    <a:gd name="T41" fmla="*/ 27 h 425"/>
                    <a:gd name="T42" fmla="*/ 109 w 605"/>
                    <a:gd name="T43" fmla="*/ 32 h 425"/>
                    <a:gd name="T44" fmla="*/ 97 w 605"/>
                    <a:gd name="T45" fmla="*/ 38 h 425"/>
                    <a:gd name="T46" fmla="*/ 84 w 605"/>
                    <a:gd name="T47" fmla="*/ 44 h 425"/>
                    <a:gd name="T48" fmla="*/ 73 w 605"/>
                    <a:gd name="T49" fmla="*/ 52 h 425"/>
                    <a:gd name="T50" fmla="*/ 62 w 605"/>
                    <a:gd name="T51" fmla="*/ 61 h 425"/>
                    <a:gd name="T52" fmla="*/ 52 w 605"/>
                    <a:gd name="T53" fmla="*/ 70 h 425"/>
                    <a:gd name="T54" fmla="*/ 42 w 605"/>
                    <a:gd name="T55" fmla="*/ 81 h 425"/>
                    <a:gd name="T56" fmla="*/ 33 w 605"/>
                    <a:gd name="T57" fmla="*/ 92 h 425"/>
                    <a:gd name="T58" fmla="*/ 27 w 605"/>
                    <a:gd name="T59" fmla="*/ 103 h 425"/>
                    <a:gd name="T60" fmla="*/ 20 w 605"/>
                    <a:gd name="T61" fmla="*/ 116 h 425"/>
                    <a:gd name="T62" fmla="*/ 13 w 605"/>
                    <a:gd name="T63" fmla="*/ 128 h 425"/>
                    <a:gd name="T64" fmla="*/ 9 w 605"/>
                    <a:gd name="T65" fmla="*/ 142 h 425"/>
                    <a:gd name="T66" fmla="*/ 5 w 605"/>
                    <a:gd name="T67" fmla="*/ 155 h 425"/>
                    <a:gd name="T68" fmla="*/ 2 w 605"/>
                    <a:gd name="T69" fmla="*/ 170 h 425"/>
                    <a:gd name="T70" fmla="*/ 1 w 605"/>
                    <a:gd name="T71" fmla="*/ 183 h 425"/>
                    <a:gd name="T72" fmla="*/ 0 w 605"/>
                    <a:gd name="T73" fmla="*/ 199 h 425"/>
                    <a:gd name="T74" fmla="*/ 0 w 605"/>
                    <a:gd name="T75" fmla="*/ 199 h 425"/>
                    <a:gd name="T76" fmla="*/ 0 w 605"/>
                    <a:gd name="T77" fmla="*/ 425 h 425"/>
                    <a:gd name="T78" fmla="*/ 302 w 605"/>
                    <a:gd name="T79" fmla="*/ 425 h 425"/>
                    <a:gd name="T80" fmla="*/ 605 w 605"/>
                    <a:gd name="T81" fmla="*/ 425 h 425"/>
                    <a:gd name="T82" fmla="*/ 605 w 605"/>
                    <a:gd name="T83" fmla="*/ 199 h 425"/>
                    <a:gd name="T84" fmla="*/ 605 w 605"/>
                    <a:gd name="T85" fmla="*/ 199 h 425"/>
                    <a:gd name="T86" fmla="*/ 605 w 605"/>
                    <a:gd name="T87" fmla="*/ 199 h 425"/>
                    <a:gd name="T88" fmla="*/ 605 w 605"/>
                    <a:gd name="T89" fmla="*/ 183 h 425"/>
                    <a:gd name="T90" fmla="*/ 603 w 605"/>
                    <a:gd name="T91" fmla="*/ 170 h 425"/>
                    <a:gd name="T92" fmla="*/ 600 w 605"/>
                    <a:gd name="T93" fmla="*/ 155 h 425"/>
                    <a:gd name="T94" fmla="*/ 596 w 605"/>
                    <a:gd name="T95" fmla="*/ 142 h 425"/>
                    <a:gd name="T96" fmla="*/ 591 w 605"/>
                    <a:gd name="T97" fmla="*/ 128 h 425"/>
                    <a:gd name="T98" fmla="*/ 586 w 605"/>
                    <a:gd name="T99" fmla="*/ 116 h 425"/>
                    <a:gd name="T100" fmla="*/ 579 w 605"/>
                    <a:gd name="T101" fmla="*/ 103 h 425"/>
                    <a:gd name="T102" fmla="*/ 571 w 605"/>
                    <a:gd name="T103" fmla="*/ 92 h 425"/>
                    <a:gd name="T104" fmla="*/ 562 w 605"/>
                    <a:gd name="T105" fmla="*/ 81 h 425"/>
                    <a:gd name="T106" fmla="*/ 553 w 605"/>
                    <a:gd name="T107" fmla="*/ 70 h 425"/>
                    <a:gd name="T108" fmla="*/ 543 w 605"/>
                    <a:gd name="T109" fmla="*/ 61 h 425"/>
                    <a:gd name="T110" fmla="*/ 533 w 605"/>
                    <a:gd name="T111" fmla="*/ 52 h 425"/>
                    <a:gd name="T112" fmla="*/ 520 w 605"/>
                    <a:gd name="T113" fmla="*/ 44 h 425"/>
                    <a:gd name="T114" fmla="*/ 509 w 605"/>
                    <a:gd name="T115" fmla="*/ 38 h 425"/>
                    <a:gd name="T116" fmla="*/ 495 w 605"/>
                    <a:gd name="T117" fmla="*/ 32 h 425"/>
                    <a:gd name="T118" fmla="*/ 482 w 605"/>
                    <a:gd name="T119" fmla="*/ 27 h 425"/>
                    <a:gd name="T120" fmla="*/ 482 w 605"/>
                    <a:gd name="T121" fmla="*/ 2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5" h="425">
                      <a:moveTo>
                        <a:pt x="482" y="27"/>
                      </a:moveTo>
                      <a:lnTo>
                        <a:pt x="482" y="27"/>
                      </a:lnTo>
                      <a:lnTo>
                        <a:pt x="482" y="27"/>
                      </a:lnTo>
                      <a:lnTo>
                        <a:pt x="460" y="21"/>
                      </a:lnTo>
                      <a:lnTo>
                        <a:pt x="438" y="16"/>
                      </a:lnTo>
                      <a:lnTo>
                        <a:pt x="415" y="12"/>
                      </a:lnTo>
                      <a:lnTo>
                        <a:pt x="393" y="7"/>
                      </a:lnTo>
                      <a:lnTo>
                        <a:pt x="370" y="5"/>
                      </a:lnTo>
                      <a:lnTo>
                        <a:pt x="347" y="3"/>
                      </a:lnTo>
                      <a:lnTo>
                        <a:pt x="325" y="2"/>
                      </a:lnTo>
                      <a:lnTo>
                        <a:pt x="302" y="0"/>
                      </a:lnTo>
                      <a:lnTo>
                        <a:pt x="280" y="2"/>
                      </a:lnTo>
                      <a:lnTo>
                        <a:pt x="257" y="3"/>
                      </a:lnTo>
                      <a:lnTo>
                        <a:pt x="234" y="5"/>
                      </a:lnTo>
                      <a:lnTo>
                        <a:pt x="212" y="7"/>
                      </a:lnTo>
                      <a:lnTo>
                        <a:pt x="189" y="12"/>
                      </a:lnTo>
                      <a:lnTo>
                        <a:pt x="167" y="16"/>
                      </a:lnTo>
                      <a:lnTo>
                        <a:pt x="144" y="21"/>
                      </a:lnTo>
                      <a:lnTo>
                        <a:pt x="123" y="27"/>
                      </a:lnTo>
                      <a:lnTo>
                        <a:pt x="123" y="27"/>
                      </a:lnTo>
                      <a:lnTo>
                        <a:pt x="123" y="27"/>
                      </a:lnTo>
                      <a:lnTo>
                        <a:pt x="109" y="32"/>
                      </a:lnTo>
                      <a:lnTo>
                        <a:pt x="97" y="38"/>
                      </a:lnTo>
                      <a:lnTo>
                        <a:pt x="84" y="44"/>
                      </a:lnTo>
                      <a:lnTo>
                        <a:pt x="73" y="52"/>
                      </a:lnTo>
                      <a:lnTo>
                        <a:pt x="62" y="61"/>
                      </a:lnTo>
                      <a:lnTo>
                        <a:pt x="52" y="70"/>
                      </a:lnTo>
                      <a:lnTo>
                        <a:pt x="42" y="81"/>
                      </a:lnTo>
                      <a:lnTo>
                        <a:pt x="33" y="92"/>
                      </a:lnTo>
                      <a:lnTo>
                        <a:pt x="27" y="103"/>
                      </a:lnTo>
                      <a:lnTo>
                        <a:pt x="20" y="116"/>
                      </a:lnTo>
                      <a:lnTo>
                        <a:pt x="13" y="128"/>
                      </a:lnTo>
                      <a:lnTo>
                        <a:pt x="9" y="142"/>
                      </a:lnTo>
                      <a:lnTo>
                        <a:pt x="5" y="155"/>
                      </a:lnTo>
                      <a:lnTo>
                        <a:pt x="2" y="170"/>
                      </a:lnTo>
                      <a:lnTo>
                        <a:pt x="1" y="183"/>
                      </a:lnTo>
                      <a:lnTo>
                        <a:pt x="0" y="199"/>
                      </a:lnTo>
                      <a:lnTo>
                        <a:pt x="0" y="199"/>
                      </a:lnTo>
                      <a:lnTo>
                        <a:pt x="0" y="425"/>
                      </a:lnTo>
                      <a:lnTo>
                        <a:pt x="302" y="425"/>
                      </a:lnTo>
                      <a:lnTo>
                        <a:pt x="605" y="425"/>
                      </a:lnTo>
                      <a:lnTo>
                        <a:pt x="605" y="199"/>
                      </a:lnTo>
                      <a:lnTo>
                        <a:pt x="605" y="199"/>
                      </a:lnTo>
                      <a:lnTo>
                        <a:pt x="605" y="199"/>
                      </a:lnTo>
                      <a:lnTo>
                        <a:pt x="605" y="183"/>
                      </a:lnTo>
                      <a:lnTo>
                        <a:pt x="603" y="170"/>
                      </a:lnTo>
                      <a:lnTo>
                        <a:pt x="600" y="155"/>
                      </a:lnTo>
                      <a:lnTo>
                        <a:pt x="596" y="142"/>
                      </a:lnTo>
                      <a:lnTo>
                        <a:pt x="591" y="128"/>
                      </a:lnTo>
                      <a:lnTo>
                        <a:pt x="586" y="116"/>
                      </a:lnTo>
                      <a:lnTo>
                        <a:pt x="579" y="103"/>
                      </a:lnTo>
                      <a:lnTo>
                        <a:pt x="571" y="92"/>
                      </a:lnTo>
                      <a:lnTo>
                        <a:pt x="562" y="81"/>
                      </a:lnTo>
                      <a:lnTo>
                        <a:pt x="553" y="70"/>
                      </a:lnTo>
                      <a:lnTo>
                        <a:pt x="543" y="61"/>
                      </a:lnTo>
                      <a:lnTo>
                        <a:pt x="533" y="52"/>
                      </a:lnTo>
                      <a:lnTo>
                        <a:pt x="520" y="44"/>
                      </a:lnTo>
                      <a:lnTo>
                        <a:pt x="509" y="38"/>
                      </a:lnTo>
                      <a:lnTo>
                        <a:pt x="495" y="32"/>
                      </a:lnTo>
                      <a:lnTo>
                        <a:pt x="482" y="27"/>
                      </a:lnTo>
                      <a:lnTo>
                        <a:pt x="482" y="27"/>
                      </a:lnTo>
                      <a:close/>
                    </a:path>
                  </a:pathLst>
                </a:custGeom>
                <a:solidFill>
                  <a:srgbClr val="7578EC"/>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grpSp>
          <p:nvGrpSpPr>
            <p:cNvPr id="40" name="组合 39"/>
            <p:cNvGrpSpPr/>
            <p:nvPr/>
          </p:nvGrpSpPr>
          <p:grpSpPr>
            <a:xfrm>
              <a:off x="6148" y="2345"/>
              <a:ext cx="2790" cy="832"/>
              <a:chOff x="4756612" y="2212231"/>
              <a:chExt cx="2362027" cy="704584"/>
            </a:xfrm>
          </p:grpSpPr>
          <p:sp>
            <p:nvSpPr>
              <p:cNvPr id="52" name="Freeform 47"/>
              <p:cNvSpPr>
                <a:spLocks noEditPoints="1"/>
              </p:cNvSpPr>
              <p:nvPr>
                <p:custDataLst>
                  <p:tags r:id="rId17"/>
                </p:custDataLst>
              </p:nvPr>
            </p:nvSpPr>
            <p:spPr bwMode="auto">
              <a:xfrm>
                <a:off x="4756612" y="2327363"/>
                <a:ext cx="580042" cy="474320"/>
              </a:xfrm>
              <a:custGeom>
                <a:avLst/>
                <a:gdLst>
                  <a:gd name="T0" fmla="*/ 53 w 1017"/>
                  <a:gd name="T1" fmla="*/ 288 h 828"/>
                  <a:gd name="T2" fmla="*/ 19 w 1017"/>
                  <a:gd name="T3" fmla="*/ 329 h 828"/>
                  <a:gd name="T4" fmla="*/ 0 w 1017"/>
                  <a:gd name="T5" fmla="*/ 415 h 828"/>
                  <a:gd name="T6" fmla="*/ 25 w 1017"/>
                  <a:gd name="T7" fmla="*/ 512 h 828"/>
                  <a:gd name="T8" fmla="*/ 158 w 1017"/>
                  <a:gd name="T9" fmla="*/ 573 h 828"/>
                  <a:gd name="T10" fmla="*/ 166 w 1017"/>
                  <a:gd name="T11" fmla="*/ 737 h 828"/>
                  <a:gd name="T12" fmla="*/ 209 w 1017"/>
                  <a:gd name="T13" fmla="*/ 785 h 828"/>
                  <a:gd name="T14" fmla="*/ 413 w 1017"/>
                  <a:gd name="T15" fmla="*/ 795 h 828"/>
                  <a:gd name="T16" fmla="*/ 474 w 1017"/>
                  <a:gd name="T17" fmla="*/ 774 h 828"/>
                  <a:gd name="T18" fmla="*/ 506 w 1017"/>
                  <a:gd name="T19" fmla="*/ 719 h 828"/>
                  <a:gd name="T20" fmla="*/ 654 w 1017"/>
                  <a:gd name="T21" fmla="*/ 731 h 828"/>
                  <a:gd name="T22" fmla="*/ 693 w 1017"/>
                  <a:gd name="T23" fmla="*/ 727 h 828"/>
                  <a:gd name="T24" fmla="*/ 745 w 1017"/>
                  <a:gd name="T25" fmla="*/ 629 h 828"/>
                  <a:gd name="T26" fmla="*/ 763 w 1017"/>
                  <a:gd name="T27" fmla="*/ 358 h 828"/>
                  <a:gd name="T28" fmla="*/ 724 w 1017"/>
                  <a:gd name="T29" fmla="*/ 136 h 828"/>
                  <a:gd name="T30" fmla="*/ 667 w 1017"/>
                  <a:gd name="T31" fmla="*/ 96 h 828"/>
                  <a:gd name="T32" fmla="*/ 440 w 1017"/>
                  <a:gd name="T33" fmla="*/ 718 h 828"/>
                  <a:gd name="T34" fmla="*/ 254 w 1017"/>
                  <a:gd name="T35" fmla="*/ 732 h 828"/>
                  <a:gd name="T36" fmla="*/ 223 w 1017"/>
                  <a:gd name="T37" fmla="*/ 706 h 828"/>
                  <a:gd name="T38" fmla="*/ 593 w 1017"/>
                  <a:gd name="T39" fmla="*/ 643 h 828"/>
                  <a:gd name="T40" fmla="*/ 64 w 1017"/>
                  <a:gd name="T41" fmla="*/ 427 h 828"/>
                  <a:gd name="T42" fmla="*/ 76 w 1017"/>
                  <a:gd name="T43" fmla="*/ 356 h 828"/>
                  <a:gd name="T44" fmla="*/ 578 w 1017"/>
                  <a:gd name="T45" fmla="*/ 276 h 828"/>
                  <a:gd name="T46" fmla="*/ 574 w 1017"/>
                  <a:gd name="T47" fmla="*/ 490 h 828"/>
                  <a:gd name="T48" fmla="*/ 593 w 1017"/>
                  <a:gd name="T49" fmla="*/ 643 h 828"/>
                  <a:gd name="T50" fmla="*/ 642 w 1017"/>
                  <a:gd name="T51" fmla="*/ 557 h 828"/>
                  <a:gd name="T52" fmla="*/ 642 w 1017"/>
                  <a:gd name="T53" fmla="*/ 271 h 828"/>
                  <a:gd name="T54" fmla="*/ 672 w 1017"/>
                  <a:gd name="T55" fmla="*/ 175 h 828"/>
                  <a:gd name="T56" fmla="*/ 699 w 1017"/>
                  <a:gd name="T57" fmla="*/ 415 h 828"/>
                  <a:gd name="T58" fmla="*/ 678 w 1017"/>
                  <a:gd name="T59" fmla="*/ 638 h 828"/>
                  <a:gd name="T60" fmla="*/ 857 w 1017"/>
                  <a:gd name="T61" fmla="*/ 621 h 828"/>
                  <a:gd name="T62" fmla="*/ 890 w 1017"/>
                  <a:gd name="T63" fmla="*/ 415 h 828"/>
                  <a:gd name="T64" fmla="*/ 846 w 1017"/>
                  <a:gd name="T65" fmla="*/ 176 h 828"/>
                  <a:gd name="T66" fmla="*/ 809 w 1017"/>
                  <a:gd name="T67" fmla="*/ 128 h 828"/>
                  <a:gd name="T68" fmla="*/ 776 w 1017"/>
                  <a:gd name="T69" fmla="*/ 143 h 828"/>
                  <a:gd name="T70" fmla="*/ 787 w 1017"/>
                  <a:gd name="T71" fmla="*/ 200 h 828"/>
                  <a:gd name="T72" fmla="*/ 827 w 1017"/>
                  <a:gd name="T73" fmla="*/ 415 h 828"/>
                  <a:gd name="T74" fmla="*/ 797 w 1017"/>
                  <a:gd name="T75" fmla="*/ 599 h 828"/>
                  <a:gd name="T76" fmla="*/ 774 w 1017"/>
                  <a:gd name="T77" fmla="*/ 680 h 828"/>
                  <a:gd name="T78" fmla="*/ 804 w 1017"/>
                  <a:gd name="T79" fmla="*/ 700 h 828"/>
                  <a:gd name="T80" fmla="*/ 832 w 1017"/>
                  <a:gd name="T81" fmla="*/ 682 h 828"/>
                  <a:gd name="T82" fmla="*/ 830 w 1017"/>
                  <a:gd name="T83" fmla="*/ 1 h 828"/>
                  <a:gd name="T84" fmla="*/ 807 w 1017"/>
                  <a:gd name="T85" fmla="*/ 28 h 828"/>
                  <a:gd name="T86" fmla="*/ 832 w 1017"/>
                  <a:gd name="T87" fmla="*/ 71 h 828"/>
                  <a:gd name="T88" fmla="*/ 917 w 1017"/>
                  <a:gd name="T89" fmla="*/ 209 h 828"/>
                  <a:gd name="T90" fmla="*/ 954 w 1017"/>
                  <a:gd name="T91" fmla="*/ 387 h 828"/>
                  <a:gd name="T92" fmla="*/ 938 w 1017"/>
                  <a:gd name="T93" fmla="*/ 547 h 828"/>
                  <a:gd name="T94" fmla="*/ 874 w 1017"/>
                  <a:gd name="T95" fmla="*/ 705 h 828"/>
                  <a:gd name="T96" fmla="*/ 810 w 1017"/>
                  <a:gd name="T97" fmla="*/ 781 h 828"/>
                  <a:gd name="T98" fmla="*/ 814 w 1017"/>
                  <a:gd name="T99" fmla="*/ 817 h 828"/>
                  <a:gd name="T100" fmla="*/ 849 w 1017"/>
                  <a:gd name="T101" fmla="*/ 825 h 828"/>
                  <a:gd name="T102" fmla="*/ 926 w 1017"/>
                  <a:gd name="T103" fmla="*/ 743 h 828"/>
                  <a:gd name="T104" fmla="*/ 1001 w 1017"/>
                  <a:gd name="T105" fmla="*/ 565 h 828"/>
                  <a:gd name="T106" fmla="*/ 1017 w 1017"/>
                  <a:gd name="T107" fmla="*/ 383 h 828"/>
                  <a:gd name="T108" fmla="*/ 975 w 1017"/>
                  <a:gd name="T109" fmla="*/ 182 h 828"/>
                  <a:gd name="T110" fmla="*/ 877 w 1017"/>
                  <a:gd name="T111" fmla="*/ 26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7" h="828">
                    <a:moveTo>
                      <a:pt x="667" y="96"/>
                    </a:moveTo>
                    <a:lnTo>
                      <a:pt x="667" y="96"/>
                    </a:lnTo>
                    <a:lnTo>
                      <a:pt x="662" y="96"/>
                    </a:lnTo>
                    <a:lnTo>
                      <a:pt x="654" y="97"/>
                    </a:lnTo>
                    <a:lnTo>
                      <a:pt x="647" y="99"/>
                    </a:lnTo>
                    <a:lnTo>
                      <a:pt x="637" y="104"/>
                    </a:lnTo>
                    <a:lnTo>
                      <a:pt x="53" y="288"/>
                    </a:lnTo>
                    <a:lnTo>
                      <a:pt x="53" y="288"/>
                    </a:lnTo>
                    <a:lnTo>
                      <a:pt x="47" y="291"/>
                    </a:lnTo>
                    <a:lnTo>
                      <a:pt x="40" y="297"/>
                    </a:lnTo>
                    <a:lnTo>
                      <a:pt x="40" y="297"/>
                    </a:lnTo>
                    <a:lnTo>
                      <a:pt x="33" y="306"/>
                    </a:lnTo>
                    <a:lnTo>
                      <a:pt x="25" y="316"/>
                    </a:lnTo>
                    <a:lnTo>
                      <a:pt x="19" y="329"/>
                    </a:lnTo>
                    <a:lnTo>
                      <a:pt x="11" y="345"/>
                    </a:lnTo>
                    <a:lnTo>
                      <a:pt x="5" y="365"/>
                    </a:lnTo>
                    <a:lnTo>
                      <a:pt x="3" y="376"/>
                    </a:lnTo>
                    <a:lnTo>
                      <a:pt x="1" y="388"/>
                    </a:lnTo>
                    <a:lnTo>
                      <a:pt x="0" y="401"/>
                    </a:lnTo>
                    <a:lnTo>
                      <a:pt x="0" y="415"/>
                    </a:lnTo>
                    <a:lnTo>
                      <a:pt x="0" y="415"/>
                    </a:lnTo>
                    <a:lnTo>
                      <a:pt x="0" y="427"/>
                    </a:lnTo>
                    <a:lnTo>
                      <a:pt x="1" y="440"/>
                    </a:lnTo>
                    <a:lnTo>
                      <a:pt x="3" y="452"/>
                    </a:lnTo>
                    <a:lnTo>
                      <a:pt x="5" y="464"/>
                    </a:lnTo>
                    <a:lnTo>
                      <a:pt x="11" y="483"/>
                    </a:lnTo>
                    <a:lnTo>
                      <a:pt x="19" y="499"/>
                    </a:lnTo>
                    <a:lnTo>
                      <a:pt x="25" y="512"/>
                    </a:lnTo>
                    <a:lnTo>
                      <a:pt x="33" y="522"/>
                    </a:lnTo>
                    <a:lnTo>
                      <a:pt x="40" y="531"/>
                    </a:lnTo>
                    <a:lnTo>
                      <a:pt x="40" y="531"/>
                    </a:lnTo>
                    <a:lnTo>
                      <a:pt x="47" y="537"/>
                    </a:lnTo>
                    <a:lnTo>
                      <a:pt x="53" y="540"/>
                    </a:lnTo>
                    <a:lnTo>
                      <a:pt x="158" y="573"/>
                    </a:lnTo>
                    <a:lnTo>
                      <a:pt x="158" y="573"/>
                    </a:lnTo>
                    <a:lnTo>
                      <a:pt x="158" y="573"/>
                    </a:lnTo>
                    <a:lnTo>
                      <a:pt x="158" y="700"/>
                    </a:lnTo>
                    <a:lnTo>
                      <a:pt x="158" y="700"/>
                    </a:lnTo>
                    <a:lnTo>
                      <a:pt x="160" y="710"/>
                    </a:lnTo>
                    <a:lnTo>
                      <a:pt x="161" y="719"/>
                    </a:lnTo>
                    <a:lnTo>
                      <a:pt x="163" y="729"/>
                    </a:lnTo>
                    <a:lnTo>
                      <a:pt x="166" y="737"/>
                    </a:lnTo>
                    <a:lnTo>
                      <a:pt x="170" y="746"/>
                    </a:lnTo>
                    <a:lnTo>
                      <a:pt x="175" y="754"/>
                    </a:lnTo>
                    <a:lnTo>
                      <a:pt x="180" y="761"/>
                    </a:lnTo>
                    <a:lnTo>
                      <a:pt x="186" y="768"/>
                    </a:lnTo>
                    <a:lnTo>
                      <a:pt x="193" y="774"/>
                    </a:lnTo>
                    <a:lnTo>
                      <a:pt x="200" y="779"/>
                    </a:lnTo>
                    <a:lnTo>
                      <a:pt x="209" y="785"/>
                    </a:lnTo>
                    <a:lnTo>
                      <a:pt x="216" y="788"/>
                    </a:lnTo>
                    <a:lnTo>
                      <a:pt x="226" y="791"/>
                    </a:lnTo>
                    <a:lnTo>
                      <a:pt x="235" y="793"/>
                    </a:lnTo>
                    <a:lnTo>
                      <a:pt x="244" y="795"/>
                    </a:lnTo>
                    <a:lnTo>
                      <a:pt x="254" y="795"/>
                    </a:lnTo>
                    <a:lnTo>
                      <a:pt x="413" y="795"/>
                    </a:lnTo>
                    <a:lnTo>
                      <a:pt x="413" y="795"/>
                    </a:lnTo>
                    <a:lnTo>
                      <a:pt x="422" y="795"/>
                    </a:lnTo>
                    <a:lnTo>
                      <a:pt x="432" y="793"/>
                    </a:lnTo>
                    <a:lnTo>
                      <a:pt x="442" y="791"/>
                    </a:lnTo>
                    <a:lnTo>
                      <a:pt x="450" y="788"/>
                    </a:lnTo>
                    <a:lnTo>
                      <a:pt x="459" y="785"/>
                    </a:lnTo>
                    <a:lnTo>
                      <a:pt x="466" y="779"/>
                    </a:lnTo>
                    <a:lnTo>
                      <a:pt x="474" y="774"/>
                    </a:lnTo>
                    <a:lnTo>
                      <a:pt x="480" y="768"/>
                    </a:lnTo>
                    <a:lnTo>
                      <a:pt x="487" y="761"/>
                    </a:lnTo>
                    <a:lnTo>
                      <a:pt x="492" y="754"/>
                    </a:lnTo>
                    <a:lnTo>
                      <a:pt x="496" y="746"/>
                    </a:lnTo>
                    <a:lnTo>
                      <a:pt x="501" y="737"/>
                    </a:lnTo>
                    <a:lnTo>
                      <a:pt x="504" y="729"/>
                    </a:lnTo>
                    <a:lnTo>
                      <a:pt x="506" y="719"/>
                    </a:lnTo>
                    <a:lnTo>
                      <a:pt x="508" y="710"/>
                    </a:lnTo>
                    <a:lnTo>
                      <a:pt x="508" y="700"/>
                    </a:lnTo>
                    <a:lnTo>
                      <a:pt x="508" y="684"/>
                    </a:lnTo>
                    <a:lnTo>
                      <a:pt x="637" y="725"/>
                    </a:lnTo>
                    <a:lnTo>
                      <a:pt x="637" y="725"/>
                    </a:lnTo>
                    <a:lnTo>
                      <a:pt x="647" y="729"/>
                    </a:lnTo>
                    <a:lnTo>
                      <a:pt x="654" y="731"/>
                    </a:lnTo>
                    <a:lnTo>
                      <a:pt x="662" y="732"/>
                    </a:lnTo>
                    <a:lnTo>
                      <a:pt x="667" y="732"/>
                    </a:lnTo>
                    <a:lnTo>
                      <a:pt x="667" y="732"/>
                    </a:lnTo>
                    <a:lnTo>
                      <a:pt x="667" y="732"/>
                    </a:lnTo>
                    <a:lnTo>
                      <a:pt x="679" y="731"/>
                    </a:lnTo>
                    <a:lnTo>
                      <a:pt x="685" y="730"/>
                    </a:lnTo>
                    <a:lnTo>
                      <a:pt x="693" y="727"/>
                    </a:lnTo>
                    <a:lnTo>
                      <a:pt x="700" y="722"/>
                    </a:lnTo>
                    <a:lnTo>
                      <a:pt x="708" y="715"/>
                    </a:lnTo>
                    <a:lnTo>
                      <a:pt x="716" y="705"/>
                    </a:lnTo>
                    <a:lnTo>
                      <a:pt x="724" y="692"/>
                    </a:lnTo>
                    <a:lnTo>
                      <a:pt x="731" y="675"/>
                    </a:lnTo>
                    <a:lnTo>
                      <a:pt x="739" y="654"/>
                    </a:lnTo>
                    <a:lnTo>
                      <a:pt x="745" y="629"/>
                    </a:lnTo>
                    <a:lnTo>
                      <a:pt x="752" y="598"/>
                    </a:lnTo>
                    <a:lnTo>
                      <a:pt x="756" y="562"/>
                    </a:lnTo>
                    <a:lnTo>
                      <a:pt x="759" y="519"/>
                    </a:lnTo>
                    <a:lnTo>
                      <a:pt x="763" y="470"/>
                    </a:lnTo>
                    <a:lnTo>
                      <a:pt x="763" y="415"/>
                    </a:lnTo>
                    <a:lnTo>
                      <a:pt x="763" y="415"/>
                    </a:lnTo>
                    <a:lnTo>
                      <a:pt x="763" y="358"/>
                    </a:lnTo>
                    <a:lnTo>
                      <a:pt x="759" y="309"/>
                    </a:lnTo>
                    <a:lnTo>
                      <a:pt x="756" y="266"/>
                    </a:lnTo>
                    <a:lnTo>
                      <a:pt x="751" y="230"/>
                    </a:lnTo>
                    <a:lnTo>
                      <a:pt x="745" y="199"/>
                    </a:lnTo>
                    <a:lnTo>
                      <a:pt x="739" y="174"/>
                    </a:lnTo>
                    <a:lnTo>
                      <a:pt x="731" y="153"/>
                    </a:lnTo>
                    <a:lnTo>
                      <a:pt x="724" y="136"/>
                    </a:lnTo>
                    <a:lnTo>
                      <a:pt x="716" y="123"/>
                    </a:lnTo>
                    <a:lnTo>
                      <a:pt x="708" y="113"/>
                    </a:lnTo>
                    <a:lnTo>
                      <a:pt x="700" y="106"/>
                    </a:lnTo>
                    <a:lnTo>
                      <a:pt x="693" y="101"/>
                    </a:lnTo>
                    <a:lnTo>
                      <a:pt x="685" y="98"/>
                    </a:lnTo>
                    <a:lnTo>
                      <a:pt x="678" y="97"/>
                    </a:lnTo>
                    <a:lnTo>
                      <a:pt x="667" y="96"/>
                    </a:lnTo>
                    <a:lnTo>
                      <a:pt x="667" y="96"/>
                    </a:lnTo>
                    <a:close/>
                    <a:moveTo>
                      <a:pt x="445" y="669"/>
                    </a:moveTo>
                    <a:lnTo>
                      <a:pt x="445" y="700"/>
                    </a:lnTo>
                    <a:lnTo>
                      <a:pt x="445" y="700"/>
                    </a:lnTo>
                    <a:lnTo>
                      <a:pt x="444" y="706"/>
                    </a:lnTo>
                    <a:lnTo>
                      <a:pt x="443" y="713"/>
                    </a:lnTo>
                    <a:lnTo>
                      <a:pt x="440" y="718"/>
                    </a:lnTo>
                    <a:lnTo>
                      <a:pt x="435" y="722"/>
                    </a:lnTo>
                    <a:lnTo>
                      <a:pt x="431" y="727"/>
                    </a:lnTo>
                    <a:lnTo>
                      <a:pt x="426" y="730"/>
                    </a:lnTo>
                    <a:lnTo>
                      <a:pt x="419" y="731"/>
                    </a:lnTo>
                    <a:lnTo>
                      <a:pt x="413" y="732"/>
                    </a:lnTo>
                    <a:lnTo>
                      <a:pt x="254" y="732"/>
                    </a:lnTo>
                    <a:lnTo>
                      <a:pt x="254" y="732"/>
                    </a:lnTo>
                    <a:lnTo>
                      <a:pt x="248" y="731"/>
                    </a:lnTo>
                    <a:lnTo>
                      <a:pt x="241" y="730"/>
                    </a:lnTo>
                    <a:lnTo>
                      <a:pt x="236" y="727"/>
                    </a:lnTo>
                    <a:lnTo>
                      <a:pt x="231" y="722"/>
                    </a:lnTo>
                    <a:lnTo>
                      <a:pt x="227" y="718"/>
                    </a:lnTo>
                    <a:lnTo>
                      <a:pt x="225" y="713"/>
                    </a:lnTo>
                    <a:lnTo>
                      <a:pt x="223" y="706"/>
                    </a:lnTo>
                    <a:lnTo>
                      <a:pt x="222" y="700"/>
                    </a:lnTo>
                    <a:lnTo>
                      <a:pt x="222" y="593"/>
                    </a:lnTo>
                    <a:lnTo>
                      <a:pt x="446" y="663"/>
                    </a:lnTo>
                    <a:lnTo>
                      <a:pt x="446" y="663"/>
                    </a:lnTo>
                    <a:lnTo>
                      <a:pt x="445" y="669"/>
                    </a:lnTo>
                    <a:lnTo>
                      <a:pt x="445" y="669"/>
                    </a:lnTo>
                    <a:close/>
                    <a:moveTo>
                      <a:pt x="593" y="643"/>
                    </a:moveTo>
                    <a:lnTo>
                      <a:pt x="82" y="482"/>
                    </a:lnTo>
                    <a:lnTo>
                      <a:pt x="82" y="482"/>
                    </a:lnTo>
                    <a:lnTo>
                      <a:pt x="76" y="472"/>
                    </a:lnTo>
                    <a:lnTo>
                      <a:pt x="70" y="457"/>
                    </a:lnTo>
                    <a:lnTo>
                      <a:pt x="67" y="449"/>
                    </a:lnTo>
                    <a:lnTo>
                      <a:pt x="65" y="438"/>
                    </a:lnTo>
                    <a:lnTo>
                      <a:pt x="64" y="427"/>
                    </a:lnTo>
                    <a:lnTo>
                      <a:pt x="63" y="415"/>
                    </a:lnTo>
                    <a:lnTo>
                      <a:pt x="63" y="415"/>
                    </a:lnTo>
                    <a:lnTo>
                      <a:pt x="64" y="402"/>
                    </a:lnTo>
                    <a:lnTo>
                      <a:pt x="65" y="390"/>
                    </a:lnTo>
                    <a:lnTo>
                      <a:pt x="67" y="379"/>
                    </a:lnTo>
                    <a:lnTo>
                      <a:pt x="70" y="371"/>
                    </a:lnTo>
                    <a:lnTo>
                      <a:pt x="76" y="356"/>
                    </a:lnTo>
                    <a:lnTo>
                      <a:pt x="82" y="346"/>
                    </a:lnTo>
                    <a:lnTo>
                      <a:pt x="593" y="185"/>
                    </a:lnTo>
                    <a:lnTo>
                      <a:pt x="593" y="185"/>
                    </a:lnTo>
                    <a:lnTo>
                      <a:pt x="589" y="203"/>
                    </a:lnTo>
                    <a:lnTo>
                      <a:pt x="584" y="225"/>
                    </a:lnTo>
                    <a:lnTo>
                      <a:pt x="581" y="249"/>
                    </a:lnTo>
                    <a:lnTo>
                      <a:pt x="578" y="276"/>
                    </a:lnTo>
                    <a:lnTo>
                      <a:pt x="576" y="305"/>
                    </a:lnTo>
                    <a:lnTo>
                      <a:pt x="574" y="338"/>
                    </a:lnTo>
                    <a:lnTo>
                      <a:pt x="573" y="375"/>
                    </a:lnTo>
                    <a:lnTo>
                      <a:pt x="572" y="415"/>
                    </a:lnTo>
                    <a:lnTo>
                      <a:pt x="572" y="415"/>
                    </a:lnTo>
                    <a:lnTo>
                      <a:pt x="573" y="453"/>
                    </a:lnTo>
                    <a:lnTo>
                      <a:pt x="574" y="490"/>
                    </a:lnTo>
                    <a:lnTo>
                      <a:pt x="576" y="523"/>
                    </a:lnTo>
                    <a:lnTo>
                      <a:pt x="578" y="553"/>
                    </a:lnTo>
                    <a:lnTo>
                      <a:pt x="581" y="580"/>
                    </a:lnTo>
                    <a:lnTo>
                      <a:pt x="584" y="603"/>
                    </a:lnTo>
                    <a:lnTo>
                      <a:pt x="589" y="625"/>
                    </a:lnTo>
                    <a:lnTo>
                      <a:pt x="593" y="643"/>
                    </a:lnTo>
                    <a:lnTo>
                      <a:pt x="593" y="643"/>
                    </a:lnTo>
                    <a:close/>
                    <a:moveTo>
                      <a:pt x="667" y="662"/>
                    </a:moveTo>
                    <a:lnTo>
                      <a:pt x="667" y="662"/>
                    </a:lnTo>
                    <a:lnTo>
                      <a:pt x="663" y="653"/>
                    </a:lnTo>
                    <a:lnTo>
                      <a:pt x="657" y="638"/>
                    </a:lnTo>
                    <a:lnTo>
                      <a:pt x="652" y="616"/>
                    </a:lnTo>
                    <a:lnTo>
                      <a:pt x="647" y="590"/>
                    </a:lnTo>
                    <a:lnTo>
                      <a:pt x="642" y="557"/>
                    </a:lnTo>
                    <a:lnTo>
                      <a:pt x="639" y="518"/>
                    </a:lnTo>
                    <a:lnTo>
                      <a:pt x="637" y="469"/>
                    </a:lnTo>
                    <a:lnTo>
                      <a:pt x="636" y="415"/>
                    </a:lnTo>
                    <a:lnTo>
                      <a:pt x="636" y="415"/>
                    </a:lnTo>
                    <a:lnTo>
                      <a:pt x="637" y="359"/>
                    </a:lnTo>
                    <a:lnTo>
                      <a:pt x="639" y="312"/>
                    </a:lnTo>
                    <a:lnTo>
                      <a:pt x="642" y="271"/>
                    </a:lnTo>
                    <a:lnTo>
                      <a:pt x="647" y="239"/>
                    </a:lnTo>
                    <a:lnTo>
                      <a:pt x="652" y="212"/>
                    </a:lnTo>
                    <a:lnTo>
                      <a:pt x="657" y="191"/>
                    </a:lnTo>
                    <a:lnTo>
                      <a:pt x="663" y="175"/>
                    </a:lnTo>
                    <a:lnTo>
                      <a:pt x="667" y="166"/>
                    </a:lnTo>
                    <a:lnTo>
                      <a:pt x="667" y="166"/>
                    </a:lnTo>
                    <a:lnTo>
                      <a:pt x="672" y="175"/>
                    </a:lnTo>
                    <a:lnTo>
                      <a:pt x="678" y="191"/>
                    </a:lnTo>
                    <a:lnTo>
                      <a:pt x="683" y="212"/>
                    </a:lnTo>
                    <a:lnTo>
                      <a:pt x="687" y="239"/>
                    </a:lnTo>
                    <a:lnTo>
                      <a:pt x="693" y="271"/>
                    </a:lnTo>
                    <a:lnTo>
                      <a:pt x="696" y="312"/>
                    </a:lnTo>
                    <a:lnTo>
                      <a:pt x="698" y="359"/>
                    </a:lnTo>
                    <a:lnTo>
                      <a:pt x="699" y="415"/>
                    </a:lnTo>
                    <a:lnTo>
                      <a:pt x="699" y="415"/>
                    </a:lnTo>
                    <a:lnTo>
                      <a:pt x="698" y="469"/>
                    </a:lnTo>
                    <a:lnTo>
                      <a:pt x="696" y="518"/>
                    </a:lnTo>
                    <a:lnTo>
                      <a:pt x="693" y="557"/>
                    </a:lnTo>
                    <a:lnTo>
                      <a:pt x="687" y="590"/>
                    </a:lnTo>
                    <a:lnTo>
                      <a:pt x="683" y="616"/>
                    </a:lnTo>
                    <a:lnTo>
                      <a:pt x="678" y="638"/>
                    </a:lnTo>
                    <a:lnTo>
                      <a:pt x="672" y="653"/>
                    </a:lnTo>
                    <a:lnTo>
                      <a:pt x="667" y="662"/>
                    </a:lnTo>
                    <a:lnTo>
                      <a:pt x="667" y="662"/>
                    </a:lnTo>
                    <a:close/>
                    <a:moveTo>
                      <a:pt x="832" y="682"/>
                    </a:moveTo>
                    <a:lnTo>
                      <a:pt x="832" y="682"/>
                    </a:lnTo>
                    <a:lnTo>
                      <a:pt x="846" y="652"/>
                    </a:lnTo>
                    <a:lnTo>
                      <a:pt x="857" y="621"/>
                    </a:lnTo>
                    <a:lnTo>
                      <a:pt x="868" y="588"/>
                    </a:lnTo>
                    <a:lnTo>
                      <a:pt x="875" y="554"/>
                    </a:lnTo>
                    <a:lnTo>
                      <a:pt x="882" y="521"/>
                    </a:lnTo>
                    <a:lnTo>
                      <a:pt x="886" y="485"/>
                    </a:lnTo>
                    <a:lnTo>
                      <a:pt x="889" y="450"/>
                    </a:lnTo>
                    <a:lnTo>
                      <a:pt x="890" y="415"/>
                    </a:lnTo>
                    <a:lnTo>
                      <a:pt x="890" y="415"/>
                    </a:lnTo>
                    <a:lnTo>
                      <a:pt x="889" y="378"/>
                    </a:lnTo>
                    <a:lnTo>
                      <a:pt x="886" y="343"/>
                    </a:lnTo>
                    <a:lnTo>
                      <a:pt x="882" y="308"/>
                    </a:lnTo>
                    <a:lnTo>
                      <a:pt x="875" y="274"/>
                    </a:lnTo>
                    <a:lnTo>
                      <a:pt x="868" y="241"/>
                    </a:lnTo>
                    <a:lnTo>
                      <a:pt x="857" y="207"/>
                    </a:lnTo>
                    <a:lnTo>
                      <a:pt x="846" y="176"/>
                    </a:lnTo>
                    <a:lnTo>
                      <a:pt x="832" y="146"/>
                    </a:lnTo>
                    <a:lnTo>
                      <a:pt x="832" y="146"/>
                    </a:lnTo>
                    <a:lnTo>
                      <a:pt x="829" y="141"/>
                    </a:lnTo>
                    <a:lnTo>
                      <a:pt x="825" y="136"/>
                    </a:lnTo>
                    <a:lnTo>
                      <a:pt x="820" y="132"/>
                    </a:lnTo>
                    <a:lnTo>
                      <a:pt x="815" y="130"/>
                    </a:lnTo>
                    <a:lnTo>
                      <a:pt x="809" y="128"/>
                    </a:lnTo>
                    <a:lnTo>
                      <a:pt x="802" y="128"/>
                    </a:lnTo>
                    <a:lnTo>
                      <a:pt x="796" y="129"/>
                    </a:lnTo>
                    <a:lnTo>
                      <a:pt x="790" y="131"/>
                    </a:lnTo>
                    <a:lnTo>
                      <a:pt x="790" y="131"/>
                    </a:lnTo>
                    <a:lnTo>
                      <a:pt x="785" y="135"/>
                    </a:lnTo>
                    <a:lnTo>
                      <a:pt x="780" y="139"/>
                    </a:lnTo>
                    <a:lnTo>
                      <a:pt x="776" y="143"/>
                    </a:lnTo>
                    <a:lnTo>
                      <a:pt x="774" y="148"/>
                    </a:lnTo>
                    <a:lnTo>
                      <a:pt x="772" y="155"/>
                    </a:lnTo>
                    <a:lnTo>
                      <a:pt x="772" y="161"/>
                    </a:lnTo>
                    <a:lnTo>
                      <a:pt x="773" y="167"/>
                    </a:lnTo>
                    <a:lnTo>
                      <a:pt x="775" y="173"/>
                    </a:lnTo>
                    <a:lnTo>
                      <a:pt x="775" y="173"/>
                    </a:lnTo>
                    <a:lnTo>
                      <a:pt x="787" y="200"/>
                    </a:lnTo>
                    <a:lnTo>
                      <a:pt x="797" y="229"/>
                    </a:lnTo>
                    <a:lnTo>
                      <a:pt x="807" y="258"/>
                    </a:lnTo>
                    <a:lnTo>
                      <a:pt x="813" y="288"/>
                    </a:lnTo>
                    <a:lnTo>
                      <a:pt x="819" y="318"/>
                    </a:lnTo>
                    <a:lnTo>
                      <a:pt x="824" y="350"/>
                    </a:lnTo>
                    <a:lnTo>
                      <a:pt x="826" y="381"/>
                    </a:lnTo>
                    <a:lnTo>
                      <a:pt x="827" y="415"/>
                    </a:lnTo>
                    <a:lnTo>
                      <a:pt x="827" y="415"/>
                    </a:lnTo>
                    <a:lnTo>
                      <a:pt x="826" y="447"/>
                    </a:lnTo>
                    <a:lnTo>
                      <a:pt x="824" y="478"/>
                    </a:lnTo>
                    <a:lnTo>
                      <a:pt x="819" y="510"/>
                    </a:lnTo>
                    <a:lnTo>
                      <a:pt x="813" y="540"/>
                    </a:lnTo>
                    <a:lnTo>
                      <a:pt x="807" y="570"/>
                    </a:lnTo>
                    <a:lnTo>
                      <a:pt x="797" y="599"/>
                    </a:lnTo>
                    <a:lnTo>
                      <a:pt x="787" y="628"/>
                    </a:lnTo>
                    <a:lnTo>
                      <a:pt x="775" y="655"/>
                    </a:lnTo>
                    <a:lnTo>
                      <a:pt x="775" y="655"/>
                    </a:lnTo>
                    <a:lnTo>
                      <a:pt x="773" y="661"/>
                    </a:lnTo>
                    <a:lnTo>
                      <a:pt x="772" y="667"/>
                    </a:lnTo>
                    <a:lnTo>
                      <a:pt x="772" y="673"/>
                    </a:lnTo>
                    <a:lnTo>
                      <a:pt x="774" y="680"/>
                    </a:lnTo>
                    <a:lnTo>
                      <a:pt x="776" y="685"/>
                    </a:lnTo>
                    <a:lnTo>
                      <a:pt x="780" y="689"/>
                    </a:lnTo>
                    <a:lnTo>
                      <a:pt x="785" y="693"/>
                    </a:lnTo>
                    <a:lnTo>
                      <a:pt x="790" y="698"/>
                    </a:lnTo>
                    <a:lnTo>
                      <a:pt x="790" y="698"/>
                    </a:lnTo>
                    <a:lnTo>
                      <a:pt x="797" y="700"/>
                    </a:lnTo>
                    <a:lnTo>
                      <a:pt x="804" y="700"/>
                    </a:lnTo>
                    <a:lnTo>
                      <a:pt x="804" y="700"/>
                    </a:lnTo>
                    <a:lnTo>
                      <a:pt x="813" y="699"/>
                    </a:lnTo>
                    <a:lnTo>
                      <a:pt x="820" y="696"/>
                    </a:lnTo>
                    <a:lnTo>
                      <a:pt x="828" y="690"/>
                    </a:lnTo>
                    <a:lnTo>
                      <a:pt x="830" y="686"/>
                    </a:lnTo>
                    <a:lnTo>
                      <a:pt x="832" y="682"/>
                    </a:lnTo>
                    <a:lnTo>
                      <a:pt x="832" y="682"/>
                    </a:lnTo>
                    <a:close/>
                    <a:moveTo>
                      <a:pt x="859" y="9"/>
                    </a:moveTo>
                    <a:lnTo>
                      <a:pt x="859" y="9"/>
                    </a:lnTo>
                    <a:lnTo>
                      <a:pt x="854" y="5"/>
                    </a:lnTo>
                    <a:lnTo>
                      <a:pt x="848" y="3"/>
                    </a:lnTo>
                    <a:lnTo>
                      <a:pt x="843" y="0"/>
                    </a:lnTo>
                    <a:lnTo>
                      <a:pt x="837" y="0"/>
                    </a:lnTo>
                    <a:lnTo>
                      <a:pt x="830" y="1"/>
                    </a:lnTo>
                    <a:lnTo>
                      <a:pt x="825" y="4"/>
                    </a:lnTo>
                    <a:lnTo>
                      <a:pt x="819" y="7"/>
                    </a:lnTo>
                    <a:lnTo>
                      <a:pt x="814" y="11"/>
                    </a:lnTo>
                    <a:lnTo>
                      <a:pt x="814" y="11"/>
                    </a:lnTo>
                    <a:lnTo>
                      <a:pt x="811" y="16"/>
                    </a:lnTo>
                    <a:lnTo>
                      <a:pt x="809" y="22"/>
                    </a:lnTo>
                    <a:lnTo>
                      <a:pt x="807" y="28"/>
                    </a:lnTo>
                    <a:lnTo>
                      <a:pt x="807" y="35"/>
                    </a:lnTo>
                    <a:lnTo>
                      <a:pt x="808" y="40"/>
                    </a:lnTo>
                    <a:lnTo>
                      <a:pt x="810" y="47"/>
                    </a:lnTo>
                    <a:lnTo>
                      <a:pt x="813" y="52"/>
                    </a:lnTo>
                    <a:lnTo>
                      <a:pt x="817" y="56"/>
                    </a:lnTo>
                    <a:lnTo>
                      <a:pt x="817" y="56"/>
                    </a:lnTo>
                    <a:lnTo>
                      <a:pt x="832" y="71"/>
                    </a:lnTo>
                    <a:lnTo>
                      <a:pt x="847" y="87"/>
                    </a:lnTo>
                    <a:lnTo>
                      <a:pt x="861" y="104"/>
                    </a:lnTo>
                    <a:lnTo>
                      <a:pt x="874" y="123"/>
                    </a:lnTo>
                    <a:lnTo>
                      <a:pt x="886" y="143"/>
                    </a:lnTo>
                    <a:lnTo>
                      <a:pt x="898" y="163"/>
                    </a:lnTo>
                    <a:lnTo>
                      <a:pt x="907" y="185"/>
                    </a:lnTo>
                    <a:lnTo>
                      <a:pt x="917" y="209"/>
                    </a:lnTo>
                    <a:lnTo>
                      <a:pt x="926" y="232"/>
                    </a:lnTo>
                    <a:lnTo>
                      <a:pt x="933" y="256"/>
                    </a:lnTo>
                    <a:lnTo>
                      <a:pt x="938" y="281"/>
                    </a:lnTo>
                    <a:lnTo>
                      <a:pt x="944" y="307"/>
                    </a:lnTo>
                    <a:lnTo>
                      <a:pt x="948" y="333"/>
                    </a:lnTo>
                    <a:lnTo>
                      <a:pt x="951" y="360"/>
                    </a:lnTo>
                    <a:lnTo>
                      <a:pt x="954" y="387"/>
                    </a:lnTo>
                    <a:lnTo>
                      <a:pt x="954" y="415"/>
                    </a:lnTo>
                    <a:lnTo>
                      <a:pt x="954" y="415"/>
                    </a:lnTo>
                    <a:lnTo>
                      <a:pt x="954" y="441"/>
                    </a:lnTo>
                    <a:lnTo>
                      <a:pt x="951" y="468"/>
                    </a:lnTo>
                    <a:lnTo>
                      <a:pt x="948" y="495"/>
                    </a:lnTo>
                    <a:lnTo>
                      <a:pt x="944" y="521"/>
                    </a:lnTo>
                    <a:lnTo>
                      <a:pt x="938" y="547"/>
                    </a:lnTo>
                    <a:lnTo>
                      <a:pt x="933" y="572"/>
                    </a:lnTo>
                    <a:lnTo>
                      <a:pt x="926" y="596"/>
                    </a:lnTo>
                    <a:lnTo>
                      <a:pt x="917" y="619"/>
                    </a:lnTo>
                    <a:lnTo>
                      <a:pt x="907" y="643"/>
                    </a:lnTo>
                    <a:lnTo>
                      <a:pt x="898" y="665"/>
                    </a:lnTo>
                    <a:lnTo>
                      <a:pt x="886" y="685"/>
                    </a:lnTo>
                    <a:lnTo>
                      <a:pt x="874" y="705"/>
                    </a:lnTo>
                    <a:lnTo>
                      <a:pt x="861" y="724"/>
                    </a:lnTo>
                    <a:lnTo>
                      <a:pt x="847" y="741"/>
                    </a:lnTo>
                    <a:lnTo>
                      <a:pt x="832" y="757"/>
                    </a:lnTo>
                    <a:lnTo>
                      <a:pt x="817" y="772"/>
                    </a:lnTo>
                    <a:lnTo>
                      <a:pt x="817" y="772"/>
                    </a:lnTo>
                    <a:lnTo>
                      <a:pt x="813" y="777"/>
                    </a:lnTo>
                    <a:lnTo>
                      <a:pt x="810" y="781"/>
                    </a:lnTo>
                    <a:lnTo>
                      <a:pt x="808" y="788"/>
                    </a:lnTo>
                    <a:lnTo>
                      <a:pt x="807" y="793"/>
                    </a:lnTo>
                    <a:lnTo>
                      <a:pt x="807" y="800"/>
                    </a:lnTo>
                    <a:lnTo>
                      <a:pt x="809" y="806"/>
                    </a:lnTo>
                    <a:lnTo>
                      <a:pt x="811" y="812"/>
                    </a:lnTo>
                    <a:lnTo>
                      <a:pt x="814" y="817"/>
                    </a:lnTo>
                    <a:lnTo>
                      <a:pt x="814" y="817"/>
                    </a:lnTo>
                    <a:lnTo>
                      <a:pt x="819" y="821"/>
                    </a:lnTo>
                    <a:lnTo>
                      <a:pt x="826" y="824"/>
                    </a:lnTo>
                    <a:lnTo>
                      <a:pt x="832" y="827"/>
                    </a:lnTo>
                    <a:lnTo>
                      <a:pt x="839" y="828"/>
                    </a:lnTo>
                    <a:lnTo>
                      <a:pt x="839" y="828"/>
                    </a:lnTo>
                    <a:lnTo>
                      <a:pt x="844" y="827"/>
                    </a:lnTo>
                    <a:lnTo>
                      <a:pt x="849" y="825"/>
                    </a:lnTo>
                    <a:lnTo>
                      <a:pt x="855" y="823"/>
                    </a:lnTo>
                    <a:lnTo>
                      <a:pt x="859" y="820"/>
                    </a:lnTo>
                    <a:lnTo>
                      <a:pt x="859" y="820"/>
                    </a:lnTo>
                    <a:lnTo>
                      <a:pt x="877" y="803"/>
                    </a:lnTo>
                    <a:lnTo>
                      <a:pt x="895" y="784"/>
                    </a:lnTo>
                    <a:lnTo>
                      <a:pt x="911" y="764"/>
                    </a:lnTo>
                    <a:lnTo>
                      <a:pt x="926" y="743"/>
                    </a:lnTo>
                    <a:lnTo>
                      <a:pt x="940" y="720"/>
                    </a:lnTo>
                    <a:lnTo>
                      <a:pt x="952" y="697"/>
                    </a:lnTo>
                    <a:lnTo>
                      <a:pt x="964" y="672"/>
                    </a:lnTo>
                    <a:lnTo>
                      <a:pt x="975" y="646"/>
                    </a:lnTo>
                    <a:lnTo>
                      <a:pt x="985" y="619"/>
                    </a:lnTo>
                    <a:lnTo>
                      <a:pt x="993" y="593"/>
                    </a:lnTo>
                    <a:lnTo>
                      <a:pt x="1001" y="565"/>
                    </a:lnTo>
                    <a:lnTo>
                      <a:pt x="1006" y="536"/>
                    </a:lnTo>
                    <a:lnTo>
                      <a:pt x="1011" y="506"/>
                    </a:lnTo>
                    <a:lnTo>
                      <a:pt x="1015" y="476"/>
                    </a:lnTo>
                    <a:lnTo>
                      <a:pt x="1017" y="446"/>
                    </a:lnTo>
                    <a:lnTo>
                      <a:pt x="1017" y="415"/>
                    </a:lnTo>
                    <a:lnTo>
                      <a:pt x="1017" y="415"/>
                    </a:lnTo>
                    <a:lnTo>
                      <a:pt x="1017" y="383"/>
                    </a:lnTo>
                    <a:lnTo>
                      <a:pt x="1015" y="352"/>
                    </a:lnTo>
                    <a:lnTo>
                      <a:pt x="1011" y="322"/>
                    </a:lnTo>
                    <a:lnTo>
                      <a:pt x="1006" y="293"/>
                    </a:lnTo>
                    <a:lnTo>
                      <a:pt x="1001" y="264"/>
                    </a:lnTo>
                    <a:lnTo>
                      <a:pt x="993" y="235"/>
                    </a:lnTo>
                    <a:lnTo>
                      <a:pt x="985" y="209"/>
                    </a:lnTo>
                    <a:lnTo>
                      <a:pt x="975" y="182"/>
                    </a:lnTo>
                    <a:lnTo>
                      <a:pt x="964" y="156"/>
                    </a:lnTo>
                    <a:lnTo>
                      <a:pt x="952" y="131"/>
                    </a:lnTo>
                    <a:lnTo>
                      <a:pt x="940" y="108"/>
                    </a:lnTo>
                    <a:lnTo>
                      <a:pt x="926" y="85"/>
                    </a:lnTo>
                    <a:lnTo>
                      <a:pt x="911" y="64"/>
                    </a:lnTo>
                    <a:lnTo>
                      <a:pt x="895" y="44"/>
                    </a:lnTo>
                    <a:lnTo>
                      <a:pt x="877" y="26"/>
                    </a:lnTo>
                    <a:lnTo>
                      <a:pt x="859" y="9"/>
                    </a:lnTo>
                    <a:lnTo>
                      <a:pt x="859" y="9"/>
                    </a:lnTo>
                    <a:close/>
                  </a:path>
                </a:pathLst>
              </a:custGeom>
              <a:solidFill>
                <a:srgbClr val="245AA8"/>
              </a:solidFill>
              <a:ln>
                <a:noFill/>
              </a:ln>
            </p:spPr>
            <p:txBody>
              <a:bodyPr vert="horz" wrap="square" lIns="68580" tIns="34290" rIns="68580" bIns="3429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cxnSp>
            <p:nvCxnSpPr>
              <p:cNvPr id="53" name="直接连接符 27"/>
              <p:cNvCxnSpPr/>
              <p:nvPr/>
            </p:nvCxnSpPr>
            <p:spPr>
              <a:xfrm>
                <a:off x="5626100" y="2564523"/>
                <a:ext cx="609600" cy="0"/>
              </a:xfrm>
              <a:prstGeom prst="line">
                <a:avLst/>
              </a:prstGeom>
              <a:noFill/>
              <a:ln w="6350" cap="flat" cmpd="sng" algn="ctr">
                <a:solidFill>
                  <a:srgbClr val="969696"/>
                </a:solidFill>
                <a:prstDash val="solid"/>
                <a:miter lim="800000"/>
                <a:headEnd type="oval" w="med" len="med"/>
                <a:tailEnd type="arrow" w="med" len="med"/>
              </a:ln>
              <a:effectLst/>
            </p:spPr>
          </p:cxnSp>
          <p:sp>
            <p:nvSpPr>
              <p:cNvPr id="54" name="椭圆 53"/>
              <p:cNvSpPr/>
              <p:nvPr>
                <p:custDataLst>
                  <p:tags r:id="rId18"/>
                </p:custDataLst>
              </p:nvPr>
            </p:nvSpPr>
            <p:spPr>
              <a:xfrm>
                <a:off x="6414055" y="2212231"/>
                <a:ext cx="704584" cy="704584"/>
              </a:xfrm>
              <a:prstGeom prst="ellipse">
                <a:avLst/>
              </a:prstGeom>
              <a:solidFill>
                <a:srgbClr val="245AA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lt1"/>
                    </a:solidFill>
                    <a:effectLst/>
                    <a:uLnTx/>
                    <a:uFillTx/>
                    <a:latin typeface="微软雅黑" panose="020B0503020204020204" charset="-122"/>
                    <a:ea typeface="微软雅黑" panose="020B0503020204020204" charset="-122"/>
                    <a:cs typeface="+mn-ea"/>
                    <a:sym typeface="微软雅黑" panose="020B0503020204020204" charset="-122"/>
                  </a:rPr>
                  <a:t>1</a:t>
                </a:r>
                <a:endParaRPr kumimoji="0" lang="en-US" altLang="zh-CN" sz="2000" b="1" i="0" u="none" strike="noStrike" kern="0" cap="none" spc="0" normalizeH="0" baseline="0" noProof="0" dirty="0">
                  <a:ln>
                    <a:noFill/>
                  </a:ln>
                  <a:solidFill>
                    <a:schemeClr val="lt1"/>
                  </a:solidFill>
                  <a:effectLst/>
                  <a:uLnTx/>
                  <a:uFillTx/>
                  <a:latin typeface="微软雅黑" panose="020B0503020204020204" charset="-122"/>
                  <a:ea typeface="微软雅黑" panose="020B0503020204020204" charset="-122"/>
                  <a:cs typeface="+mn-ea"/>
                  <a:sym typeface="微软雅黑" panose="020B0503020204020204" charset="-122"/>
                </a:endParaRPr>
              </a:p>
            </p:txBody>
          </p:sp>
        </p:grpSp>
        <p:grpSp>
          <p:nvGrpSpPr>
            <p:cNvPr id="41" name="组合 40"/>
            <p:cNvGrpSpPr/>
            <p:nvPr/>
          </p:nvGrpSpPr>
          <p:grpSpPr>
            <a:xfrm>
              <a:off x="6181" y="4197"/>
              <a:ext cx="2757" cy="832"/>
              <a:chOff x="4784666" y="3791455"/>
              <a:chExt cx="2333973" cy="704584"/>
            </a:xfrm>
          </p:grpSpPr>
          <p:sp>
            <p:nvSpPr>
              <p:cNvPr id="49" name="Freeform 30"/>
              <p:cNvSpPr>
                <a:spLocks noEditPoints="1"/>
              </p:cNvSpPr>
              <p:nvPr>
                <p:custDataLst>
                  <p:tags r:id="rId19"/>
                </p:custDataLst>
              </p:nvPr>
            </p:nvSpPr>
            <p:spPr bwMode="auto">
              <a:xfrm>
                <a:off x="4784666" y="3880491"/>
                <a:ext cx="523934" cy="526512"/>
              </a:xfrm>
              <a:custGeom>
                <a:avLst/>
                <a:gdLst>
                  <a:gd name="T0" fmla="*/ 645 w 1018"/>
                  <a:gd name="T1" fmla="*/ 1 h 1018"/>
                  <a:gd name="T2" fmla="*/ 353 w 1018"/>
                  <a:gd name="T3" fmla="*/ 18 h 1018"/>
                  <a:gd name="T4" fmla="*/ 59 w 1018"/>
                  <a:gd name="T5" fmla="*/ 135 h 1018"/>
                  <a:gd name="T6" fmla="*/ 12 w 1018"/>
                  <a:gd name="T7" fmla="*/ 177 h 1018"/>
                  <a:gd name="T8" fmla="*/ 0 w 1018"/>
                  <a:gd name="T9" fmla="*/ 922 h 1018"/>
                  <a:gd name="T10" fmla="*/ 22 w 1018"/>
                  <a:gd name="T11" fmla="*/ 982 h 1018"/>
                  <a:gd name="T12" fmla="*/ 76 w 1018"/>
                  <a:gd name="T13" fmla="*/ 1016 h 1018"/>
                  <a:gd name="T14" fmla="*/ 950 w 1018"/>
                  <a:gd name="T15" fmla="*/ 1014 h 1018"/>
                  <a:gd name="T16" fmla="*/ 1002 w 1018"/>
                  <a:gd name="T17" fmla="*/ 976 h 1018"/>
                  <a:gd name="T18" fmla="*/ 1018 w 1018"/>
                  <a:gd name="T19" fmla="*/ 223 h 1018"/>
                  <a:gd name="T20" fmla="*/ 1002 w 1018"/>
                  <a:gd name="T21" fmla="*/ 169 h 1018"/>
                  <a:gd name="T22" fmla="*/ 950 w 1018"/>
                  <a:gd name="T23" fmla="*/ 132 h 1018"/>
                  <a:gd name="T24" fmla="*/ 253 w 1018"/>
                  <a:gd name="T25" fmla="*/ 477 h 1018"/>
                  <a:gd name="T26" fmla="*/ 223 w 1018"/>
                  <a:gd name="T27" fmla="*/ 588 h 1018"/>
                  <a:gd name="T28" fmla="*/ 235 w 1018"/>
                  <a:gd name="T29" fmla="*/ 686 h 1018"/>
                  <a:gd name="T30" fmla="*/ 954 w 1018"/>
                  <a:gd name="T31" fmla="*/ 922 h 1018"/>
                  <a:gd name="T32" fmla="*/ 929 w 1018"/>
                  <a:gd name="T33" fmla="*/ 953 h 1018"/>
                  <a:gd name="T34" fmla="*/ 73 w 1018"/>
                  <a:gd name="T35" fmla="*/ 945 h 1018"/>
                  <a:gd name="T36" fmla="*/ 286 w 1018"/>
                  <a:gd name="T37" fmla="*/ 795 h 1018"/>
                  <a:gd name="T38" fmla="*/ 338 w 1018"/>
                  <a:gd name="T39" fmla="*/ 833 h 1018"/>
                  <a:gd name="T40" fmla="*/ 432 w 1018"/>
                  <a:gd name="T41" fmla="*/ 879 h 1018"/>
                  <a:gd name="T42" fmla="*/ 525 w 1018"/>
                  <a:gd name="T43" fmla="*/ 890 h 1018"/>
                  <a:gd name="T44" fmla="*/ 629 w 1018"/>
                  <a:gd name="T45" fmla="*/ 864 h 1018"/>
                  <a:gd name="T46" fmla="*/ 713 w 1018"/>
                  <a:gd name="T47" fmla="*/ 804 h 1018"/>
                  <a:gd name="T48" fmla="*/ 286 w 1018"/>
                  <a:gd name="T49" fmla="*/ 604 h 1018"/>
                  <a:gd name="T50" fmla="*/ 324 w 1018"/>
                  <a:gd name="T51" fmla="*/ 479 h 1018"/>
                  <a:gd name="T52" fmla="*/ 443 w 1018"/>
                  <a:gd name="T53" fmla="*/ 391 h 1018"/>
                  <a:gd name="T54" fmla="*/ 575 w 1018"/>
                  <a:gd name="T55" fmla="*/ 391 h 1018"/>
                  <a:gd name="T56" fmla="*/ 694 w 1018"/>
                  <a:gd name="T57" fmla="*/ 479 h 1018"/>
                  <a:gd name="T58" fmla="*/ 732 w 1018"/>
                  <a:gd name="T59" fmla="*/ 604 h 1018"/>
                  <a:gd name="T60" fmla="*/ 681 w 1018"/>
                  <a:gd name="T61" fmla="*/ 745 h 1018"/>
                  <a:gd name="T62" fmla="*/ 553 w 1018"/>
                  <a:gd name="T63" fmla="*/ 823 h 1018"/>
                  <a:gd name="T64" fmla="*/ 423 w 1018"/>
                  <a:gd name="T65" fmla="*/ 810 h 1018"/>
                  <a:gd name="T66" fmla="*/ 313 w 1018"/>
                  <a:gd name="T67" fmla="*/ 710 h 1018"/>
                  <a:gd name="T68" fmla="*/ 954 w 1018"/>
                  <a:gd name="T69" fmla="*/ 731 h 1018"/>
                  <a:gd name="T70" fmla="*/ 791 w 1018"/>
                  <a:gd name="T71" fmla="*/ 654 h 1018"/>
                  <a:gd name="T72" fmla="*/ 791 w 1018"/>
                  <a:gd name="T73" fmla="*/ 554 h 1018"/>
                  <a:gd name="T74" fmla="*/ 954 w 1018"/>
                  <a:gd name="T75" fmla="*/ 731 h 1018"/>
                  <a:gd name="T76" fmla="*/ 713 w 1018"/>
                  <a:gd name="T77" fmla="*/ 404 h 1018"/>
                  <a:gd name="T78" fmla="*/ 629 w 1018"/>
                  <a:gd name="T79" fmla="*/ 344 h 1018"/>
                  <a:gd name="T80" fmla="*/ 525 w 1018"/>
                  <a:gd name="T81" fmla="*/ 318 h 1018"/>
                  <a:gd name="T82" fmla="*/ 432 w 1018"/>
                  <a:gd name="T83" fmla="*/ 328 h 1018"/>
                  <a:gd name="T84" fmla="*/ 338 w 1018"/>
                  <a:gd name="T85" fmla="*/ 375 h 1018"/>
                  <a:gd name="T86" fmla="*/ 286 w 1018"/>
                  <a:gd name="T87" fmla="*/ 414 h 1018"/>
                  <a:gd name="T88" fmla="*/ 73 w 1018"/>
                  <a:gd name="T89" fmla="*/ 200 h 1018"/>
                  <a:gd name="T90" fmla="*/ 327 w 1018"/>
                  <a:gd name="T91" fmla="*/ 190 h 1018"/>
                  <a:gd name="T92" fmla="*/ 672 w 1018"/>
                  <a:gd name="T93" fmla="*/ 173 h 1018"/>
                  <a:gd name="T94" fmla="*/ 929 w 1018"/>
                  <a:gd name="T95" fmla="*/ 192 h 1018"/>
                  <a:gd name="T96" fmla="*/ 954 w 1018"/>
                  <a:gd name="T97" fmla="*/ 223 h 1018"/>
                  <a:gd name="T98" fmla="*/ 546 w 1018"/>
                  <a:gd name="T99" fmla="*/ 516 h 1018"/>
                  <a:gd name="T100" fmla="*/ 593 w 1018"/>
                  <a:gd name="T101" fmla="*/ 559 h 1018"/>
                  <a:gd name="T102" fmla="*/ 605 w 1018"/>
                  <a:gd name="T103" fmla="*/ 610 h 1018"/>
                  <a:gd name="T104" fmla="*/ 636 w 1018"/>
                  <a:gd name="T105" fmla="*/ 636 h 1018"/>
                  <a:gd name="T106" fmla="*/ 665 w 1018"/>
                  <a:gd name="T107" fmla="*/ 617 h 1018"/>
                  <a:gd name="T108" fmla="*/ 655 w 1018"/>
                  <a:gd name="T109" fmla="*/ 542 h 1018"/>
                  <a:gd name="T110" fmla="*/ 585 w 1018"/>
                  <a:gd name="T111" fmla="*/ 464 h 1018"/>
                  <a:gd name="T112" fmla="*/ 503 w 1018"/>
                  <a:gd name="T113" fmla="*/ 446 h 1018"/>
                  <a:gd name="T114" fmla="*/ 477 w 1018"/>
                  <a:gd name="T115" fmla="*/ 477 h 1018"/>
                  <a:gd name="T116" fmla="*/ 497 w 1018"/>
                  <a:gd name="T117" fmla="*/ 50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923" y="127"/>
                    </a:moveTo>
                    <a:lnTo>
                      <a:pt x="720" y="127"/>
                    </a:lnTo>
                    <a:lnTo>
                      <a:pt x="665" y="18"/>
                    </a:lnTo>
                    <a:lnTo>
                      <a:pt x="665" y="18"/>
                    </a:lnTo>
                    <a:lnTo>
                      <a:pt x="660" y="10"/>
                    </a:lnTo>
                    <a:lnTo>
                      <a:pt x="653" y="5"/>
                    </a:lnTo>
                    <a:lnTo>
                      <a:pt x="645" y="1"/>
                    </a:lnTo>
                    <a:lnTo>
                      <a:pt x="636" y="0"/>
                    </a:lnTo>
                    <a:lnTo>
                      <a:pt x="382" y="0"/>
                    </a:lnTo>
                    <a:lnTo>
                      <a:pt x="382" y="0"/>
                    </a:lnTo>
                    <a:lnTo>
                      <a:pt x="373" y="1"/>
                    </a:lnTo>
                    <a:lnTo>
                      <a:pt x="365" y="5"/>
                    </a:lnTo>
                    <a:lnTo>
                      <a:pt x="358" y="10"/>
                    </a:lnTo>
                    <a:lnTo>
                      <a:pt x="353" y="18"/>
                    </a:lnTo>
                    <a:lnTo>
                      <a:pt x="298" y="127"/>
                    </a:lnTo>
                    <a:lnTo>
                      <a:pt x="95" y="127"/>
                    </a:lnTo>
                    <a:lnTo>
                      <a:pt x="95" y="127"/>
                    </a:lnTo>
                    <a:lnTo>
                      <a:pt x="86" y="127"/>
                    </a:lnTo>
                    <a:lnTo>
                      <a:pt x="76" y="129"/>
                    </a:lnTo>
                    <a:lnTo>
                      <a:pt x="67" y="132"/>
                    </a:lnTo>
                    <a:lnTo>
                      <a:pt x="59" y="135"/>
                    </a:lnTo>
                    <a:lnTo>
                      <a:pt x="50" y="139"/>
                    </a:lnTo>
                    <a:lnTo>
                      <a:pt x="42" y="143"/>
                    </a:lnTo>
                    <a:lnTo>
                      <a:pt x="35" y="149"/>
                    </a:lnTo>
                    <a:lnTo>
                      <a:pt x="28" y="155"/>
                    </a:lnTo>
                    <a:lnTo>
                      <a:pt x="22" y="162"/>
                    </a:lnTo>
                    <a:lnTo>
                      <a:pt x="16" y="169"/>
                    </a:lnTo>
                    <a:lnTo>
                      <a:pt x="12" y="177"/>
                    </a:lnTo>
                    <a:lnTo>
                      <a:pt x="7" y="185"/>
                    </a:lnTo>
                    <a:lnTo>
                      <a:pt x="4" y="194"/>
                    </a:lnTo>
                    <a:lnTo>
                      <a:pt x="2" y="203"/>
                    </a:lnTo>
                    <a:lnTo>
                      <a:pt x="1" y="213"/>
                    </a:lnTo>
                    <a:lnTo>
                      <a:pt x="0" y="223"/>
                    </a:lnTo>
                    <a:lnTo>
                      <a:pt x="0" y="922"/>
                    </a:lnTo>
                    <a:lnTo>
                      <a:pt x="0" y="922"/>
                    </a:lnTo>
                    <a:lnTo>
                      <a:pt x="1" y="932"/>
                    </a:lnTo>
                    <a:lnTo>
                      <a:pt x="2" y="942"/>
                    </a:lnTo>
                    <a:lnTo>
                      <a:pt x="4" y="950"/>
                    </a:lnTo>
                    <a:lnTo>
                      <a:pt x="7" y="959"/>
                    </a:lnTo>
                    <a:lnTo>
                      <a:pt x="12" y="967"/>
                    </a:lnTo>
                    <a:lnTo>
                      <a:pt x="16" y="976"/>
                    </a:lnTo>
                    <a:lnTo>
                      <a:pt x="22" y="982"/>
                    </a:lnTo>
                    <a:lnTo>
                      <a:pt x="28" y="990"/>
                    </a:lnTo>
                    <a:lnTo>
                      <a:pt x="35" y="995"/>
                    </a:lnTo>
                    <a:lnTo>
                      <a:pt x="42" y="1002"/>
                    </a:lnTo>
                    <a:lnTo>
                      <a:pt x="50" y="1006"/>
                    </a:lnTo>
                    <a:lnTo>
                      <a:pt x="59" y="1010"/>
                    </a:lnTo>
                    <a:lnTo>
                      <a:pt x="67" y="1014"/>
                    </a:lnTo>
                    <a:lnTo>
                      <a:pt x="76" y="1016"/>
                    </a:lnTo>
                    <a:lnTo>
                      <a:pt x="86" y="1017"/>
                    </a:lnTo>
                    <a:lnTo>
                      <a:pt x="95" y="1018"/>
                    </a:lnTo>
                    <a:lnTo>
                      <a:pt x="923" y="1018"/>
                    </a:lnTo>
                    <a:lnTo>
                      <a:pt x="923" y="1018"/>
                    </a:lnTo>
                    <a:lnTo>
                      <a:pt x="932" y="1017"/>
                    </a:lnTo>
                    <a:lnTo>
                      <a:pt x="942" y="1016"/>
                    </a:lnTo>
                    <a:lnTo>
                      <a:pt x="950" y="1014"/>
                    </a:lnTo>
                    <a:lnTo>
                      <a:pt x="959" y="1010"/>
                    </a:lnTo>
                    <a:lnTo>
                      <a:pt x="968" y="1006"/>
                    </a:lnTo>
                    <a:lnTo>
                      <a:pt x="976" y="1002"/>
                    </a:lnTo>
                    <a:lnTo>
                      <a:pt x="983" y="995"/>
                    </a:lnTo>
                    <a:lnTo>
                      <a:pt x="990" y="990"/>
                    </a:lnTo>
                    <a:lnTo>
                      <a:pt x="996" y="982"/>
                    </a:lnTo>
                    <a:lnTo>
                      <a:pt x="1002" y="976"/>
                    </a:lnTo>
                    <a:lnTo>
                      <a:pt x="1006" y="967"/>
                    </a:lnTo>
                    <a:lnTo>
                      <a:pt x="1011" y="959"/>
                    </a:lnTo>
                    <a:lnTo>
                      <a:pt x="1014" y="950"/>
                    </a:lnTo>
                    <a:lnTo>
                      <a:pt x="1016" y="942"/>
                    </a:lnTo>
                    <a:lnTo>
                      <a:pt x="1017" y="932"/>
                    </a:lnTo>
                    <a:lnTo>
                      <a:pt x="1018" y="922"/>
                    </a:lnTo>
                    <a:lnTo>
                      <a:pt x="1018" y="223"/>
                    </a:lnTo>
                    <a:lnTo>
                      <a:pt x="1018" y="223"/>
                    </a:lnTo>
                    <a:lnTo>
                      <a:pt x="1017" y="213"/>
                    </a:lnTo>
                    <a:lnTo>
                      <a:pt x="1016" y="203"/>
                    </a:lnTo>
                    <a:lnTo>
                      <a:pt x="1014" y="194"/>
                    </a:lnTo>
                    <a:lnTo>
                      <a:pt x="1011" y="185"/>
                    </a:lnTo>
                    <a:lnTo>
                      <a:pt x="1006" y="177"/>
                    </a:lnTo>
                    <a:lnTo>
                      <a:pt x="1002" y="169"/>
                    </a:lnTo>
                    <a:lnTo>
                      <a:pt x="996" y="162"/>
                    </a:lnTo>
                    <a:lnTo>
                      <a:pt x="990" y="155"/>
                    </a:lnTo>
                    <a:lnTo>
                      <a:pt x="983" y="149"/>
                    </a:lnTo>
                    <a:lnTo>
                      <a:pt x="976" y="143"/>
                    </a:lnTo>
                    <a:lnTo>
                      <a:pt x="968" y="139"/>
                    </a:lnTo>
                    <a:lnTo>
                      <a:pt x="959" y="135"/>
                    </a:lnTo>
                    <a:lnTo>
                      <a:pt x="950" y="132"/>
                    </a:lnTo>
                    <a:lnTo>
                      <a:pt x="942" y="129"/>
                    </a:lnTo>
                    <a:lnTo>
                      <a:pt x="932" y="127"/>
                    </a:lnTo>
                    <a:lnTo>
                      <a:pt x="923" y="127"/>
                    </a:lnTo>
                    <a:lnTo>
                      <a:pt x="923" y="127"/>
                    </a:lnTo>
                    <a:close/>
                    <a:moveTo>
                      <a:pt x="64" y="477"/>
                    </a:moveTo>
                    <a:lnTo>
                      <a:pt x="253" y="477"/>
                    </a:lnTo>
                    <a:lnTo>
                      <a:pt x="253" y="477"/>
                    </a:lnTo>
                    <a:lnTo>
                      <a:pt x="247" y="491"/>
                    </a:lnTo>
                    <a:lnTo>
                      <a:pt x="240" y="506"/>
                    </a:lnTo>
                    <a:lnTo>
                      <a:pt x="235" y="522"/>
                    </a:lnTo>
                    <a:lnTo>
                      <a:pt x="231" y="538"/>
                    </a:lnTo>
                    <a:lnTo>
                      <a:pt x="227" y="554"/>
                    </a:lnTo>
                    <a:lnTo>
                      <a:pt x="225" y="570"/>
                    </a:lnTo>
                    <a:lnTo>
                      <a:pt x="223" y="588"/>
                    </a:lnTo>
                    <a:lnTo>
                      <a:pt x="223" y="604"/>
                    </a:lnTo>
                    <a:lnTo>
                      <a:pt x="223" y="604"/>
                    </a:lnTo>
                    <a:lnTo>
                      <a:pt x="223" y="621"/>
                    </a:lnTo>
                    <a:lnTo>
                      <a:pt x="225" y="638"/>
                    </a:lnTo>
                    <a:lnTo>
                      <a:pt x="227" y="654"/>
                    </a:lnTo>
                    <a:lnTo>
                      <a:pt x="231" y="670"/>
                    </a:lnTo>
                    <a:lnTo>
                      <a:pt x="235" y="686"/>
                    </a:lnTo>
                    <a:lnTo>
                      <a:pt x="240" y="701"/>
                    </a:lnTo>
                    <a:lnTo>
                      <a:pt x="247" y="716"/>
                    </a:lnTo>
                    <a:lnTo>
                      <a:pt x="253" y="731"/>
                    </a:lnTo>
                    <a:lnTo>
                      <a:pt x="64" y="731"/>
                    </a:lnTo>
                    <a:lnTo>
                      <a:pt x="64" y="477"/>
                    </a:lnTo>
                    <a:close/>
                    <a:moveTo>
                      <a:pt x="954" y="922"/>
                    </a:moveTo>
                    <a:lnTo>
                      <a:pt x="954" y="922"/>
                    </a:lnTo>
                    <a:lnTo>
                      <a:pt x="954" y="929"/>
                    </a:lnTo>
                    <a:lnTo>
                      <a:pt x="952" y="934"/>
                    </a:lnTo>
                    <a:lnTo>
                      <a:pt x="948" y="939"/>
                    </a:lnTo>
                    <a:lnTo>
                      <a:pt x="945" y="945"/>
                    </a:lnTo>
                    <a:lnTo>
                      <a:pt x="940" y="948"/>
                    </a:lnTo>
                    <a:lnTo>
                      <a:pt x="934" y="951"/>
                    </a:lnTo>
                    <a:lnTo>
                      <a:pt x="929" y="953"/>
                    </a:lnTo>
                    <a:lnTo>
                      <a:pt x="923" y="953"/>
                    </a:lnTo>
                    <a:lnTo>
                      <a:pt x="95" y="953"/>
                    </a:lnTo>
                    <a:lnTo>
                      <a:pt x="95" y="953"/>
                    </a:lnTo>
                    <a:lnTo>
                      <a:pt x="89" y="953"/>
                    </a:lnTo>
                    <a:lnTo>
                      <a:pt x="84" y="951"/>
                    </a:lnTo>
                    <a:lnTo>
                      <a:pt x="78" y="948"/>
                    </a:lnTo>
                    <a:lnTo>
                      <a:pt x="73" y="945"/>
                    </a:lnTo>
                    <a:lnTo>
                      <a:pt x="70" y="939"/>
                    </a:lnTo>
                    <a:lnTo>
                      <a:pt x="66" y="934"/>
                    </a:lnTo>
                    <a:lnTo>
                      <a:pt x="64" y="929"/>
                    </a:lnTo>
                    <a:lnTo>
                      <a:pt x="64" y="922"/>
                    </a:lnTo>
                    <a:lnTo>
                      <a:pt x="64" y="795"/>
                    </a:lnTo>
                    <a:lnTo>
                      <a:pt x="286" y="795"/>
                    </a:lnTo>
                    <a:lnTo>
                      <a:pt x="286" y="795"/>
                    </a:lnTo>
                    <a:lnTo>
                      <a:pt x="291" y="795"/>
                    </a:lnTo>
                    <a:lnTo>
                      <a:pt x="295" y="794"/>
                    </a:lnTo>
                    <a:lnTo>
                      <a:pt x="295" y="794"/>
                    </a:lnTo>
                    <a:lnTo>
                      <a:pt x="305" y="804"/>
                    </a:lnTo>
                    <a:lnTo>
                      <a:pt x="315" y="814"/>
                    </a:lnTo>
                    <a:lnTo>
                      <a:pt x="327" y="825"/>
                    </a:lnTo>
                    <a:lnTo>
                      <a:pt x="338" y="833"/>
                    </a:lnTo>
                    <a:lnTo>
                      <a:pt x="351" y="842"/>
                    </a:lnTo>
                    <a:lnTo>
                      <a:pt x="364" y="850"/>
                    </a:lnTo>
                    <a:lnTo>
                      <a:pt x="376" y="857"/>
                    </a:lnTo>
                    <a:lnTo>
                      <a:pt x="389" y="864"/>
                    </a:lnTo>
                    <a:lnTo>
                      <a:pt x="403" y="870"/>
                    </a:lnTo>
                    <a:lnTo>
                      <a:pt x="417" y="875"/>
                    </a:lnTo>
                    <a:lnTo>
                      <a:pt x="432" y="879"/>
                    </a:lnTo>
                    <a:lnTo>
                      <a:pt x="447" y="884"/>
                    </a:lnTo>
                    <a:lnTo>
                      <a:pt x="462" y="887"/>
                    </a:lnTo>
                    <a:lnTo>
                      <a:pt x="477" y="889"/>
                    </a:lnTo>
                    <a:lnTo>
                      <a:pt x="493" y="890"/>
                    </a:lnTo>
                    <a:lnTo>
                      <a:pt x="509" y="890"/>
                    </a:lnTo>
                    <a:lnTo>
                      <a:pt x="509" y="890"/>
                    </a:lnTo>
                    <a:lnTo>
                      <a:pt x="525" y="890"/>
                    </a:lnTo>
                    <a:lnTo>
                      <a:pt x="541" y="889"/>
                    </a:lnTo>
                    <a:lnTo>
                      <a:pt x="556" y="887"/>
                    </a:lnTo>
                    <a:lnTo>
                      <a:pt x="571" y="884"/>
                    </a:lnTo>
                    <a:lnTo>
                      <a:pt x="586" y="879"/>
                    </a:lnTo>
                    <a:lnTo>
                      <a:pt x="601" y="875"/>
                    </a:lnTo>
                    <a:lnTo>
                      <a:pt x="615" y="870"/>
                    </a:lnTo>
                    <a:lnTo>
                      <a:pt x="629" y="864"/>
                    </a:lnTo>
                    <a:lnTo>
                      <a:pt x="641" y="857"/>
                    </a:lnTo>
                    <a:lnTo>
                      <a:pt x="654" y="850"/>
                    </a:lnTo>
                    <a:lnTo>
                      <a:pt x="667" y="842"/>
                    </a:lnTo>
                    <a:lnTo>
                      <a:pt x="680" y="833"/>
                    </a:lnTo>
                    <a:lnTo>
                      <a:pt x="691" y="825"/>
                    </a:lnTo>
                    <a:lnTo>
                      <a:pt x="703" y="814"/>
                    </a:lnTo>
                    <a:lnTo>
                      <a:pt x="713" y="804"/>
                    </a:lnTo>
                    <a:lnTo>
                      <a:pt x="723" y="794"/>
                    </a:lnTo>
                    <a:lnTo>
                      <a:pt x="723" y="794"/>
                    </a:lnTo>
                    <a:lnTo>
                      <a:pt x="727" y="795"/>
                    </a:lnTo>
                    <a:lnTo>
                      <a:pt x="732" y="795"/>
                    </a:lnTo>
                    <a:lnTo>
                      <a:pt x="954" y="795"/>
                    </a:lnTo>
                    <a:lnTo>
                      <a:pt x="954" y="922"/>
                    </a:lnTo>
                    <a:close/>
                    <a:moveTo>
                      <a:pt x="286" y="604"/>
                    </a:moveTo>
                    <a:lnTo>
                      <a:pt x="286" y="604"/>
                    </a:lnTo>
                    <a:lnTo>
                      <a:pt x="287" y="581"/>
                    </a:lnTo>
                    <a:lnTo>
                      <a:pt x="291" y="560"/>
                    </a:lnTo>
                    <a:lnTo>
                      <a:pt x="296" y="538"/>
                    </a:lnTo>
                    <a:lnTo>
                      <a:pt x="303" y="518"/>
                    </a:lnTo>
                    <a:lnTo>
                      <a:pt x="313" y="499"/>
                    </a:lnTo>
                    <a:lnTo>
                      <a:pt x="324" y="479"/>
                    </a:lnTo>
                    <a:lnTo>
                      <a:pt x="337" y="462"/>
                    </a:lnTo>
                    <a:lnTo>
                      <a:pt x="352" y="447"/>
                    </a:lnTo>
                    <a:lnTo>
                      <a:pt x="368" y="432"/>
                    </a:lnTo>
                    <a:lnTo>
                      <a:pt x="385" y="419"/>
                    </a:lnTo>
                    <a:lnTo>
                      <a:pt x="403" y="408"/>
                    </a:lnTo>
                    <a:lnTo>
                      <a:pt x="423" y="399"/>
                    </a:lnTo>
                    <a:lnTo>
                      <a:pt x="443" y="391"/>
                    </a:lnTo>
                    <a:lnTo>
                      <a:pt x="464" y="386"/>
                    </a:lnTo>
                    <a:lnTo>
                      <a:pt x="486" y="383"/>
                    </a:lnTo>
                    <a:lnTo>
                      <a:pt x="509" y="382"/>
                    </a:lnTo>
                    <a:lnTo>
                      <a:pt x="509" y="382"/>
                    </a:lnTo>
                    <a:lnTo>
                      <a:pt x="532" y="383"/>
                    </a:lnTo>
                    <a:lnTo>
                      <a:pt x="553" y="386"/>
                    </a:lnTo>
                    <a:lnTo>
                      <a:pt x="575" y="391"/>
                    </a:lnTo>
                    <a:lnTo>
                      <a:pt x="595" y="399"/>
                    </a:lnTo>
                    <a:lnTo>
                      <a:pt x="615" y="408"/>
                    </a:lnTo>
                    <a:lnTo>
                      <a:pt x="633" y="419"/>
                    </a:lnTo>
                    <a:lnTo>
                      <a:pt x="650" y="432"/>
                    </a:lnTo>
                    <a:lnTo>
                      <a:pt x="666" y="447"/>
                    </a:lnTo>
                    <a:lnTo>
                      <a:pt x="681" y="462"/>
                    </a:lnTo>
                    <a:lnTo>
                      <a:pt x="694" y="479"/>
                    </a:lnTo>
                    <a:lnTo>
                      <a:pt x="705" y="499"/>
                    </a:lnTo>
                    <a:lnTo>
                      <a:pt x="714" y="518"/>
                    </a:lnTo>
                    <a:lnTo>
                      <a:pt x="722" y="538"/>
                    </a:lnTo>
                    <a:lnTo>
                      <a:pt x="727" y="560"/>
                    </a:lnTo>
                    <a:lnTo>
                      <a:pt x="731" y="581"/>
                    </a:lnTo>
                    <a:lnTo>
                      <a:pt x="732" y="604"/>
                    </a:lnTo>
                    <a:lnTo>
                      <a:pt x="732" y="604"/>
                    </a:lnTo>
                    <a:lnTo>
                      <a:pt x="731" y="627"/>
                    </a:lnTo>
                    <a:lnTo>
                      <a:pt x="727" y="649"/>
                    </a:lnTo>
                    <a:lnTo>
                      <a:pt x="722" y="670"/>
                    </a:lnTo>
                    <a:lnTo>
                      <a:pt x="714" y="691"/>
                    </a:lnTo>
                    <a:lnTo>
                      <a:pt x="705" y="710"/>
                    </a:lnTo>
                    <a:lnTo>
                      <a:pt x="694" y="728"/>
                    </a:lnTo>
                    <a:lnTo>
                      <a:pt x="681" y="745"/>
                    </a:lnTo>
                    <a:lnTo>
                      <a:pt x="666" y="761"/>
                    </a:lnTo>
                    <a:lnTo>
                      <a:pt x="650" y="775"/>
                    </a:lnTo>
                    <a:lnTo>
                      <a:pt x="633" y="788"/>
                    </a:lnTo>
                    <a:lnTo>
                      <a:pt x="615" y="800"/>
                    </a:lnTo>
                    <a:lnTo>
                      <a:pt x="595" y="810"/>
                    </a:lnTo>
                    <a:lnTo>
                      <a:pt x="575" y="817"/>
                    </a:lnTo>
                    <a:lnTo>
                      <a:pt x="553" y="823"/>
                    </a:lnTo>
                    <a:lnTo>
                      <a:pt x="532" y="826"/>
                    </a:lnTo>
                    <a:lnTo>
                      <a:pt x="509" y="827"/>
                    </a:lnTo>
                    <a:lnTo>
                      <a:pt x="509" y="827"/>
                    </a:lnTo>
                    <a:lnTo>
                      <a:pt x="486" y="826"/>
                    </a:lnTo>
                    <a:lnTo>
                      <a:pt x="464" y="823"/>
                    </a:lnTo>
                    <a:lnTo>
                      <a:pt x="443" y="817"/>
                    </a:lnTo>
                    <a:lnTo>
                      <a:pt x="423" y="810"/>
                    </a:lnTo>
                    <a:lnTo>
                      <a:pt x="403" y="800"/>
                    </a:lnTo>
                    <a:lnTo>
                      <a:pt x="385" y="788"/>
                    </a:lnTo>
                    <a:lnTo>
                      <a:pt x="368" y="775"/>
                    </a:lnTo>
                    <a:lnTo>
                      <a:pt x="352" y="761"/>
                    </a:lnTo>
                    <a:lnTo>
                      <a:pt x="337" y="745"/>
                    </a:lnTo>
                    <a:lnTo>
                      <a:pt x="324" y="728"/>
                    </a:lnTo>
                    <a:lnTo>
                      <a:pt x="313" y="710"/>
                    </a:lnTo>
                    <a:lnTo>
                      <a:pt x="303" y="691"/>
                    </a:lnTo>
                    <a:lnTo>
                      <a:pt x="296" y="670"/>
                    </a:lnTo>
                    <a:lnTo>
                      <a:pt x="291" y="649"/>
                    </a:lnTo>
                    <a:lnTo>
                      <a:pt x="287" y="627"/>
                    </a:lnTo>
                    <a:lnTo>
                      <a:pt x="286" y="604"/>
                    </a:lnTo>
                    <a:lnTo>
                      <a:pt x="286" y="604"/>
                    </a:lnTo>
                    <a:close/>
                    <a:moveTo>
                      <a:pt x="954" y="731"/>
                    </a:moveTo>
                    <a:lnTo>
                      <a:pt x="765" y="731"/>
                    </a:lnTo>
                    <a:lnTo>
                      <a:pt x="765" y="731"/>
                    </a:lnTo>
                    <a:lnTo>
                      <a:pt x="771" y="716"/>
                    </a:lnTo>
                    <a:lnTo>
                      <a:pt x="778" y="701"/>
                    </a:lnTo>
                    <a:lnTo>
                      <a:pt x="783" y="686"/>
                    </a:lnTo>
                    <a:lnTo>
                      <a:pt x="787" y="670"/>
                    </a:lnTo>
                    <a:lnTo>
                      <a:pt x="791" y="654"/>
                    </a:lnTo>
                    <a:lnTo>
                      <a:pt x="793" y="638"/>
                    </a:lnTo>
                    <a:lnTo>
                      <a:pt x="795" y="621"/>
                    </a:lnTo>
                    <a:lnTo>
                      <a:pt x="795" y="604"/>
                    </a:lnTo>
                    <a:lnTo>
                      <a:pt x="795" y="604"/>
                    </a:lnTo>
                    <a:lnTo>
                      <a:pt x="795" y="588"/>
                    </a:lnTo>
                    <a:lnTo>
                      <a:pt x="793" y="570"/>
                    </a:lnTo>
                    <a:lnTo>
                      <a:pt x="791" y="554"/>
                    </a:lnTo>
                    <a:lnTo>
                      <a:pt x="787" y="538"/>
                    </a:lnTo>
                    <a:lnTo>
                      <a:pt x="783" y="522"/>
                    </a:lnTo>
                    <a:lnTo>
                      <a:pt x="778" y="506"/>
                    </a:lnTo>
                    <a:lnTo>
                      <a:pt x="771" y="491"/>
                    </a:lnTo>
                    <a:lnTo>
                      <a:pt x="765" y="477"/>
                    </a:lnTo>
                    <a:lnTo>
                      <a:pt x="954" y="477"/>
                    </a:lnTo>
                    <a:lnTo>
                      <a:pt x="954" y="731"/>
                    </a:lnTo>
                    <a:close/>
                    <a:moveTo>
                      <a:pt x="954" y="414"/>
                    </a:moveTo>
                    <a:lnTo>
                      <a:pt x="732" y="414"/>
                    </a:lnTo>
                    <a:lnTo>
                      <a:pt x="732" y="414"/>
                    </a:lnTo>
                    <a:lnTo>
                      <a:pt x="727" y="414"/>
                    </a:lnTo>
                    <a:lnTo>
                      <a:pt x="723" y="415"/>
                    </a:lnTo>
                    <a:lnTo>
                      <a:pt x="723" y="415"/>
                    </a:lnTo>
                    <a:lnTo>
                      <a:pt x="713" y="404"/>
                    </a:lnTo>
                    <a:lnTo>
                      <a:pt x="703" y="393"/>
                    </a:lnTo>
                    <a:lnTo>
                      <a:pt x="691" y="384"/>
                    </a:lnTo>
                    <a:lnTo>
                      <a:pt x="680" y="375"/>
                    </a:lnTo>
                    <a:lnTo>
                      <a:pt x="667" y="367"/>
                    </a:lnTo>
                    <a:lnTo>
                      <a:pt x="654" y="358"/>
                    </a:lnTo>
                    <a:lnTo>
                      <a:pt x="641" y="350"/>
                    </a:lnTo>
                    <a:lnTo>
                      <a:pt x="629" y="344"/>
                    </a:lnTo>
                    <a:lnTo>
                      <a:pt x="615" y="339"/>
                    </a:lnTo>
                    <a:lnTo>
                      <a:pt x="601" y="333"/>
                    </a:lnTo>
                    <a:lnTo>
                      <a:pt x="586" y="328"/>
                    </a:lnTo>
                    <a:lnTo>
                      <a:pt x="571" y="325"/>
                    </a:lnTo>
                    <a:lnTo>
                      <a:pt x="556" y="321"/>
                    </a:lnTo>
                    <a:lnTo>
                      <a:pt x="541" y="319"/>
                    </a:lnTo>
                    <a:lnTo>
                      <a:pt x="525" y="318"/>
                    </a:lnTo>
                    <a:lnTo>
                      <a:pt x="509" y="318"/>
                    </a:lnTo>
                    <a:lnTo>
                      <a:pt x="509" y="318"/>
                    </a:lnTo>
                    <a:lnTo>
                      <a:pt x="493" y="318"/>
                    </a:lnTo>
                    <a:lnTo>
                      <a:pt x="477" y="319"/>
                    </a:lnTo>
                    <a:lnTo>
                      <a:pt x="462" y="321"/>
                    </a:lnTo>
                    <a:lnTo>
                      <a:pt x="447" y="325"/>
                    </a:lnTo>
                    <a:lnTo>
                      <a:pt x="432" y="328"/>
                    </a:lnTo>
                    <a:lnTo>
                      <a:pt x="417" y="333"/>
                    </a:lnTo>
                    <a:lnTo>
                      <a:pt x="403" y="339"/>
                    </a:lnTo>
                    <a:lnTo>
                      <a:pt x="389" y="344"/>
                    </a:lnTo>
                    <a:lnTo>
                      <a:pt x="376" y="350"/>
                    </a:lnTo>
                    <a:lnTo>
                      <a:pt x="364" y="358"/>
                    </a:lnTo>
                    <a:lnTo>
                      <a:pt x="351" y="367"/>
                    </a:lnTo>
                    <a:lnTo>
                      <a:pt x="338" y="375"/>
                    </a:lnTo>
                    <a:lnTo>
                      <a:pt x="327" y="384"/>
                    </a:lnTo>
                    <a:lnTo>
                      <a:pt x="315" y="393"/>
                    </a:lnTo>
                    <a:lnTo>
                      <a:pt x="305" y="404"/>
                    </a:lnTo>
                    <a:lnTo>
                      <a:pt x="295" y="415"/>
                    </a:lnTo>
                    <a:lnTo>
                      <a:pt x="295" y="415"/>
                    </a:lnTo>
                    <a:lnTo>
                      <a:pt x="291" y="414"/>
                    </a:lnTo>
                    <a:lnTo>
                      <a:pt x="286" y="414"/>
                    </a:lnTo>
                    <a:lnTo>
                      <a:pt x="64" y="414"/>
                    </a:lnTo>
                    <a:lnTo>
                      <a:pt x="64" y="223"/>
                    </a:lnTo>
                    <a:lnTo>
                      <a:pt x="64" y="223"/>
                    </a:lnTo>
                    <a:lnTo>
                      <a:pt x="64" y="216"/>
                    </a:lnTo>
                    <a:lnTo>
                      <a:pt x="66" y="210"/>
                    </a:lnTo>
                    <a:lnTo>
                      <a:pt x="70" y="205"/>
                    </a:lnTo>
                    <a:lnTo>
                      <a:pt x="73" y="200"/>
                    </a:lnTo>
                    <a:lnTo>
                      <a:pt x="78" y="196"/>
                    </a:lnTo>
                    <a:lnTo>
                      <a:pt x="84" y="193"/>
                    </a:lnTo>
                    <a:lnTo>
                      <a:pt x="89" y="192"/>
                    </a:lnTo>
                    <a:lnTo>
                      <a:pt x="95" y="191"/>
                    </a:lnTo>
                    <a:lnTo>
                      <a:pt x="319" y="191"/>
                    </a:lnTo>
                    <a:lnTo>
                      <a:pt x="319" y="191"/>
                    </a:lnTo>
                    <a:lnTo>
                      <a:pt x="327" y="190"/>
                    </a:lnTo>
                    <a:lnTo>
                      <a:pt x="335" y="186"/>
                    </a:lnTo>
                    <a:lnTo>
                      <a:pt x="341" y="180"/>
                    </a:lnTo>
                    <a:lnTo>
                      <a:pt x="346" y="173"/>
                    </a:lnTo>
                    <a:lnTo>
                      <a:pt x="401" y="63"/>
                    </a:lnTo>
                    <a:lnTo>
                      <a:pt x="617" y="63"/>
                    </a:lnTo>
                    <a:lnTo>
                      <a:pt x="672" y="173"/>
                    </a:lnTo>
                    <a:lnTo>
                      <a:pt x="672" y="173"/>
                    </a:lnTo>
                    <a:lnTo>
                      <a:pt x="677" y="180"/>
                    </a:lnTo>
                    <a:lnTo>
                      <a:pt x="683" y="186"/>
                    </a:lnTo>
                    <a:lnTo>
                      <a:pt x="691" y="190"/>
                    </a:lnTo>
                    <a:lnTo>
                      <a:pt x="699" y="191"/>
                    </a:lnTo>
                    <a:lnTo>
                      <a:pt x="923" y="191"/>
                    </a:lnTo>
                    <a:lnTo>
                      <a:pt x="923" y="191"/>
                    </a:lnTo>
                    <a:lnTo>
                      <a:pt x="929" y="192"/>
                    </a:lnTo>
                    <a:lnTo>
                      <a:pt x="934" y="193"/>
                    </a:lnTo>
                    <a:lnTo>
                      <a:pt x="940" y="196"/>
                    </a:lnTo>
                    <a:lnTo>
                      <a:pt x="945" y="200"/>
                    </a:lnTo>
                    <a:lnTo>
                      <a:pt x="948" y="205"/>
                    </a:lnTo>
                    <a:lnTo>
                      <a:pt x="952" y="210"/>
                    </a:lnTo>
                    <a:lnTo>
                      <a:pt x="954" y="216"/>
                    </a:lnTo>
                    <a:lnTo>
                      <a:pt x="954" y="223"/>
                    </a:lnTo>
                    <a:lnTo>
                      <a:pt x="954" y="414"/>
                    </a:lnTo>
                    <a:close/>
                    <a:moveTo>
                      <a:pt x="509" y="508"/>
                    </a:moveTo>
                    <a:lnTo>
                      <a:pt x="509" y="508"/>
                    </a:lnTo>
                    <a:lnTo>
                      <a:pt x="519" y="509"/>
                    </a:lnTo>
                    <a:lnTo>
                      <a:pt x="528" y="510"/>
                    </a:lnTo>
                    <a:lnTo>
                      <a:pt x="537" y="512"/>
                    </a:lnTo>
                    <a:lnTo>
                      <a:pt x="546" y="516"/>
                    </a:lnTo>
                    <a:lnTo>
                      <a:pt x="555" y="520"/>
                    </a:lnTo>
                    <a:lnTo>
                      <a:pt x="562" y="525"/>
                    </a:lnTo>
                    <a:lnTo>
                      <a:pt x="570" y="531"/>
                    </a:lnTo>
                    <a:lnTo>
                      <a:pt x="576" y="537"/>
                    </a:lnTo>
                    <a:lnTo>
                      <a:pt x="582" y="544"/>
                    </a:lnTo>
                    <a:lnTo>
                      <a:pt x="588" y="551"/>
                    </a:lnTo>
                    <a:lnTo>
                      <a:pt x="593" y="559"/>
                    </a:lnTo>
                    <a:lnTo>
                      <a:pt x="596" y="567"/>
                    </a:lnTo>
                    <a:lnTo>
                      <a:pt x="600" y="576"/>
                    </a:lnTo>
                    <a:lnTo>
                      <a:pt x="603" y="584"/>
                    </a:lnTo>
                    <a:lnTo>
                      <a:pt x="604" y="594"/>
                    </a:lnTo>
                    <a:lnTo>
                      <a:pt x="604" y="604"/>
                    </a:lnTo>
                    <a:lnTo>
                      <a:pt x="604" y="604"/>
                    </a:lnTo>
                    <a:lnTo>
                      <a:pt x="605" y="610"/>
                    </a:lnTo>
                    <a:lnTo>
                      <a:pt x="607" y="617"/>
                    </a:lnTo>
                    <a:lnTo>
                      <a:pt x="609" y="622"/>
                    </a:lnTo>
                    <a:lnTo>
                      <a:pt x="614" y="626"/>
                    </a:lnTo>
                    <a:lnTo>
                      <a:pt x="618" y="630"/>
                    </a:lnTo>
                    <a:lnTo>
                      <a:pt x="624" y="634"/>
                    </a:lnTo>
                    <a:lnTo>
                      <a:pt x="630" y="635"/>
                    </a:lnTo>
                    <a:lnTo>
                      <a:pt x="636" y="636"/>
                    </a:lnTo>
                    <a:lnTo>
                      <a:pt x="636" y="636"/>
                    </a:lnTo>
                    <a:lnTo>
                      <a:pt x="643" y="635"/>
                    </a:lnTo>
                    <a:lnTo>
                      <a:pt x="649" y="634"/>
                    </a:lnTo>
                    <a:lnTo>
                      <a:pt x="654" y="630"/>
                    </a:lnTo>
                    <a:lnTo>
                      <a:pt x="659" y="626"/>
                    </a:lnTo>
                    <a:lnTo>
                      <a:pt x="663" y="622"/>
                    </a:lnTo>
                    <a:lnTo>
                      <a:pt x="665" y="617"/>
                    </a:lnTo>
                    <a:lnTo>
                      <a:pt x="667" y="610"/>
                    </a:lnTo>
                    <a:lnTo>
                      <a:pt x="668" y="604"/>
                    </a:lnTo>
                    <a:lnTo>
                      <a:pt x="668" y="604"/>
                    </a:lnTo>
                    <a:lnTo>
                      <a:pt x="667" y="588"/>
                    </a:lnTo>
                    <a:lnTo>
                      <a:pt x="665" y="573"/>
                    </a:lnTo>
                    <a:lnTo>
                      <a:pt x="661" y="556"/>
                    </a:lnTo>
                    <a:lnTo>
                      <a:pt x="655" y="542"/>
                    </a:lnTo>
                    <a:lnTo>
                      <a:pt x="649" y="529"/>
                    </a:lnTo>
                    <a:lnTo>
                      <a:pt x="640" y="516"/>
                    </a:lnTo>
                    <a:lnTo>
                      <a:pt x="632" y="503"/>
                    </a:lnTo>
                    <a:lnTo>
                      <a:pt x="621" y="492"/>
                    </a:lnTo>
                    <a:lnTo>
                      <a:pt x="610" y="481"/>
                    </a:lnTo>
                    <a:lnTo>
                      <a:pt x="597" y="473"/>
                    </a:lnTo>
                    <a:lnTo>
                      <a:pt x="585" y="464"/>
                    </a:lnTo>
                    <a:lnTo>
                      <a:pt x="571" y="458"/>
                    </a:lnTo>
                    <a:lnTo>
                      <a:pt x="557" y="452"/>
                    </a:lnTo>
                    <a:lnTo>
                      <a:pt x="541" y="448"/>
                    </a:lnTo>
                    <a:lnTo>
                      <a:pt x="526" y="446"/>
                    </a:lnTo>
                    <a:lnTo>
                      <a:pt x="509" y="445"/>
                    </a:lnTo>
                    <a:lnTo>
                      <a:pt x="509" y="445"/>
                    </a:lnTo>
                    <a:lnTo>
                      <a:pt x="503" y="446"/>
                    </a:lnTo>
                    <a:lnTo>
                      <a:pt x="497" y="448"/>
                    </a:lnTo>
                    <a:lnTo>
                      <a:pt x="491" y="450"/>
                    </a:lnTo>
                    <a:lnTo>
                      <a:pt x="487" y="455"/>
                    </a:lnTo>
                    <a:lnTo>
                      <a:pt x="483" y="459"/>
                    </a:lnTo>
                    <a:lnTo>
                      <a:pt x="479" y="464"/>
                    </a:lnTo>
                    <a:lnTo>
                      <a:pt x="477" y="471"/>
                    </a:lnTo>
                    <a:lnTo>
                      <a:pt x="477" y="477"/>
                    </a:lnTo>
                    <a:lnTo>
                      <a:pt x="477" y="477"/>
                    </a:lnTo>
                    <a:lnTo>
                      <a:pt x="477" y="483"/>
                    </a:lnTo>
                    <a:lnTo>
                      <a:pt x="479" y="489"/>
                    </a:lnTo>
                    <a:lnTo>
                      <a:pt x="483" y="494"/>
                    </a:lnTo>
                    <a:lnTo>
                      <a:pt x="487" y="500"/>
                    </a:lnTo>
                    <a:lnTo>
                      <a:pt x="491" y="503"/>
                    </a:lnTo>
                    <a:lnTo>
                      <a:pt x="497" y="506"/>
                    </a:lnTo>
                    <a:lnTo>
                      <a:pt x="503" y="508"/>
                    </a:lnTo>
                    <a:lnTo>
                      <a:pt x="509" y="508"/>
                    </a:lnTo>
                    <a:lnTo>
                      <a:pt x="509" y="508"/>
                    </a:lnTo>
                    <a:close/>
                  </a:path>
                </a:pathLst>
              </a:custGeom>
              <a:solidFill>
                <a:srgbClr val="73ACF8"/>
              </a:solidFill>
              <a:ln>
                <a:noFill/>
              </a:ln>
            </p:spPr>
            <p:txBody>
              <a:bodyPr vert="horz" wrap="square" lIns="68580" tIns="34290" rIns="68580" bIns="3429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50" name="椭圆 49"/>
              <p:cNvSpPr/>
              <p:nvPr>
                <p:custDataLst>
                  <p:tags r:id="rId20"/>
                </p:custDataLst>
              </p:nvPr>
            </p:nvSpPr>
            <p:spPr>
              <a:xfrm>
                <a:off x="6414055" y="3791455"/>
                <a:ext cx="704584" cy="704584"/>
              </a:xfrm>
              <a:prstGeom prst="ellipse">
                <a:avLst/>
              </a:prstGeom>
              <a:solidFill>
                <a:srgbClr val="73ACF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微软雅黑" panose="020B0503020204020204" charset="-122"/>
                  </a:rPr>
                  <a:t>2</a:t>
                </a:r>
                <a:endParaRPr kumimoji="0" lang="en-US" altLang="zh-CN" sz="2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ea"/>
                  <a:sym typeface="微软雅黑" panose="020B0503020204020204" charset="-122"/>
                </a:endParaRPr>
              </a:p>
            </p:txBody>
          </p:sp>
          <p:cxnSp>
            <p:nvCxnSpPr>
              <p:cNvPr id="51" name="直接连接符 34"/>
              <p:cNvCxnSpPr/>
              <p:nvPr/>
            </p:nvCxnSpPr>
            <p:spPr>
              <a:xfrm>
                <a:off x="5626100" y="4143747"/>
                <a:ext cx="609600" cy="0"/>
              </a:xfrm>
              <a:prstGeom prst="line">
                <a:avLst/>
              </a:prstGeom>
              <a:noFill/>
              <a:ln w="6350" cap="flat" cmpd="sng" algn="ctr">
                <a:solidFill>
                  <a:srgbClr val="969696"/>
                </a:solidFill>
                <a:prstDash val="solid"/>
                <a:miter lim="800000"/>
                <a:headEnd type="oval" w="med" len="med"/>
                <a:tailEnd type="arrow" w="med" len="med"/>
              </a:ln>
              <a:effectLst/>
            </p:spPr>
          </p:cxnSp>
        </p:grpSp>
        <p:grpSp>
          <p:nvGrpSpPr>
            <p:cNvPr id="42" name="组合 41"/>
            <p:cNvGrpSpPr/>
            <p:nvPr/>
          </p:nvGrpSpPr>
          <p:grpSpPr>
            <a:xfrm>
              <a:off x="6148" y="6050"/>
              <a:ext cx="2790" cy="832"/>
              <a:chOff x="4756612" y="5349657"/>
              <a:chExt cx="2362027" cy="704584"/>
            </a:xfrm>
          </p:grpSpPr>
          <p:sp>
            <p:nvSpPr>
              <p:cNvPr id="46" name="Freeform 37"/>
              <p:cNvSpPr>
                <a:spLocks noEditPoints="1"/>
              </p:cNvSpPr>
              <p:nvPr>
                <p:custDataLst>
                  <p:tags r:id="rId21"/>
                </p:custDataLst>
              </p:nvPr>
            </p:nvSpPr>
            <p:spPr bwMode="auto">
              <a:xfrm>
                <a:off x="4756612" y="5410501"/>
                <a:ext cx="580042" cy="582896"/>
              </a:xfrm>
              <a:custGeom>
                <a:avLst/>
                <a:gdLst>
                  <a:gd name="T0" fmla="*/ 912 w 1018"/>
                  <a:gd name="T1" fmla="*/ 322 h 1018"/>
                  <a:gd name="T2" fmla="*/ 779 w 1018"/>
                  <a:gd name="T3" fmla="*/ 156 h 1018"/>
                  <a:gd name="T4" fmla="*/ 582 w 1018"/>
                  <a:gd name="T5" fmla="*/ 70 h 1018"/>
                  <a:gd name="T6" fmla="*/ 515 w 1018"/>
                  <a:gd name="T7" fmla="*/ 1 h 1018"/>
                  <a:gd name="T8" fmla="*/ 478 w 1018"/>
                  <a:gd name="T9" fmla="*/ 65 h 1018"/>
                  <a:gd name="T10" fmla="*/ 288 w 1018"/>
                  <a:gd name="T11" fmla="*/ 123 h 1018"/>
                  <a:gd name="T12" fmla="*/ 133 w 1018"/>
                  <a:gd name="T13" fmla="*/ 270 h 1018"/>
                  <a:gd name="T14" fmla="*/ 66 w 1018"/>
                  <a:gd name="T15" fmla="*/ 477 h 1018"/>
                  <a:gd name="T16" fmla="*/ 0 w 1018"/>
                  <a:gd name="T17" fmla="*/ 509 h 1018"/>
                  <a:gd name="T18" fmla="*/ 68 w 1018"/>
                  <a:gd name="T19" fmla="*/ 561 h 1018"/>
                  <a:gd name="T20" fmla="*/ 145 w 1018"/>
                  <a:gd name="T21" fmla="*/ 764 h 1018"/>
                  <a:gd name="T22" fmla="*/ 305 w 1018"/>
                  <a:gd name="T23" fmla="*/ 903 h 1018"/>
                  <a:gd name="T24" fmla="*/ 478 w 1018"/>
                  <a:gd name="T25" fmla="*/ 986 h 1018"/>
                  <a:gd name="T26" fmla="*/ 522 w 1018"/>
                  <a:gd name="T27" fmla="*/ 1015 h 1018"/>
                  <a:gd name="T28" fmla="*/ 601 w 1018"/>
                  <a:gd name="T29" fmla="*/ 944 h 1018"/>
                  <a:gd name="T30" fmla="*/ 795 w 1018"/>
                  <a:gd name="T31" fmla="*/ 850 h 1018"/>
                  <a:gd name="T32" fmla="*/ 921 w 1018"/>
                  <a:gd name="T33" fmla="*/ 678 h 1018"/>
                  <a:gd name="T34" fmla="*/ 998 w 1018"/>
                  <a:gd name="T35" fmla="*/ 539 h 1018"/>
                  <a:gd name="T36" fmla="*/ 1009 w 1018"/>
                  <a:gd name="T37" fmla="*/ 486 h 1018"/>
                  <a:gd name="T38" fmla="*/ 881 w 1018"/>
                  <a:gd name="T39" fmla="*/ 591 h 1018"/>
                  <a:gd name="T40" fmla="*/ 800 w 1018"/>
                  <a:gd name="T41" fmla="*/ 754 h 1018"/>
                  <a:gd name="T42" fmla="*/ 656 w 1018"/>
                  <a:gd name="T43" fmla="*/ 860 h 1018"/>
                  <a:gd name="T44" fmla="*/ 539 w 1018"/>
                  <a:gd name="T45" fmla="*/ 814 h 1018"/>
                  <a:gd name="T46" fmla="*/ 486 w 1018"/>
                  <a:gd name="T47" fmla="*/ 805 h 1018"/>
                  <a:gd name="T48" fmla="*/ 394 w 1018"/>
                  <a:gd name="T49" fmla="*/ 872 h 1018"/>
                  <a:gd name="T50" fmla="*/ 239 w 1018"/>
                  <a:gd name="T51" fmla="*/ 778 h 1018"/>
                  <a:gd name="T52" fmla="*/ 145 w 1018"/>
                  <a:gd name="T53" fmla="*/ 624 h 1018"/>
                  <a:gd name="T54" fmla="*/ 214 w 1018"/>
                  <a:gd name="T55" fmla="*/ 531 h 1018"/>
                  <a:gd name="T56" fmla="*/ 203 w 1018"/>
                  <a:gd name="T57" fmla="*/ 480 h 1018"/>
                  <a:gd name="T58" fmla="*/ 157 w 1018"/>
                  <a:gd name="T59" fmla="*/ 362 h 1018"/>
                  <a:gd name="T60" fmla="*/ 264 w 1018"/>
                  <a:gd name="T61" fmla="*/ 217 h 1018"/>
                  <a:gd name="T62" fmla="*/ 426 w 1018"/>
                  <a:gd name="T63" fmla="*/ 136 h 1018"/>
                  <a:gd name="T64" fmla="*/ 497 w 1018"/>
                  <a:gd name="T65" fmla="*/ 220 h 1018"/>
                  <a:gd name="T66" fmla="*/ 541 w 1018"/>
                  <a:gd name="T67" fmla="*/ 191 h 1018"/>
                  <a:gd name="T68" fmla="*/ 686 w 1018"/>
                  <a:gd name="T69" fmla="*/ 171 h 1018"/>
                  <a:gd name="T70" fmla="*/ 821 w 1018"/>
                  <a:gd name="T71" fmla="*/ 290 h 1018"/>
                  <a:gd name="T72" fmla="*/ 887 w 1018"/>
                  <a:gd name="T73" fmla="*/ 460 h 1018"/>
                  <a:gd name="T74" fmla="*/ 795 w 1018"/>
                  <a:gd name="T75" fmla="*/ 509 h 1018"/>
                  <a:gd name="T76" fmla="*/ 604 w 1018"/>
                  <a:gd name="T77" fmla="*/ 509 h 1018"/>
                  <a:gd name="T78" fmla="*/ 562 w 1018"/>
                  <a:gd name="T79" fmla="*/ 430 h 1018"/>
                  <a:gd name="T80" fmla="*/ 472 w 1018"/>
                  <a:gd name="T81" fmla="*/ 421 h 1018"/>
                  <a:gd name="T82" fmla="*/ 414 w 1018"/>
                  <a:gd name="T83" fmla="*/ 499 h 1018"/>
                  <a:gd name="T84" fmla="*/ 449 w 1018"/>
                  <a:gd name="T85" fmla="*/ 583 h 1018"/>
                  <a:gd name="T86" fmla="*/ 538 w 1018"/>
                  <a:gd name="T87" fmla="*/ 600 h 1018"/>
                  <a:gd name="T88" fmla="*/ 602 w 1018"/>
                  <a:gd name="T89" fmla="*/ 528 h 1018"/>
                  <a:gd name="T90" fmla="*/ 497 w 1018"/>
                  <a:gd name="T91" fmla="*/ 480 h 1018"/>
                  <a:gd name="T92" fmla="*/ 541 w 1018"/>
                  <a:gd name="T93" fmla="*/ 509 h 1018"/>
                  <a:gd name="T94" fmla="*/ 502 w 1018"/>
                  <a:gd name="T95" fmla="*/ 540 h 1018"/>
                  <a:gd name="T96" fmla="*/ 540 w 1018"/>
                  <a:gd name="T97" fmla="*/ 311 h 1018"/>
                  <a:gd name="T98" fmla="*/ 443 w 1018"/>
                  <a:gd name="T99" fmla="*/ 296 h 1018"/>
                  <a:gd name="T100" fmla="*/ 291 w 1018"/>
                  <a:gd name="T101" fmla="*/ 463 h 1018"/>
                  <a:gd name="T102" fmla="*/ 318 w 1018"/>
                  <a:gd name="T103" fmla="*/ 541 h 1018"/>
                  <a:gd name="T104" fmla="*/ 351 w 1018"/>
                  <a:gd name="T105" fmla="*/ 492 h 1018"/>
                  <a:gd name="T106" fmla="*/ 447 w 1018"/>
                  <a:gd name="T107" fmla="*/ 363 h 1018"/>
                  <a:gd name="T108" fmla="*/ 539 w 1018"/>
                  <a:gd name="T109" fmla="*/ 330 h 1018"/>
                  <a:gd name="T110" fmla="*/ 671 w 1018"/>
                  <a:gd name="T111" fmla="*/ 497 h 1018"/>
                  <a:gd name="T112" fmla="*/ 621 w 1018"/>
                  <a:gd name="T113" fmla="*/ 621 h 1018"/>
                  <a:gd name="T114" fmla="*/ 497 w 1018"/>
                  <a:gd name="T115" fmla="*/ 671 h 1018"/>
                  <a:gd name="T116" fmla="*/ 486 w 1018"/>
                  <a:gd name="T117" fmla="*/ 722 h 1018"/>
                  <a:gd name="T118" fmla="*/ 633 w 1018"/>
                  <a:gd name="T119" fmla="*/ 693 h 1018"/>
                  <a:gd name="T120" fmla="*/ 732 w 1018"/>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8" h="1018">
                    <a:moveTo>
                      <a:pt x="986" y="477"/>
                    </a:moveTo>
                    <a:lnTo>
                      <a:pt x="953" y="477"/>
                    </a:lnTo>
                    <a:lnTo>
                      <a:pt x="953" y="477"/>
                    </a:lnTo>
                    <a:lnTo>
                      <a:pt x="951" y="456"/>
                    </a:lnTo>
                    <a:lnTo>
                      <a:pt x="947" y="437"/>
                    </a:lnTo>
                    <a:lnTo>
                      <a:pt x="944" y="416"/>
                    </a:lnTo>
                    <a:lnTo>
                      <a:pt x="939" y="397"/>
                    </a:lnTo>
                    <a:lnTo>
                      <a:pt x="934" y="378"/>
                    </a:lnTo>
                    <a:lnTo>
                      <a:pt x="927" y="358"/>
                    </a:lnTo>
                    <a:lnTo>
                      <a:pt x="921" y="340"/>
                    </a:lnTo>
                    <a:lnTo>
                      <a:pt x="912" y="322"/>
                    </a:lnTo>
                    <a:lnTo>
                      <a:pt x="903" y="305"/>
                    </a:lnTo>
                    <a:lnTo>
                      <a:pt x="895" y="288"/>
                    </a:lnTo>
                    <a:lnTo>
                      <a:pt x="884" y="270"/>
                    </a:lnTo>
                    <a:lnTo>
                      <a:pt x="873" y="254"/>
                    </a:lnTo>
                    <a:lnTo>
                      <a:pt x="862" y="238"/>
                    </a:lnTo>
                    <a:lnTo>
                      <a:pt x="850" y="223"/>
                    </a:lnTo>
                    <a:lnTo>
                      <a:pt x="837" y="208"/>
                    </a:lnTo>
                    <a:lnTo>
                      <a:pt x="823" y="194"/>
                    </a:lnTo>
                    <a:lnTo>
                      <a:pt x="809" y="181"/>
                    </a:lnTo>
                    <a:lnTo>
                      <a:pt x="795" y="168"/>
                    </a:lnTo>
                    <a:lnTo>
                      <a:pt x="779" y="156"/>
                    </a:lnTo>
                    <a:lnTo>
                      <a:pt x="764" y="145"/>
                    </a:lnTo>
                    <a:lnTo>
                      <a:pt x="748" y="133"/>
                    </a:lnTo>
                    <a:lnTo>
                      <a:pt x="731" y="123"/>
                    </a:lnTo>
                    <a:lnTo>
                      <a:pt x="714" y="114"/>
                    </a:lnTo>
                    <a:lnTo>
                      <a:pt x="695" y="105"/>
                    </a:lnTo>
                    <a:lnTo>
                      <a:pt x="678" y="98"/>
                    </a:lnTo>
                    <a:lnTo>
                      <a:pt x="659" y="90"/>
                    </a:lnTo>
                    <a:lnTo>
                      <a:pt x="641" y="84"/>
                    </a:lnTo>
                    <a:lnTo>
                      <a:pt x="621" y="78"/>
                    </a:lnTo>
                    <a:lnTo>
                      <a:pt x="601" y="74"/>
                    </a:lnTo>
                    <a:lnTo>
                      <a:pt x="582" y="70"/>
                    </a:lnTo>
                    <a:lnTo>
                      <a:pt x="561" y="68"/>
                    </a:lnTo>
                    <a:lnTo>
                      <a:pt x="541" y="65"/>
                    </a:lnTo>
                    <a:lnTo>
                      <a:pt x="541" y="32"/>
                    </a:lnTo>
                    <a:lnTo>
                      <a:pt x="541" y="32"/>
                    </a:lnTo>
                    <a:lnTo>
                      <a:pt x="540" y="26"/>
                    </a:lnTo>
                    <a:lnTo>
                      <a:pt x="539" y="19"/>
                    </a:lnTo>
                    <a:lnTo>
                      <a:pt x="535" y="14"/>
                    </a:lnTo>
                    <a:lnTo>
                      <a:pt x="531" y="10"/>
                    </a:lnTo>
                    <a:lnTo>
                      <a:pt x="527" y="5"/>
                    </a:lnTo>
                    <a:lnTo>
                      <a:pt x="522" y="2"/>
                    </a:lnTo>
                    <a:lnTo>
                      <a:pt x="515" y="1"/>
                    </a:lnTo>
                    <a:lnTo>
                      <a:pt x="509" y="0"/>
                    </a:lnTo>
                    <a:lnTo>
                      <a:pt x="509" y="0"/>
                    </a:lnTo>
                    <a:lnTo>
                      <a:pt x="502" y="1"/>
                    </a:lnTo>
                    <a:lnTo>
                      <a:pt x="497" y="2"/>
                    </a:lnTo>
                    <a:lnTo>
                      <a:pt x="491" y="5"/>
                    </a:lnTo>
                    <a:lnTo>
                      <a:pt x="486" y="10"/>
                    </a:lnTo>
                    <a:lnTo>
                      <a:pt x="483" y="14"/>
                    </a:lnTo>
                    <a:lnTo>
                      <a:pt x="480" y="19"/>
                    </a:lnTo>
                    <a:lnTo>
                      <a:pt x="478" y="26"/>
                    </a:lnTo>
                    <a:lnTo>
                      <a:pt x="478" y="32"/>
                    </a:lnTo>
                    <a:lnTo>
                      <a:pt x="478" y="65"/>
                    </a:lnTo>
                    <a:lnTo>
                      <a:pt x="478" y="65"/>
                    </a:lnTo>
                    <a:lnTo>
                      <a:pt x="457" y="68"/>
                    </a:lnTo>
                    <a:lnTo>
                      <a:pt x="437" y="70"/>
                    </a:lnTo>
                    <a:lnTo>
                      <a:pt x="416" y="74"/>
                    </a:lnTo>
                    <a:lnTo>
                      <a:pt x="397" y="78"/>
                    </a:lnTo>
                    <a:lnTo>
                      <a:pt x="378" y="84"/>
                    </a:lnTo>
                    <a:lnTo>
                      <a:pt x="358" y="90"/>
                    </a:lnTo>
                    <a:lnTo>
                      <a:pt x="340" y="98"/>
                    </a:lnTo>
                    <a:lnTo>
                      <a:pt x="322" y="105"/>
                    </a:lnTo>
                    <a:lnTo>
                      <a:pt x="305" y="114"/>
                    </a:lnTo>
                    <a:lnTo>
                      <a:pt x="288" y="123"/>
                    </a:lnTo>
                    <a:lnTo>
                      <a:pt x="270" y="133"/>
                    </a:lnTo>
                    <a:lnTo>
                      <a:pt x="254" y="145"/>
                    </a:lnTo>
                    <a:lnTo>
                      <a:pt x="238" y="156"/>
                    </a:lnTo>
                    <a:lnTo>
                      <a:pt x="223" y="168"/>
                    </a:lnTo>
                    <a:lnTo>
                      <a:pt x="208" y="181"/>
                    </a:lnTo>
                    <a:lnTo>
                      <a:pt x="194" y="194"/>
                    </a:lnTo>
                    <a:lnTo>
                      <a:pt x="181" y="208"/>
                    </a:lnTo>
                    <a:lnTo>
                      <a:pt x="169" y="223"/>
                    </a:lnTo>
                    <a:lnTo>
                      <a:pt x="156" y="238"/>
                    </a:lnTo>
                    <a:lnTo>
                      <a:pt x="145" y="254"/>
                    </a:lnTo>
                    <a:lnTo>
                      <a:pt x="133" y="270"/>
                    </a:lnTo>
                    <a:lnTo>
                      <a:pt x="123" y="288"/>
                    </a:lnTo>
                    <a:lnTo>
                      <a:pt x="114" y="305"/>
                    </a:lnTo>
                    <a:lnTo>
                      <a:pt x="105" y="322"/>
                    </a:lnTo>
                    <a:lnTo>
                      <a:pt x="98" y="340"/>
                    </a:lnTo>
                    <a:lnTo>
                      <a:pt x="90" y="358"/>
                    </a:lnTo>
                    <a:lnTo>
                      <a:pt x="84" y="378"/>
                    </a:lnTo>
                    <a:lnTo>
                      <a:pt x="78" y="397"/>
                    </a:lnTo>
                    <a:lnTo>
                      <a:pt x="74" y="416"/>
                    </a:lnTo>
                    <a:lnTo>
                      <a:pt x="70" y="437"/>
                    </a:lnTo>
                    <a:lnTo>
                      <a:pt x="68" y="456"/>
                    </a:lnTo>
                    <a:lnTo>
                      <a:pt x="66" y="477"/>
                    </a:lnTo>
                    <a:lnTo>
                      <a:pt x="32" y="477"/>
                    </a:lnTo>
                    <a:lnTo>
                      <a:pt x="32" y="477"/>
                    </a:lnTo>
                    <a:lnTo>
                      <a:pt x="26" y="477"/>
                    </a:lnTo>
                    <a:lnTo>
                      <a:pt x="19" y="480"/>
                    </a:lnTo>
                    <a:lnTo>
                      <a:pt x="14" y="483"/>
                    </a:lnTo>
                    <a:lnTo>
                      <a:pt x="10" y="486"/>
                    </a:lnTo>
                    <a:lnTo>
                      <a:pt x="5" y="491"/>
                    </a:lnTo>
                    <a:lnTo>
                      <a:pt x="2" y="497"/>
                    </a:lnTo>
                    <a:lnTo>
                      <a:pt x="1" y="502"/>
                    </a:lnTo>
                    <a:lnTo>
                      <a:pt x="0" y="509"/>
                    </a:lnTo>
                    <a:lnTo>
                      <a:pt x="0" y="509"/>
                    </a:lnTo>
                    <a:lnTo>
                      <a:pt x="1" y="515"/>
                    </a:lnTo>
                    <a:lnTo>
                      <a:pt x="2" y="521"/>
                    </a:lnTo>
                    <a:lnTo>
                      <a:pt x="5" y="527"/>
                    </a:lnTo>
                    <a:lnTo>
                      <a:pt x="10" y="531"/>
                    </a:lnTo>
                    <a:lnTo>
                      <a:pt x="14" y="535"/>
                    </a:lnTo>
                    <a:lnTo>
                      <a:pt x="19" y="539"/>
                    </a:lnTo>
                    <a:lnTo>
                      <a:pt x="26" y="540"/>
                    </a:lnTo>
                    <a:lnTo>
                      <a:pt x="32" y="541"/>
                    </a:lnTo>
                    <a:lnTo>
                      <a:pt x="66" y="541"/>
                    </a:lnTo>
                    <a:lnTo>
                      <a:pt x="66" y="541"/>
                    </a:lnTo>
                    <a:lnTo>
                      <a:pt x="68" y="561"/>
                    </a:lnTo>
                    <a:lnTo>
                      <a:pt x="70" y="582"/>
                    </a:lnTo>
                    <a:lnTo>
                      <a:pt x="74" y="601"/>
                    </a:lnTo>
                    <a:lnTo>
                      <a:pt x="78" y="621"/>
                    </a:lnTo>
                    <a:lnTo>
                      <a:pt x="84" y="641"/>
                    </a:lnTo>
                    <a:lnTo>
                      <a:pt x="90" y="659"/>
                    </a:lnTo>
                    <a:lnTo>
                      <a:pt x="98" y="678"/>
                    </a:lnTo>
                    <a:lnTo>
                      <a:pt x="105" y="695"/>
                    </a:lnTo>
                    <a:lnTo>
                      <a:pt x="114" y="713"/>
                    </a:lnTo>
                    <a:lnTo>
                      <a:pt x="123" y="731"/>
                    </a:lnTo>
                    <a:lnTo>
                      <a:pt x="133" y="748"/>
                    </a:lnTo>
                    <a:lnTo>
                      <a:pt x="145" y="764"/>
                    </a:lnTo>
                    <a:lnTo>
                      <a:pt x="156" y="779"/>
                    </a:lnTo>
                    <a:lnTo>
                      <a:pt x="169" y="795"/>
                    </a:lnTo>
                    <a:lnTo>
                      <a:pt x="181" y="809"/>
                    </a:lnTo>
                    <a:lnTo>
                      <a:pt x="194" y="823"/>
                    </a:lnTo>
                    <a:lnTo>
                      <a:pt x="208" y="837"/>
                    </a:lnTo>
                    <a:lnTo>
                      <a:pt x="223" y="850"/>
                    </a:lnTo>
                    <a:lnTo>
                      <a:pt x="238" y="862"/>
                    </a:lnTo>
                    <a:lnTo>
                      <a:pt x="254" y="873"/>
                    </a:lnTo>
                    <a:lnTo>
                      <a:pt x="270" y="884"/>
                    </a:lnTo>
                    <a:lnTo>
                      <a:pt x="288" y="895"/>
                    </a:lnTo>
                    <a:lnTo>
                      <a:pt x="305" y="903"/>
                    </a:lnTo>
                    <a:lnTo>
                      <a:pt x="322" y="912"/>
                    </a:lnTo>
                    <a:lnTo>
                      <a:pt x="340" y="921"/>
                    </a:lnTo>
                    <a:lnTo>
                      <a:pt x="358" y="927"/>
                    </a:lnTo>
                    <a:lnTo>
                      <a:pt x="378" y="933"/>
                    </a:lnTo>
                    <a:lnTo>
                      <a:pt x="397" y="939"/>
                    </a:lnTo>
                    <a:lnTo>
                      <a:pt x="416" y="944"/>
                    </a:lnTo>
                    <a:lnTo>
                      <a:pt x="437" y="947"/>
                    </a:lnTo>
                    <a:lnTo>
                      <a:pt x="457" y="951"/>
                    </a:lnTo>
                    <a:lnTo>
                      <a:pt x="478" y="953"/>
                    </a:lnTo>
                    <a:lnTo>
                      <a:pt x="478" y="986"/>
                    </a:lnTo>
                    <a:lnTo>
                      <a:pt x="478" y="986"/>
                    </a:lnTo>
                    <a:lnTo>
                      <a:pt x="478" y="992"/>
                    </a:lnTo>
                    <a:lnTo>
                      <a:pt x="480" y="998"/>
                    </a:lnTo>
                    <a:lnTo>
                      <a:pt x="483" y="1003"/>
                    </a:lnTo>
                    <a:lnTo>
                      <a:pt x="486" y="1009"/>
                    </a:lnTo>
                    <a:lnTo>
                      <a:pt x="491" y="1012"/>
                    </a:lnTo>
                    <a:lnTo>
                      <a:pt x="497" y="1015"/>
                    </a:lnTo>
                    <a:lnTo>
                      <a:pt x="502" y="1017"/>
                    </a:lnTo>
                    <a:lnTo>
                      <a:pt x="509" y="1018"/>
                    </a:lnTo>
                    <a:lnTo>
                      <a:pt x="509" y="1018"/>
                    </a:lnTo>
                    <a:lnTo>
                      <a:pt x="515" y="1017"/>
                    </a:lnTo>
                    <a:lnTo>
                      <a:pt x="522" y="1015"/>
                    </a:lnTo>
                    <a:lnTo>
                      <a:pt x="527" y="1012"/>
                    </a:lnTo>
                    <a:lnTo>
                      <a:pt x="531" y="1009"/>
                    </a:lnTo>
                    <a:lnTo>
                      <a:pt x="535" y="1003"/>
                    </a:lnTo>
                    <a:lnTo>
                      <a:pt x="539" y="998"/>
                    </a:lnTo>
                    <a:lnTo>
                      <a:pt x="540" y="992"/>
                    </a:lnTo>
                    <a:lnTo>
                      <a:pt x="541" y="986"/>
                    </a:lnTo>
                    <a:lnTo>
                      <a:pt x="541" y="953"/>
                    </a:lnTo>
                    <a:lnTo>
                      <a:pt x="541" y="953"/>
                    </a:lnTo>
                    <a:lnTo>
                      <a:pt x="561" y="951"/>
                    </a:lnTo>
                    <a:lnTo>
                      <a:pt x="582" y="947"/>
                    </a:lnTo>
                    <a:lnTo>
                      <a:pt x="601" y="944"/>
                    </a:lnTo>
                    <a:lnTo>
                      <a:pt x="621" y="939"/>
                    </a:lnTo>
                    <a:lnTo>
                      <a:pt x="641" y="933"/>
                    </a:lnTo>
                    <a:lnTo>
                      <a:pt x="659" y="927"/>
                    </a:lnTo>
                    <a:lnTo>
                      <a:pt x="678" y="921"/>
                    </a:lnTo>
                    <a:lnTo>
                      <a:pt x="695" y="912"/>
                    </a:lnTo>
                    <a:lnTo>
                      <a:pt x="714" y="903"/>
                    </a:lnTo>
                    <a:lnTo>
                      <a:pt x="731" y="895"/>
                    </a:lnTo>
                    <a:lnTo>
                      <a:pt x="748" y="884"/>
                    </a:lnTo>
                    <a:lnTo>
                      <a:pt x="764" y="873"/>
                    </a:lnTo>
                    <a:lnTo>
                      <a:pt x="779" y="862"/>
                    </a:lnTo>
                    <a:lnTo>
                      <a:pt x="795" y="850"/>
                    </a:lnTo>
                    <a:lnTo>
                      <a:pt x="809" y="837"/>
                    </a:lnTo>
                    <a:lnTo>
                      <a:pt x="823" y="823"/>
                    </a:lnTo>
                    <a:lnTo>
                      <a:pt x="837" y="809"/>
                    </a:lnTo>
                    <a:lnTo>
                      <a:pt x="850" y="795"/>
                    </a:lnTo>
                    <a:lnTo>
                      <a:pt x="862" y="779"/>
                    </a:lnTo>
                    <a:lnTo>
                      <a:pt x="873" y="764"/>
                    </a:lnTo>
                    <a:lnTo>
                      <a:pt x="884" y="748"/>
                    </a:lnTo>
                    <a:lnTo>
                      <a:pt x="895" y="731"/>
                    </a:lnTo>
                    <a:lnTo>
                      <a:pt x="903" y="713"/>
                    </a:lnTo>
                    <a:lnTo>
                      <a:pt x="912" y="695"/>
                    </a:lnTo>
                    <a:lnTo>
                      <a:pt x="921" y="678"/>
                    </a:lnTo>
                    <a:lnTo>
                      <a:pt x="927" y="659"/>
                    </a:lnTo>
                    <a:lnTo>
                      <a:pt x="934" y="641"/>
                    </a:lnTo>
                    <a:lnTo>
                      <a:pt x="939" y="621"/>
                    </a:lnTo>
                    <a:lnTo>
                      <a:pt x="944" y="601"/>
                    </a:lnTo>
                    <a:lnTo>
                      <a:pt x="947" y="582"/>
                    </a:lnTo>
                    <a:lnTo>
                      <a:pt x="951" y="561"/>
                    </a:lnTo>
                    <a:lnTo>
                      <a:pt x="953" y="541"/>
                    </a:lnTo>
                    <a:lnTo>
                      <a:pt x="986" y="541"/>
                    </a:lnTo>
                    <a:lnTo>
                      <a:pt x="986" y="541"/>
                    </a:lnTo>
                    <a:lnTo>
                      <a:pt x="993" y="540"/>
                    </a:lnTo>
                    <a:lnTo>
                      <a:pt x="998" y="539"/>
                    </a:lnTo>
                    <a:lnTo>
                      <a:pt x="1003" y="535"/>
                    </a:lnTo>
                    <a:lnTo>
                      <a:pt x="1009" y="531"/>
                    </a:lnTo>
                    <a:lnTo>
                      <a:pt x="1012" y="527"/>
                    </a:lnTo>
                    <a:lnTo>
                      <a:pt x="1015" y="521"/>
                    </a:lnTo>
                    <a:lnTo>
                      <a:pt x="1017" y="515"/>
                    </a:lnTo>
                    <a:lnTo>
                      <a:pt x="1018" y="509"/>
                    </a:lnTo>
                    <a:lnTo>
                      <a:pt x="1018" y="509"/>
                    </a:lnTo>
                    <a:lnTo>
                      <a:pt x="1017" y="502"/>
                    </a:lnTo>
                    <a:lnTo>
                      <a:pt x="1015" y="497"/>
                    </a:lnTo>
                    <a:lnTo>
                      <a:pt x="1012" y="491"/>
                    </a:lnTo>
                    <a:lnTo>
                      <a:pt x="1009" y="486"/>
                    </a:lnTo>
                    <a:lnTo>
                      <a:pt x="1003" y="483"/>
                    </a:lnTo>
                    <a:lnTo>
                      <a:pt x="998" y="480"/>
                    </a:lnTo>
                    <a:lnTo>
                      <a:pt x="993" y="477"/>
                    </a:lnTo>
                    <a:lnTo>
                      <a:pt x="986" y="477"/>
                    </a:lnTo>
                    <a:lnTo>
                      <a:pt x="986" y="477"/>
                    </a:lnTo>
                    <a:close/>
                    <a:moveTo>
                      <a:pt x="827" y="541"/>
                    </a:moveTo>
                    <a:lnTo>
                      <a:pt x="888" y="541"/>
                    </a:lnTo>
                    <a:lnTo>
                      <a:pt x="888" y="541"/>
                    </a:lnTo>
                    <a:lnTo>
                      <a:pt x="887" y="558"/>
                    </a:lnTo>
                    <a:lnTo>
                      <a:pt x="884" y="575"/>
                    </a:lnTo>
                    <a:lnTo>
                      <a:pt x="881" y="591"/>
                    </a:lnTo>
                    <a:lnTo>
                      <a:pt x="877" y="608"/>
                    </a:lnTo>
                    <a:lnTo>
                      <a:pt x="872" y="624"/>
                    </a:lnTo>
                    <a:lnTo>
                      <a:pt x="867" y="641"/>
                    </a:lnTo>
                    <a:lnTo>
                      <a:pt x="861" y="656"/>
                    </a:lnTo>
                    <a:lnTo>
                      <a:pt x="854" y="671"/>
                    </a:lnTo>
                    <a:lnTo>
                      <a:pt x="847" y="686"/>
                    </a:lnTo>
                    <a:lnTo>
                      <a:pt x="839" y="701"/>
                    </a:lnTo>
                    <a:lnTo>
                      <a:pt x="831" y="715"/>
                    </a:lnTo>
                    <a:lnTo>
                      <a:pt x="821" y="729"/>
                    </a:lnTo>
                    <a:lnTo>
                      <a:pt x="811" y="741"/>
                    </a:lnTo>
                    <a:lnTo>
                      <a:pt x="800" y="754"/>
                    </a:lnTo>
                    <a:lnTo>
                      <a:pt x="790" y="766"/>
                    </a:lnTo>
                    <a:lnTo>
                      <a:pt x="778" y="778"/>
                    </a:lnTo>
                    <a:lnTo>
                      <a:pt x="766" y="790"/>
                    </a:lnTo>
                    <a:lnTo>
                      <a:pt x="754" y="800"/>
                    </a:lnTo>
                    <a:lnTo>
                      <a:pt x="741" y="811"/>
                    </a:lnTo>
                    <a:lnTo>
                      <a:pt x="729" y="821"/>
                    </a:lnTo>
                    <a:lnTo>
                      <a:pt x="715" y="830"/>
                    </a:lnTo>
                    <a:lnTo>
                      <a:pt x="701" y="839"/>
                    </a:lnTo>
                    <a:lnTo>
                      <a:pt x="686" y="847"/>
                    </a:lnTo>
                    <a:lnTo>
                      <a:pt x="671" y="854"/>
                    </a:lnTo>
                    <a:lnTo>
                      <a:pt x="656" y="860"/>
                    </a:lnTo>
                    <a:lnTo>
                      <a:pt x="641" y="867"/>
                    </a:lnTo>
                    <a:lnTo>
                      <a:pt x="625" y="872"/>
                    </a:lnTo>
                    <a:lnTo>
                      <a:pt x="608" y="877"/>
                    </a:lnTo>
                    <a:lnTo>
                      <a:pt x="591" y="881"/>
                    </a:lnTo>
                    <a:lnTo>
                      <a:pt x="575" y="884"/>
                    </a:lnTo>
                    <a:lnTo>
                      <a:pt x="558" y="887"/>
                    </a:lnTo>
                    <a:lnTo>
                      <a:pt x="541" y="888"/>
                    </a:lnTo>
                    <a:lnTo>
                      <a:pt x="541" y="827"/>
                    </a:lnTo>
                    <a:lnTo>
                      <a:pt x="541" y="827"/>
                    </a:lnTo>
                    <a:lnTo>
                      <a:pt x="540" y="821"/>
                    </a:lnTo>
                    <a:lnTo>
                      <a:pt x="539" y="814"/>
                    </a:lnTo>
                    <a:lnTo>
                      <a:pt x="535" y="809"/>
                    </a:lnTo>
                    <a:lnTo>
                      <a:pt x="531" y="805"/>
                    </a:lnTo>
                    <a:lnTo>
                      <a:pt x="527" y="800"/>
                    </a:lnTo>
                    <a:lnTo>
                      <a:pt x="522" y="797"/>
                    </a:lnTo>
                    <a:lnTo>
                      <a:pt x="515" y="796"/>
                    </a:lnTo>
                    <a:lnTo>
                      <a:pt x="509" y="795"/>
                    </a:lnTo>
                    <a:lnTo>
                      <a:pt x="509" y="795"/>
                    </a:lnTo>
                    <a:lnTo>
                      <a:pt x="502" y="796"/>
                    </a:lnTo>
                    <a:lnTo>
                      <a:pt x="497" y="797"/>
                    </a:lnTo>
                    <a:lnTo>
                      <a:pt x="491" y="800"/>
                    </a:lnTo>
                    <a:lnTo>
                      <a:pt x="486" y="805"/>
                    </a:lnTo>
                    <a:lnTo>
                      <a:pt x="483" y="809"/>
                    </a:lnTo>
                    <a:lnTo>
                      <a:pt x="480" y="814"/>
                    </a:lnTo>
                    <a:lnTo>
                      <a:pt x="478" y="821"/>
                    </a:lnTo>
                    <a:lnTo>
                      <a:pt x="478" y="827"/>
                    </a:lnTo>
                    <a:lnTo>
                      <a:pt x="478" y="888"/>
                    </a:lnTo>
                    <a:lnTo>
                      <a:pt x="478" y="888"/>
                    </a:lnTo>
                    <a:lnTo>
                      <a:pt x="460" y="887"/>
                    </a:lnTo>
                    <a:lnTo>
                      <a:pt x="443" y="884"/>
                    </a:lnTo>
                    <a:lnTo>
                      <a:pt x="426" y="881"/>
                    </a:lnTo>
                    <a:lnTo>
                      <a:pt x="410" y="877"/>
                    </a:lnTo>
                    <a:lnTo>
                      <a:pt x="394" y="872"/>
                    </a:lnTo>
                    <a:lnTo>
                      <a:pt x="378" y="867"/>
                    </a:lnTo>
                    <a:lnTo>
                      <a:pt x="362" y="860"/>
                    </a:lnTo>
                    <a:lnTo>
                      <a:pt x="347" y="854"/>
                    </a:lnTo>
                    <a:lnTo>
                      <a:pt x="332" y="847"/>
                    </a:lnTo>
                    <a:lnTo>
                      <a:pt x="318" y="839"/>
                    </a:lnTo>
                    <a:lnTo>
                      <a:pt x="304" y="830"/>
                    </a:lnTo>
                    <a:lnTo>
                      <a:pt x="290" y="821"/>
                    </a:lnTo>
                    <a:lnTo>
                      <a:pt x="277" y="811"/>
                    </a:lnTo>
                    <a:lnTo>
                      <a:pt x="264" y="800"/>
                    </a:lnTo>
                    <a:lnTo>
                      <a:pt x="251" y="790"/>
                    </a:lnTo>
                    <a:lnTo>
                      <a:pt x="239" y="778"/>
                    </a:lnTo>
                    <a:lnTo>
                      <a:pt x="228" y="766"/>
                    </a:lnTo>
                    <a:lnTo>
                      <a:pt x="217" y="754"/>
                    </a:lnTo>
                    <a:lnTo>
                      <a:pt x="207" y="741"/>
                    </a:lnTo>
                    <a:lnTo>
                      <a:pt x="197" y="729"/>
                    </a:lnTo>
                    <a:lnTo>
                      <a:pt x="188" y="715"/>
                    </a:lnTo>
                    <a:lnTo>
                      <a:pt x="179" y="701"/>
                    </a:lnTo>
                    <a:lnTo>
                      <a:pt x="171" y="686"/>
                    </a:lnTo>
                    <a:lnTo>
                      <a:pt x="164" y="671"/>
                    </a:lnTo>
                    <a:lnTo>
                      <a:pt x="157" y="656"/>
                    </a:lnTo>
                    <a:lnTo>
                      <a:pt x="151" y="641"/>
                    </a:lnTo>
                    <a:lnTo>
                      <a:pt x="145" y="624"/>
                    </a:lnTo>
                    <a:lnTo>
                      <a:pt x="141" y="608"/>
                    </a:lnTo>
                    <a:lnTo>
                      <a:pt x="136" y="591"/>
                    </a:lnTo>
                    <a:lnTo>
                      <a:pt x="133" y="575"/>
                    </a:lnTo>
                    <a:lnTo>
                      <a:pt x="131" y="558"/>
                    </a:lnTo>
                    <a:lnTo>
                      <a:pt x="129" y="541"/>
                    </a:lnTo>
                    <a:lnTo>
                      <a:pt x="191" y="541"/>
                    </a:lnTo>
                    <a:lnTo>
                      <a:pt x="191" y="541"/>
                    </a:lnTo>
                    <a:lnTo>
                      <a:pt x="197" y="540"/>
                    </a:lnTo>
                    <a:lnTo>
                      <a:pt x="203" y="539"/>
                    </a:lnTo>
                    <a:lnTo>
                      <a:pt x="208" y="535"/>
                    </a:lnTo>
                    <a:lnTo>
                      <a:pt x="214" y="531"/>
                    </a:lnTo>
                    <a:lnTo>
                      <a:pt x="217" y="527"/>
                    </a:lnTo>
                    <a:lnTo>
                      <a:pt x="220" y="521"/>
                    </a:lnTo>
                    <a:lnTo>
                      <a:pt x="222" y="515"/>
                    </a:lnTo>
                    <a:lnTo>
                      <a:pt x="222" y="509"/>
                    </a:lnTo>
                    <a:lnTo>
                      <a:pt x="222" y="509"/>
                    </a:lnTo>
                    <a:lnTo>
                      <a:pt x="222" y="502"/>
                    </a:lnTo>
                    <a:lnTo>
                      <a:pt x="220" y="497"/>
                    </a:lnTo>
                    <a:lnTo>
                      <a:pt x="217" y="491"/>
                    </a:lnTo>
                    <a:lnTo>
                      <a:pt x="214" y="486"/>
                    </a:lnTo>
                    <a:lnTo>
                      <a:pt x="208" y="483"/>
                    </a:lnTo>
                    <a:lnTo>
                      <a:pt x="203" y="480"/>
                    </a:lnTo>
                    <a:lnTo>
                      <a:pt x="197" y="477"/>
                    </a:lnTo>
                    <a:lnTo>
                      <a:pt x="191" y="477"/>
                    </a:lnTo>
                    <a:lnTo>
                      <a:pt x="129" y="477"/>
                    </a:lnTo>
                    <a:lnTo>
                      <a:pt x="129" y="477"/>
                    </a:lnTo>
                    <a:lnTo>
                      <a:pt x="131" y="460"/>
                    </a:lnTo>
                    <a:lnTo>
                      <a:pt x="133" y="443"/>
                    </a:lnTo>
                    <a:lnTo>
                      <a:pt x="136" y="426"/>
                    </a:lnTo>
                    <a:lnTo>
                      <a:pt x="141" y="410"/>
                    </a:lnTo>
                    <a:lnTo>
                      <a:pt x="145" y="394"/>
                    </a:lnTo>
                    <a:lnTo>
                      <a:pt x="151" y="378"/>
                    </a:lnTo>
                    <a:lnTo>
                      <a:pt x="157" y="362"/>
                    </a:lnTo>
                    <a:lnTo>
                      <a:pt x="164" y="347"/>
                    </a:lnTo>
                    <a:lnTo>
                      <a:pt x="171" y="332"/>
                    </a:lnTo>
                    <a:lnTo>
                      <a:pt x="179" y="318"/>
                    </a:lnTo>
                    <a:lnTo>
                      <a:pt x="188" y="304"/>
                    </a:lnTo>
                    <a:lnTo>
                      <a:pt x="197" y="290"/>
                    </a:lnTo>
                    <a:lnTo>
                      <a:pt x="207" y="277"/>
                    </a:lnTo>
                    <a:lnTo>
                      <a:pt x="217" y="264"/>
                    </a:lnTo>
                    <a:lnTo>
                      <a:pt x="228" y="251"/>
                    </a:lnTo>
                    <a:lnTo>
                      <a:pt x="239" y="239"/>
                    </a:lnTo>
                    <a:lnTo>
                      <a:pt x="251" y="227"/>
                    </a:lnTo>
                    <a:lnTo>
                      <a:pt x="264" y="217"/>
                    </a:lnTo>
                    <a:lnTo>
                      <a:pt x="277" y="207"/>
                    </a:lnTo>
                    <a:lnTo>
                      <a:pt x="290" y="197"/>
                    </a:lnTo>
                    <a:lnTo>
                      <a:pt x="304" y="188"/>
                    </a:lnTo>
                    <a:lnTo>
                      <a:pt x="318" y="179"/>
                    </a:lnTo>
                    <a:lnTo>
                      <a:pt x="332" y="171"/>
                    </a:lnTo>
                    <a:lnTo>
                      <a:pt x="347" y="164"/>
                    </a:lnTo>
                    <a:lnTo>
                      <a:pt x="362" y="157"/>
                    </a:lnTo>
                    <a:lnTo>
                      <a:pt x="378" y="151"/>
                    </a:lnTo>
                    <a:lnTo>
                      <a:pt x="394" y="145"/>
                    </a:lnTo>
                    <a:lnTo>
                      <a:pt x="410" y="141"/>
                    </a:lnTo>
                    <a:lnTo>
                      <a:pt x="426" y="136"/>
                    </a:lnTo>
                    <a:lnTo>
                      <a:pt x="443" y="133"/>
                    </a:lnTo>
                    <a:lnTo>
                      <a:pt x="460" y="131"/>
                    </a:lnTo>
                    <a:lnTo>
                      <a:pt x="478" y="129"/>
                    </a:lnTo>
                    <a:lnTo>
                      <a:pt x="478" y="191"/>
                    </a:lnTo>
                    <a:lnTo>
                      <a:pt x="478" y="191"/>
                    </a:lnTo>
                    <a:lnTo>
                      <a:pt x="478" y="197"/>
                    </a:lnTo>
                    <a:lnTo>
                      <a:pt x="480" y="203"/>
                    </a:lnTo>
                    <a:lnTo>
                      <a:pt x="483" y="208"/>
                    </a:lnTo>
                    <a:lnTo>
                      <a:pt x="486" y="214"/>
                    </a:lnTo>
                    <a:lnTo>
                      <a:pt x="491" y="217"/>
                    </a:lnTo>
                    <a:lnTo>
                      <a:pt x="497" y="220"/>
                    </a:lnTo>
                    <a:lnTo>
                      <a:pt x="502" y="222"/>
                    </a:lnTo>
                    <a:lnTo>
                      <a:pt x="509" y="222"/>
                    </a:lnTo>
                    <a:lnTo>
                      <a:pt x="509" y="222"/>
                    </a:lnTo>
                    <a:lnTo>
                      <a:pt x="515" y="222"/>
                    </a:lnTo>
                    <a:lnTo>
                      <a:pt x="522" y="220"/>
                    </a:lnTo>
                    <a:lnTo>
                      <a:pt x="527" y="217"/>
                    </a:lnTo>
                    <a:lnTo>
                      <a:pt x="531" y="214"/>
                    </a:lnTo>
                    <a:lnTo>
                      <a:pt x="535" y="208"/>
                    </a:lnTo>
                    <a:lnTo>
                      <a:pt x="539" y="203"/>
                    </a:lnTo>
                    <a:lnTo>
                      <a:pt x="540" y="197"/>
                    </a:lnTo>
                    <a:lnTo>
                      <a:pt x="541" y="191"/>
                    </a:lnTo>
                    <a:lnTo>
                      <a:pt x="541" y="129"/>
                    </a:lnTo>
                    <a:lnTo>
                      <a:pt x="541" y="129"/>
                    </a:lnTo>
                    <a:lnTo>
                      <a:pt x="558" y="131"/>
                    </a:lnTo>
                    <a:lnTo>
                      <a:pt x="575" y="133"/>
                    </a:lnTo>
                    <a:lnTo>
                      <a:pt x="591" y="136"/>
                    </a:lnTo>
                    <a:lnTo>
                      <a:pt x="608" y="141"/>
                    </a:lnTo>
                    <a:lnTo>
                      <a:pt x="625" y="145"/>
                    </a:lnTo>
                    <a:lnTo>
                      <a:pt x="641" y="151"/>
                    </a:lnTo>
                    <a:lnTo>
                      <a:pt x="656" y="157"/>
                    </a:lnTo>
                    <a:lnTo>
                      <a:pt x="671" y="164"/>
                    </a:lnTo>
                    <a:lnTo>
                      <a:pt x="686" y="171"/>
                    </a:lnTo>
                    <a:lnTo>
                      <a:pt x="701" y="179"/>
                    </a:lnTo>
                    <a:lnTo>
                      <a:pt x="715" y="188"/>
                    </a:lnTo>
                    <a:lnTo>
                      <a:pt x="729" y="197"/>
                    </a:lnTo>
                    <a:lnTo>
                      <a:pt x="741" y="207"/>
                    </a:lnTo>
                    <a:lnTo>
                      <a:pt x="754" y="217"/>
                    </a:lnTo>
                    <a:lnTo>
                      <a:pt x="766" y="227"/>
                    </a:lnTo>
                    <a:lnTo>
                      <a:pt x="778" y="239"/>
                    </a:lnTo>
                    <a:lnTo>
                      <a:pt x="790" y="251"/>
                    </a:lnTo>
                    <a:lnTo>
                      <a:pt x="800" y="264"/>
                    </a:lnTo>
                    <a:lnTo>
                      <a:pt x="811" y="277"/>
                    </a:lnTo>
                    <a:lnTo>
                      <a:pt x="821" y="290"/>
                    </a:lnTo>
                    <a:lnTo>
                      <a:pt x="831" y="304"/>
                    </a:lnTo>
                    <a:lnTo>
                      <a:pt x="839" y="318"/>
                    </a:lnTo>
                    <a:lnTo>
                      <a:pt x="847" y="332"/>
                    </a:lnTo>
                    <a:lnTo>
                      <a:pt x="854" y="347"/>
                    </a:lnTo>
                    <a:lnTo>
                      <a:pt x="861" y="362"/>
                    </a:lnTo>
                    <a:lnTo>
                      <a:pt x="867" y="378"/>
                    </a:lnTo>
                    <a:lnTo>
                      <a:pt x="872" y="394"/>
                    </a:lnTo>
                    <a:lnTo>
                      <a:pt x="877" y="410"/>
                    </a:lnTo>
                    <a:lnTo>
                      <a:pt x="881" y="426"/>
                    </a:lnTo>
                    <a:lnTo>
                      <a:pt x="884" y="443"/>
                    </a:lnTo>
                    <a:lnTo>
                      <a:pt x="887" y="460"/>
                    </a:lnTo>
                    <a:lnTo>
                      <a:pt x="888" y="477"/>
                    </a:lnTo>
                    <a:lnTo>
                      <a:pt x="827" y="477"/>
                    </a:lnTo>
                    <a:lnTo>
                      <a:pt x="827" y="477"/>
                    </a:lnTo>
                    <a:lnTo>
                      <a:pt x="821" y="477"/>
                    </a:lnTo>
                    <a:lnTo>
                      <a:pt x="814" y="480"/>
                    </a:lnTo>
                    <a:lnTo>
                      <a:pt x="809" y="483"/>
                    </a:lnTo>
                    <a:lnTo>
                      <a:pt x="805" y="486"/>
                    </a:lnTo>
                    <a:lnTo>
                      <a:pt x="800" y="491"/>
                    </a:lnTo>
                    <a:lnTo>
                      <a:pt x="797" y="497"/>
                    </a:lnTo>
                    <a:lnTo>
                      <a:pt x="796" y="502"/>
                    </a:lnTo>
                    <a:lnTo>
                      <a:pt x="795" y="509"/>
                    </a:lnTo>
                    <a:lnTo>
                      <a:pt x="795" y="509"/>
                    </a:lnTo>
                    <a:lnTo>
                      <a:pt x="796" y="515"/>
                    </a:lnTo>
                    <a:lnTo>
                      <a:pt x="797" y="521"/>
                    </a:lnTo>
                    <a:lnTo>
                      <a:pt x="800" y="527"/>
                    </a:lnTo>
                    <a:lnTo>
                      <a:pt x="805" y="531"/>
                    </a:lnTo>
                    <a:lnTo>
                      <a:pt x="809" y="535"/>
                    </a:lnTo>
                    <a:lnTo>
                      <a:pt x="814" y="539"/>
                    </a:lnTo>
                    <a:lnTo>
                      <a:pt x="821" y="540"/>
                    </a:lnTo>
                    <a:lnTo>
                      <a:pt x="827" y="541"/>
                    </a:lnTo>
                    <a:lnTo>
                      <a:pt x="827" y="541"/>
                    </a:lnTo>
                    <a:close/>
                    <a:moveTo>
                      <a:pt x="604" y="509"/>
                    </a:moveTo>
                    <a:lnTo>
                      <a:pt x="604" y="509"/>
                    </a:lnTo>
                    <a:lnTo>
                      <a:pt x="604" y="499"/>
                    </a:lnTo>
                    <a:lnTo>
                      <a:pt x="602" y="489"/>
                    </a:lnTo>
                    <a:lnTo>
                      <a:pt x="600" y="481"/>
                    </a:lnTo>
                    <a:lnTo>
                      <a:pt x="597" y="472"/>
                    </a:lnTo>
                    <a:lnTo>
                      <a:pt x="592" y="463"/>
                    </a:lnTo>
                    <a:lnTo>
                      <a:pt x="588" y="456"/>
                    </a:lnTo>
                    <a:lnTo>
                      <a:pt x="583" y="448"/>
                    </a:lnTo>
                    <a:lnTo>
                      <a:pt x="576" y="441"/>
                    </a:lnTo>
                    <a:lnTo>
                      <a:pt x="570" y="436"/>
                    </a:lnTo>
                    <a:lnTo>
                      <a:pt x="562" y="430"/>
                    </a:lnTo>
                    <a:lnTo>
                      <a:pt x="555" y="425"/>
                    </a:lnTo>
                    <a:lnTo>
                      <a:pt x="546" y="421"/>
                    </a:lnTo>
                    <a:lnTo>
                      <a:pt x="538" y="417"/>
                    </a:lnTo>
                    <a:lnTo>
                      <a:pt x="528" y="415"/>
                    </a:lnTo>
                    <a:lnTo>
                      <a:pt x="518" y="414"/>
                    </a:lnTo>
                    <a:lnTo>
                      <a:pt x="509" y="413"/>
                    </a:lnTo>
                    <a:lnTo>
                      <a:pt x="509" y="413"/>
                    </a:lnTo>
                    <a:lnTo>
                      <a:pt x="499" y="414"/>
                    </a:lnTo>
                    <a:lnTo>
                      <a:pt x="489" y="415"/>
                    </a:lnTo>
                    <a:lnTo>
                      <a:pt x="481" y="417"/>
                    </a:lnTo>
                    <a:lnTo>
                      <a:pt x="472" y="421"/>
                    </a:lnTo>
                    <a:lnTo>
                      <a:pt x="464" y="425"/>
                    </a:lnTo>
                    <a:lnTo>
                      <a:pt x="456" y="430"/>
                    </a:lnTo>
                    <a:lnTo>
                      <a:pt x="449" y="436"/>
                    </a:lnTo>
                    <a:lnTo>
                      <a:pt x="441" y="441"/>
                    </a:lnTo>
                    <a:lnTo>
                      <a:pt x="436" y="448"/>
                    </a:lnTo>
                    <a:lnTo>
                      <a:pt x="430" y="456"/>
                    </a:lnTo>
                    <a:lnTo>
                      <a:pt x="425" y="463"/>
                    </a:lnTo>
                    <a:lnTo>
                      <a:pt x="421" y="472"/>
                    </a:lnTo>
                    <a:lnTo>
                      <a:pt x="417" y="481"/>
                    </a:lnTo>
                    <a:lnTo>
                      <a:pt x="415" y="489"/>
                    </a:lnTo>
                    <a:lnTo>
                      <a:pt x="414" y="499"/>
                    </a:lnTo>
                    <a:lnTo>
                      <a:pt x="413" y="509"/>
                    </a:lnTo>
                    <a:lnTo>
                      <a:pt x="413" y="509"/>
                    </a:lnTo>
                    <a:lnTo>
                      <a:pt x="414" y="518"/>
                    </a:lnTo>
                    <a:lnTo>
                      <a:pt x="415" y="528"/>
                    </a:lnTo>
                    <a:lnTo>
                      <a:pt x="417" y="538"/>
                    </a:lnTo>
                    <a:lnTo>
                      <a:pt x="421" y="546"/>
                    </a:lnTo>
                    <a:lnTo>
                      <a:pt x="425" y="555"/>
                    </a:lnTo>
                    <a:lnTo>
                      <a:pt x="430" y="562"/>
                    </a:lnTo>
                    <a:lnTo>
                      <a:pt x="436" y="570"/>
                    </a:lnTo>
                    <a:lnTo>
                      <a:pt x="441" y="576"/>
                    </a:lnTo>
                    <a:lnTo>
                      <a:pt x="449" y="583"/>
                    </a:lnTo>
                    <a:lnTo>
                      <a:pt x="456" y="588"/>
                    </a:lnTo>
                    <a:lnTo>
                      <a:pt x="464" y="592"/>
                    </a:lnTo>
                    <a:lnTo>
                      <a:pt x="472" y="597"/>
                    </a:lnTo>
                    <a:lnTo>
                      <a:pt x="481" y="600"/>
                    </a:lnTo>
                    <a:lnTo>
                      <a:pt x="489" y="602"/>
                    </a:lnTo>
                    <a:lnTo>
                      <a:pt x="499" y="604"/>
                    </a:lnTo>
                    <a:lnTo>
                      <a:pt x="509" y="604"/>
                    </a:lnTo>
                    <a:lnTo>
                      <a:pt x="509" y="604"/>
                    </a:lnTo>
                    <a:lnTo>
                      <a:pt x="518" y="604"/>
                    </a:lnTo>
                    <a:lnTo>
                      <a:pt x="528" y="602"/>
                    </a:lnTo>
                    <a:lnTo>
                      <a:pt x="538" y="600"/>
                    </a:lnTo>
                    <a:lnTo>
                      <a:pt x="546" y="597"/>
                    </a:lnTo>
                    <a:lnTo>
                      <a:pt x="555" y="592"/>
                    </a:lnTo>
                    <a:lnTo>
                      <a:pt x="562" y="588"/>
                    </a:lnTo>
                    <a:lnTo>
                      <a:pt x="570" y="583"/>
                    </a:lnTo>
                    <a:lnTo>
                      <a:pt x="576" y="576"/>
                    </a:lnTo>
                    <a:lnTo>
                      <a:pt x="583" y="570"/>
                    </a:lnTo>
                    <a:lnTo>
                      <a:pt x="588" y="562"/>
                    </a:lnTo>
                    <a:lnTo>
                      <a:pt x="592" y="555"/>
                    </a:lnTo>
                    <a:lnTo>
                      <a:pt x="597" y="546"/>
                    </a:lnTo>
                    <a:lnTo>
                      <a:pt x="600" y="538"/>
                    </a:lnTo>
                    <a:lnTo>
                      <a:pt x="602" y="528"/>
                    </a:lnTo>
                    <a:lnTo>
                      <a:pt x="604" y="518"/>
                    </a:lnTo>
                    <a:lnTo>
                      <a:pt x="604" y="509"/>
                    </a:lnTo>
                    <a:lnTo>
                      <a:pt x="604" y="509"/>
                    </a:lnTo>
                    <a:close/>
                    <a:moveTo>
                      <a:pt x="478" y="509"/>
                    </a:moveTo>
                    <a:lnTo>
                      <a:pt x="478" y="509"/>
                    </a:lnTo>
                    <a:lnTo>
                      <a:pt x="478" y="502"/>
                    </a:lnTo>
                    <a:lnTo>
                      <a:pt x="480" y="497"/>
                    </a:lnTo>
                    <a:lnTo>
                      <a:pt x="483" y="491"/>
                    </a:lnTo>
                    <a:lnTo>
                      <a:pt x="486" y="486"/>
                    </a:lnTo>
                    <a:lnTo>
                      <a:pt x="491" y="483"/>
                    </a:lnTo>
                    <a:lnTo>
                      <a:pt x="497" y="480"/>
                    </a:lnTo>
                    <a:lnTo>
                      <a:pt x="502" y="477"/>
                    </a:lnTo>
                    <a:lnTo>
                      <a:pt x="509" y="477"/>
                    </a:lnTo>
                    <a:lnTo>
                      <a:pt x="509" y="477"/>
                    </a:lnTo>
                    <a:lnTo>
                      <a:pt x="515" y="477"/>
                    </a:lnTo>
                    <a:lnTo>
                      <a:pt x="522" y="480"/>
                    </a:lnTo>
                    <a:lnTo>
                      <a:pt x="527" y="483"/>
                    </a:lnTo>
                    <a:lnTo>
                      <a:pt x="531" y="486"/>
                    </a:lnTo>
                    <a:lnTo>
                      <a:pt x="535" y="491"/>
                    </a:lnTo>
                    <a:lnTo>
                      <a:pt x="539" y="497"/>
                    </a:lnTo>
                    <a:lnTo>
                      <a:pt x="540" y="502"/>
                    </a:lnTo>
                    <a:lnTo>
                      <a:pt x="541" y="509"/>
                    </a:lnTo>
                    <a:lnTo>
                      <a:pt x="541" y="509"/>
                    </a:lnTo>
                    <a:lnTo>
                      <a:pt x="540" y="515"/>
                    </a:lnTo>
                    <a:lnTo>
                      <a:pt x="539" y="521"/>
                    </a:lnTo>
                    <a:lnTo>
                      <a:pt x="535" y="527"/>
                    </a:lnTo>
                    <a:lnTo>
                      <a:pt x="531" y="531"/>
                    </a:lnTo>
                    <a:lnTo>
                      <a:pt x="527" y="535"/>
                    </a:lnTo>
                    <a:lnTo>
                      <a:pt x="522" y="539"/>
                    </a:lnTo>
                    <a:lnTo>
                      <a:pt x="515" y="540"/>
                    </a:lnTo>
                    <a:lnTo>
                      <a:pt x="509" y="541"/>
                    </a:lnTo>
                    <a:lnTo>
                      <a:pt x="509" y="541"/>
                    </a:lnTo>
                    <a:lnTo>
                      <a:pt x="502" y="540"/>
                    </a:lnTo>
                    <a:lnTo>
                      <a:pt x="497" y="539"/>
                    </a:lnTo>
                    <a:lnTo>
                      <a:pt x="491" y="535"/>
                    </a:lnTo>
                    <a:lnTo>
                      <a:pt x="486" y="531"/>
                    </a:lnTo>
                    <a:lnTo>
                      <a:pt x="483" y="527"/>
                    </a:lnTo>
                    <a:lnTo>
                      <a:pt x="480" y="521"/>
                    </a:lnTo>
                    <a:lnTo>
                      <a:pt x="478" y="515"/>
                    </a:lnTo>
                    <a:lnTo>
                      <a:pt x="478" y="509"/>
                    </a:lnTo>
                    <a:lnTo>
                      <a:pt x="478" y="509"/>
                    </a:lnTo>
                    <a:close/>
                    <a:moveTo>
                      <a:pt x="541" y="318"/>
                    </a:moveTo>
                    <a:lnTo>
                      <a:pt x="541" y="318"/>
                    </a:lnTo>
                    <a:lnTo>
                      <a:pt x="540" y="311"/>
                    </a:lnTo>
                    <a:lnTo>
                      <a:pt x="539" y="306"/>
                    </a:lnTo>
                    <a:lnTo>
                      <a:pt x="535" y="300"/>
                    </a:lnTo>
                    <a:lnTo>
                      <a:pt x="531" y="295"/>
                    </a:lnTo>
                    <a:lnTo>
                      <a:pt x="527" y="292"/>
                    </a:lnTo>
                    <a:lnTo>
                      <a:pt x="522" y="289"/>
                    </a:lnTo>
                    <a:lnTo>
                      <a:pt x="515" y="286"/>
                    </a:lnTo>
                    <a:lnTo>
                      <a:pt x="509" y="286"/>
                    </a:lnTo>
                    <a:lnTo>
                      <a:pt x="509" y="286"/>
                    </a:lnTo>
                    <a:lnTo>
                      <a:pt x="486" y="288"/>
                    </a:lnTo>
                    <a:lnTo>
                      <a:pt x="465" y="291"/>
                    </a:lnTo>
                    <a:lnTo>
                      <a:pt x="443" y="296"/>
                    </a:lnTo>
                    <a:lnTo>
                      <a:pt x="423" y="304"/>
                    </a:lnTo>
                    <a:lnTo>
                      <a:pt x="402" y="313"/>
                    </a:lnTo>
                    <a:lnTo>
                      <a:pt x="384" y="324"/>
                    </a:lnTo>
                    <a:lnTo>
                      <a:pt x="367" y="337"/>
                    </a:lnTo>
                    <a:lnTo>
                      <a:pt x="352" y="352"/>
                    </a:lnTo>
                    <a:lnTo>
                      <a:pt x="337" y="367"/>
                    </a:lnTo>
                    <a:lnTo>
                      <a:pt x="324" y="384"/>
                    </a:lnTo>
                    <a:lnTo>
                      <a:pt x="313" y="402"/>
                    </a:lnTo>
                    <a:lnTo>
                      <a:pt x="304" y="423"/>
                    </a:lnTo>
                    <a:lnTo>
                      <a:pt x="296" y="443"/>
                    </a:lnTo>
                    <a:lnTo>
                      <a:pt x="291" y="463"/>
                    </a:lnTo>
                    <a:lnTo>
                      <a:pt x="288" y="486"/>
                    </a:lnTo>
                    <a:lnTo>
                      <a:pt x="287" y="509"/>
                    </a:lnTo>
                    <a:lnTo>
                      <a:pt x="287" y="509"/>
                    </a:lnTo>
                    <a:lnTo>
                      <a:pt x="287" y="515"/>
                    </a:lnTo>
                    <a:lnTo>
                      <a:pt x="289" y="521"/>
                    </a:lnTo>
                    <a:lnTo>
                      <a:pt x="292" y="527"/>
                    </a:lnTo>
                    <a:lnTo>
                      <a:pt x="295" y="531"/>
                    </a:lnTo>
                    <a:lnTo>
                      <a:pt x="300" y="535"/>
                    </a:lnTo>
                    <a:lnTo>
                      <a:pt x="306" y="539"/>
                    </a:lnTo>
                    <a:lnTo>
                      <a:pt x="311" y="540"/>
                    </a:lnTo>
                    <a:lnTo>
                      <a:pt x="318" y="541"/>
                    </a:lnTo>
                    <a:lnTo>
                      <a:pt x="318" y="541"/>
                    </a:lnTo>
                    <a:lnTo>
                      <a:pt x="324" y="540"/>
                    </a:lnTo>
                    <a:lnTo>
                      <a:pt x="331" y="539"/>
                    </a:lnTo>
                    <a:lnTo>
                      <a:pt x="336" y="535"/>
                    </a:lnTo>
                    <a:lnTo>
                      <a:pt x="340" y="531"/>
                    </a:lnTo>
                    <a:lnTo>
                      <a:pt x="344" y="527"/>
                    </a:lnTo>
                    <a:lnTo>
                      <a:pt x="348" y="521"/>
                    </a:lnTo>
                    <a:lnTo>
                      <a:pt x="349" y="515"/>
                    </a:lnTo>
                    <a:lnTo>
                      <a:pt x="350" y="509"/>
                    </a:lnTo>
                    <a:lnTo>
                      <a:pt x="350" y="509"/>
                    </a:lnTo>
                    <a:lnTo>
                      <a:pt x="351" y="492"/>
                    </a:lnTo>
                    <a:lnTo>
                      <a:pt x="353" y="476"/>
                    </a:lnTo>
                    <a:lnTo>
                      <a:pt x="357" y="461"/>
                    </a:lnTo>
                    <a:lnTo>
                      <a:pt x="363" y="447"/>
                    </a:lnTo>
                    <a:lnTo>
                      <a:pt x="369" y="433"/>
                    </a:lnTo>
                    <a:lnTo>
                      <a:pt x="377" y="420"/>
                    </a:lnTo>
                    <a:lnTo>
                      <a:pt x="386" y="408"/>
                    </a:lnTo>
                    <a:lnTo>
                      <a:pt x="397" y="396"/>
                    </a:lnTo>
                    <a:lnTo>
                      <a:pt x="408" y="386"/>
                    </a:lnTo>
                    <a:lnTo>
                      <a:pt x="420" y="377"/>
                    </a:lnTo>
                    <a:lnTo>
                      <a:pt x="434" y="369"/>
                    </a:lnTo>
                    <a:lnTo>
                      <a:pt x="447" y="363"/>
                    </a:lnTo>
                    <a:lnTo>
                      <a:pt x="461" y="357"/>
                    </a:lnTo>
                    <a:lnTo>
                      <a:pt x="476" y="353"/>
                    </a:lnTo>
                    <a:lnTo>
                      <a:pt x="493" y="351"/>
                    </a:lnTo>
                    <a:lnTo>
                      <a:pt x="509" y="350"/>
                    </a:lnTo>
                    <a:lnTo>
                      <a:pt x="509" y="350"/>
                    </a:lnTo>
                    <a:lnTo>
                      <a:pt x="515" y="349"/>
                    </a:lnTo>
                    <a:lnTo>
                      <a:pt x="522" y="348"/>
                    </a:lnTo>
                    <a:lnTo>
                      <a:pt x="527" y="344"/>
                    </a:lnTo>
                    <a:lnTo>
                      <a:pt x="531" y="340"/>
                    </a:lnTo>
                    <a:lnTo>
                      <a:pt x="535" y="336"/>
                    </a:lnTo>
                    <a:lnTo>
                      <a:pt x="539" y="330"/>
                    </a:lnTo>
                    <a:lnTo>
                      <a:pt x="540" y="324"/>
                    </a:lnTo>
                    <a:lnTo>
                      <a:pt x="541" y="318"/>
                    </a:lnTo>
                    <a:lnTo>
                      <a:pt x="541" y="318"/>
                    </a:lnTo>
                    <a:close/>
                    <a:moveTo>
                      <a:pt x="700" y="477"/>
                    </a:moveTo>
                    <a:lnTo>
                      <a:pt x="700" y="477"/>
                    </a:lnTo>
                    <a:lnTo>
                      <a:pt x="693" y="477"/>
                    </a:lnTo>
                    <a:lnTo>
                      <a:pt x="688" y="480"/>
                    </a:lnTo>
                    <a:lnTo>
                      <a:pt x="682" y="483"/>
                    </a:lnTo>
                    <a:lnTo>
                      <a:pt x="677" y="486"/>
                    </a:lnTo>
                    <a:lnTo>
                      <a:pt x="674" y="491"/>
                    </a:lnTo>
                    <a:lnTo>
                      <a:pt x="671" y="497"/>
                    </a:lnTo>
                    <a:lnTo>
                      <a:pt x="669" y="502"/>
                    </a:lnTo>
                    <a:lnTo>
                      <a:pt x="667" y="509"/>
                    </a:lnTo>
                    <a:lnTo>
                      <a:pt x="667" y="509"/>
                    </a:lnTo>
                    <a:lnTo>
                      <a:pt x="667" y="525"/>
                    </a:lnTo>
                    <a:lnTo>
                      <a:pt x="664" y="541"/>
                    </a:lnTo>
                    <a:lnTo>
                      <a:pt x="661" y="556"/>
                    </a:lnTo>
                    <a:lnTo>
                      <a:pt x="656" y="571"/>
                    </a:lnTo>
                    <a:lnTo>
                      <a:pt x="649" y="585"/>
                    </a:lnTo>
                    <a:lnTo>
                      <a:pt x="641" y="598"/>
                    </a:lnTo>
                    <a:lnTo>
                      <a:pt x="632" y="609"/>
                    </a:lnTo>
                    <a:lnTo>
                      <a:pt x="621" y="621"/>
                    </a:lnTo>
                    <a:lnTo>
                      <a:pt x="609" y="632"/>
                    </a:lnTo>
                    <a:lnTo>
                      <a:pt x="598" y="641"/>
                    </a:lnTo>
                    <a:lnTo>
                      <a:pt x="585" y="649"/>
                    </a:lnTo>
                    <a:lnTo>
                      <a:pt x="571" y="656"/>
                    </a:lnTo>
                    <a:lnTo>
                      <a:pt x="556" y="661"/>
                    </a:lnTo>
                    <a:lnTo>
                      <a:pt x="541" y="664"/>
                    </a:lnTo>
                    <a:lnTo>
                      <a:pt x="525" y="667"/>
                    </a:lnTo>
                    <a:lnTo>
                      <a:pt x="509" y="667"/>
                    </a:lnTo>
                    <a:lnTo>
                      <a:pt x="509" y="667"/>
                    </a:lnTo>
                    <a:lnTo>
                      <a:pt x="502" y="668"/>
                    </a:lnTo>
                    <a:lnTo>
                      <a:pt x="497" y="671"/>
                    </a:lnTo>
                    <a:lnTo>
                      <a:pt x="491" y="674"/>
                    </a:lnTo>
                    <a:lnTo>
                      <a:pt x="486" y="677"/>
                    </a:lnTo>
                    <a:lnTo>
                      <a:pt x="483" y="682"/>
                    </a:lnTo>
                    <a:lnTo>
                      <a:pt x="480" y="688"/>
                    </a:lnTo>
                    <a:lnTo>
                      <a:pt x="478" y="693"/>
                    </a:lnTo>
                    <a:lnTo>
                      <a:pt x="478" y="700"/>
                    </a:lnTo>
                    <a:lnTo>
                      <a:pt x="478" y="700"/>
                    </a:lnTo>
                    <a:lnTo>
                      <a:pt x="478" y="706"/>
                    </a:lnTo>
                    <a:lnTo>
                      <a:pt x="480" y="712"/>
                    </a:lnTo>
                    <a:lnTo>
                      <a:pt x="483" y="718"/>
                    </a:lnTo>
                    <a:lnTo>
                      <a:pt x="486" y="722"/>
                    </a:lnTo>
                    <a:lnTo>
                      <a:pt x="491" y="726"/>
                    </a:lnTo>
                    <a:lnTo>
                      <a:pt x="497" y="729"/>
                    </a:lnTo>
                    <a:lnTo>
                      <a:pt x="502" y="731"/>
                    </a:lnTo>
                    <a:lnTo>
                      <a:pt x="509" y="732"/>
                    </a:lnTo>
                    <a:lnTo>
                      <a:pt x="509" y="732"/>
                    </a:lnTo>
                    <a:lnTo>
                      <a:pt x="531" y="731"/>
                    </a:lnTo>
                    <a:lnTo>
                      <a:pt x="554" y="727"/>
                    </a:lnTo>
                    <a:lnTo>
                      <a:pt x="575" y="721"/>
                    </a:lnTo>
                    <a:lnTo>
                      <a:pt x="596" y="713"/>
                    </a:lnTo>
                    <a:lnTo>
                      <a:pt x="615" y="705"/>
                    </a:lnTo>
                    <a:lnTo>
                      <a:pt x="633" y="693"/>
                    </a:lnTo>
                    <a:lnTo>
                      <a:pt x="650" y="680"/>
                    </a:lnTo>
                    <a:lnTo>
                      <a:pt x="666" y="666"/>
                    </a:lnTo>
                    <a:lnTo>
                      <a:pt x="680" y="650"/>
                    </a:lnTo>
                    <a:lnTo>
                      <a:pt x="693" y="633"/>
                    </a:lnTo>
                    <a:lnTo>
                      <a:pt x="705" y="615"/>
                    </a:lnTo>
                    <a:lnTo>
                      <a:pt x="714" y="595"/>
                    </a:lnTo>
                    <a:lnTo>
                      <a:pt x="721" y="575"/>
                    </a:lnTo>
                    <a:lnTo>
                      <a:pt x="728" y="554"/>
                    </a:lnTo>
                    <a:lnTo>
                      <a:pt x="731" y="531"/>
                    </a:lnTo>
                    <a:lnTo>
                      <a:pt x="732" y="509"/>
                    </a:lnTo>
                    <a:lnTo>
                      <a:pt x="732" y="509"/>
                    </a:lnTo>
                    <a:lnTo>
                      <a:pt x="731" y="502"/>
                    </a:lnTo>
                    <a:lnTo>
                      <a:pt x="729" y="497"/>
                    </a:lnTo>
                    <a:lnTo>
                      <a:pt x="726" y="491"/>
                    </a:lnTo>
                    <a:lnTo>
                      <a:pt x="722" y="486"/>
                    </a:lnTo>
                    <a:lnTo>
                      <a:pt x="718" y="483"/>
                    </a:lnTo>
                    <a:lnTo>
                      <a:pt x="712" y="480"/>
                    </a:lnTo>
                    <a:lnTo>
                      <a:pt x="706" y="477"/>
                    </a:lnTo>
                    <a:lnTo>
                      <a:pt x="700" y="477"/>
                    </a:lnTo>
                    <a:lnTo>
                      <a:pt x="700" y="477"/>
                    </a:lnTo>
                    <a:close/>
                  </a:path>
                </a:pathLst>
              </a:custGeom>
              <a:solidFill>
                <a:srgbClr val="7578EC"/>
              </a:solidFill>
              <a:ln>
                <a:noFill/>
              </a:ln>
            </p:spPr>
            <p:txBody>
              <a:bodyPr vert="horz" wrap="square" lIns="68580" tIns="34290" rIns="68580" bIns="34290" numCol="1" anchor="t" anchorCtr="0" compatLnSpc="1"/>
              <a:lstStyle/>
              <a:p>
                <a:pPr marL="0" marR="0" lvl="0" indent="0" algn="l"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chemeClr val="lt1">
                      <a:lumMod val="50000"/>
                    </a:schemeClr>
                  </a:solidFill>
                  <a:effectLst/>
                  <a:uLnTx/>
                  <a:uFillTx/>
                  <a:latin typeface="微软雅黑" panose="020B0503020204020204" charset="-122"/>
                  <a:ea typeface="微软雅黑" panose="020B0503020204020204" charset="-122"/>
                  <a:cs typeface="+mn-ea"/>
                  <a:sym typeface="微软雅黑" panose="020B0503020204020204" charset="-122"/>
                </a:endParaRPr>
              </a:p>
            </p:txBody>
          </p:sp>
          <p:sp>
            <p:nvSpPr>
              <p:cNvPr id="47" name="椭圆 46"/>
              <p:cNvSpPr/>
              <p:nvPr>
                <p:custDataLst>
                  <p:tags r:id="rId22"/>
                </p:custDataLst>
              </p:nvPr>
            </p:nvSpPr>
            <p:spPr>
              <a:xfrm>
                <a:off x="6414055" y="5349657"/>
                <a:ext cx="704584" cy="704584"/>
              </a:xfrm>
              <a:prstGeom prst="ellipse">
                <a:avLst/>
              </a:prstGeom>
              <a:solidFill>
                <a:srgbClr val="7578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chemeClr val="lt1"/>
                    </a:solidFill>
                    <a:effectLst/>
                    <a:uLnTx/>
                    <a:uFillTx/>
                    <a:latin typeface="微软雅黑" panose="020B0503020204020204" charset="-122"/>
                    <a:ea typeface="微软雅黑" panose="020B0503020204020204" charset="-122"/>
                    <a:cs typeface="+mn-ea"/>
                    <a:sym typeface="微软雅黑" panose="020B0503020204020204" charset="-122"/>
                  </a:rPr>
                  <a:t>3</a:t>
                </a:r>
                <a:endParaRPr kumimoji="0" lang="en-US" altLang="zh-CN" sz="2000" b="1" i="0" u="none" strike="noStrike" kern="0" cap="none" spc="0" normalizeH="0" baseline="0" noProof="0" dirty="0">
                  <a:ln>
                    <a:noFill/>
                  </a:ln>
                  <a:solidFill>
                    <a:schemeClr val="lt1"/>
                  </a:solidFill>
                  <a:effectLst/>
                  <a:uLnTx/>
                  <a:uFillTx/>
                  <a:latin typeface="微软雅黑" panose="020B0503020204020204" charset="-122"/>
                  <a:ea typeface="微软雅黑" panose="020B0503020204020204" charset="-122"/>
                  <a:cs typeface="+mn-ea"/>
                  <a:sym typeface="微软雅黑" panose="020B0503020204020204" charset="-122"/>
                </a:endParaRPr>
              </a:p>
            </p:txBody>
          </p:sp>
          <p:cxnSp>
            <p:nvCxnSpPr>
              <p:cNvPr id="48" name="直接连接符 40"/>
              <p:cNvCxnSpPr/>
              <p:nvPr/>
            </p:nvCxnSpPr>
            <p:spPr>
              <a:xfrm>
                <a:off x="5626100" y="5701949"/>
                <a:ext cx="609600" cy="0"/>
              </a:xfrm>
              <a:prstGeom prst="line">
                <a:avLst/>
              </a:prstGeom>
              <a:noFill/>
              <a:ln w="6350" cap="flat" cmpd="sng" algn="ctr">
                <a:solidFill>
                  <a:srgbClr val="969696"/>
                </a:solidFill>
                <a:prstDash val="solid"/>
                <a:miter lim="800000"/>
                <a:headEnd type="oval" w="med" len="med"/>
                <a:tailEnd type="arrow" w="med" len="med"/>
              </a:ln>
              <a:effectLst/>
            </p:spPr>
          </p:cxnSp>
        </p:grpSp>
        <p:sp>
          <p:nvSpPr>
            <p:cNvPr id="43" name="文本框 42"/>
            <p:cNvSpPr txBox="1"/>
            <p:nvPr/>
          </p:nvSpPr>
          <p:spPr>
            <a:xfrm>
              <a:off x="9059" y="2253"/>
              <a:ext cx="5850" cy="1310"/>
            </a:xfrm>
            <a:prstGeom prst="rect">
              <a:avLst/>
            </a:prstGeom>
            <a:noFill/>
          </p:spPr>
          <p:txBody>
            <a:bodyPr wrap="square" rtlCol="0">
              <a:spAutoFit/>
            </a:bodyPr>
            <a:lstStyle/>
            <a:p>
              <a:pPr marL="0" indent="0" fontAlgn="auto">
                <a:lnSpc>
                  <a:spcPts val="2300"/>
                </a:lnSpc>
                <a:buNone/>
              </a:pPr>
              <a:r>
                <a:rPr lang="en-US" altLang="zh-CN" sz="1600" dirty="0">
                  <a:latin typeface="微软雅黑" panose="020B0503020204020204" charset="-122"/>
                  <a:ea typeface="微软雅黑" panose="020B0503020204020204" charset="-122"/>
                  <a:sym typeface="+mn-ea"/>
                </a:rPr>
                <a:t>      </a:t>
              </a:r>
              <a:r>
                <a:rPr lang="zh-CN" altLang="en-US" sz="1600" dirty="0">
                  <a:latin typeface="微软雅黑" panose="020B0503020204020204" charset="-122"/>
                  <a:ea typeface="微软雅黑" panose="020B0503020204020204" charset="-122"/>
                  <a:sym typeface="+mn-ea"/>
                </a:rPr>
                <a:t>开发</a:t>
              </a:r>
              <a:r>
                <a:rPr lang="zh-CN" altLang="en-US" sz="1600" b="1" dirty="0">
                  <a:solidFill>
                    <a:schemeClr val="tx2"/>
                  </a:solidFill>
                  <a:latin typeface="微软雅黑" panose="020B0503020204020204" charset="-122"/>
                  <a:ea typeface="微软雅黑" panose="020B0503020204020204" charset="-122"/>
                  <a:sym typeface="+mn-ea"/>
                </a:rPr>
                <a:t>全电发票系统</a:t>
              </a:r>
              <a:r>
                <a:rPr lang="zh-CN" altLang="en-US" sz="1600" dirty="0">
                  <a:latin typeface="微软雅黑" panose="020B0503020204020204" charset="-122"/>
                  <a:ea typeface="微软雅黑" panose="020B0503020204020204" charset="-122"/>
                  <a:sym typeface="+mn-ea"/>
                </a:rPr>
                <a:t>，与广州燃气各业务系统进行集成对接，实现广州燃气各业务系统及17个营业厅开具全电发票功能。</a:t>
              </a:r>
              <a:endParaRPr lang="zh-CN" altLang="en-US" sz="1600" dirty="0">
                <a:latin typeface="微软雅黑" panose="020B0503020204020204" charset="-122"/>
                <a:ea typeface="微软雅黑" panose="020B0503020204020204" charset="-122"/>
              </a:endParaRPr>
            </a:p>
          </p:txBody>
        </p:sp>
        <p:sp>
          <p:nvSpPr>
            <p:cNvPr id="44" name="文本框 43"/>
            <p:cNvSpPr txBox="1"/>
            <p:nvPr/>
          </p:nvSpPr>
          <p:spPr>
            <a:xfrm>
              <a:off x="9059" y="4098"/>
              <a:ext cx="5834" cy="915"/>
            </a:xfrm>
            <a:prstGeom prst="rect">
              <a:avLst/>
            </a:prstGeom>
            <a:noFill/>
          </p:spPr>
          <p:txBody>
            <a:bodyPr wrap="square" rtlCol="0">
              <a:spAutoFit/>
            </a:bodyPr>
            <a:lstStyle/>
            <a:p>
              <a:pPr marL="0" indent="0" fontAlgn="auto">
                <a:lnSpc>
                  <a:spcPts val="2300"/>
                </a:lnSpc>
                <a:buNone/>
              </a:pPr>
              <a:r>
                <a:rPr lang="en-US" altLang="zh-CN" sz="1600" dirty="0">
                  <a:latin typeface="微软雅黑" panose="020B0503020204020204" charset="-122"/>
                  <a:ea typeface="微软雅黑" panose="020B0503020204020204" charset="-122"/>
                  <a:sym typeface="+mn-ea"/>
                </a:rPr>
                <a:t>      </a:t>
              </a:r>
              <a:r>
                <a:rPr lang="zh-CN" altLang="en-US" sz="1600" dirty="0">
                  <a:latin typeface="微软雅黑" panose="020B0503020204020204" charset="-122"/>
                  <a:ea typeface="微软雅黑" panose="020B0503020204020204" charset="-122"/>
                  <a:sym typeface="+mn-ea"/>
                </a:rPr>
                <a:t>确保现有电子发票发票与新建全电发票的</a:t>
              </a:r>
              <a:r>
                <a:rPr lang="zh-CN" altLang="en-US" sz="1600" b="1" dirty="0">
                  <a:solidFill>
                    <a:schemeClr val="tx2"/>
                  </a:solidFill>
                  <a:latin typeface="微软雅黑" panose="020B0503020204020204" charset="-122"/>
                  <a:ea typeface="微软雅黑" panose="020B0503020204020204" charset="-122"/>
                  <a:sym typeface="+mn-ea"/>
                </a:rPr>
                <a:t>平稳过渡衔接</a:t>
              </a:r>
              <a:r>
                <a:rPr lang="zh-CN" altLang="en-US" sz="1600" dirty="0">
                  <a:latin typeface="微软雅黑" panose="020B0503020204020204" charset="-122"/>
                  <a:ea typeface="微软雅黑" panose="020B0503020204020204" charset="-122"/>
                  <a:sym typeface="+mn-ea"/>
                </a:rPr>
                <a:t>。</a:t>
              </a:r>
              <a:endParaRPr lang="zh-CN" altLang="en-US" sz="1600" dirty="0">
                <a:latin typeface="微软雅黑" panose="020B0503020204020204" charset="-122"/>
                <a:ea typeface="微软雅黑" panose="020B0503020204020204" charset="-122"/>
              </a:endParaRPr>
            </a:p>
          </p:txBody>
        </p:sp>
        <p:sp>
          <p:nvSpPr>
            <p:cNvPr id="45" name="文本框 44"/>
            <p:cNvSpPr txBox="1"/>
            <p:nvPr/>
          </p:nvSpPr>
          <p:spPr>
            <a:xfrm>
              <a:off x="9059" y="6123"/>
              <a:ext cx="5291" cy="453"/>
            </a:xfrm>
            <a:prstGeom prst="rect">
              <a:avLst/>
            </a:prstGeom>
            <a:noFill/>
          </p:spPr>
          <p:txBody>
            <a:bodyPr wrap="square" rtlCol="0">
              <a:spAutoFit/>
            </a:bodyPr>
            <a:lstStyle/>
            <a:p>
              <a:pPr marL="0" indent="0">
                <a:buNone/>
              </a:pPr>
              <a:r>
                <a:rPr lang="en-US" altLang="zh-CN" sz="1600" dirty="0">
                  <a:latin typeface="微软雅黑" panose="020B0503020204020204" charset="-122"/>
                  <a:ea typeface="微软雅黑" panose="020B0503020204020204" charset="-122"/>
                  <a:sym typeface="+mn-ea"/>
                </a:rPr>
                <a:t>     </a:t>
              </a:r>
              <a:r>
                <a:rPr lang="zh-CN" altLang="en-US" sz="1600" b="1" dirty="0">
                  <a:solidFill>
                    <a:schemeClr val="tx2"/>
                  </a:solidFill>
                  <a:latin typeface="微软雅黑" panose="020B0503020204020204" charset="-122"/>
                  <a:ea typeface="微软雅黑" panose="020B0503020204020204" charset="-122"/>
                  <a:sym typeface="+mn-ea"/>
                </a:rPr>
                <a:t>准时上线，系统稳定，客户满意</a:t>
              </a:r>
              <a:r>
                <a:rPr lang="zh-CN" altLang="en-US" sz="1200" b="1" dirty="0">
                  <a:solidFill>
                    <a:schemeClr val="tx2"/>
                  </a:solidFill>
                  <a:latin typeface="微软雅黑" panose="020B0503020204020204" charset="-122"/>
                  <a:ea typeface="微软雅黑" panose="020B0503020204020204" charset="-122"/>
                  <a:sym typeface="+mn-ea"/>
                </a:rPr>
                <a:t>。</a:t>
              </a:r>
              <a:endParaRPr lang="zh-CN" altLang="en-US" sz="1200" b="1" dirty="0">
                <a:solidFill>
                  <a:schemeClr val="tx2"/>
                </a:solidFill>
                <a:latin typeface="微软雅黑" panose="020B0503020204020204" charset="-122"/>
                <a:ea typeface="微软雅黑" panose="020B0503020204020204" charset="-122"/>
              </a:endParaRPr>
            </a:p>
          </p:txBody>
        </p:sp>
      </p:grpSp>
      <p:sp>
        <p:nvSpPr>
          <p:cNvPr id="74" name="矩形 73"/>
          <p:cNvSpPr/>
          <p:nvPr/>
        </p:nvSpPr>
        <p:spPr>
          <a:xfrm>
            <a:off x="4399143" y="1133660"/>
            <a:ext cx="2233304" cy="369332"/>
          </a:xfrm>
          <a:prstGeom prst="rect">
            <a:avLst/>
          </a:prstGeom>
        </p:spPr>
        <p:txBody>
          <a:bodyPr wrap="none">
            <a:spAutoFit/>
          </a:bodyPr>
          <a:lstStyle/>
          <a:p>
            <a:r>
              <a:rPr lang="zh-CN" altLang="zh-CN" b="1" dirty="0">
                <a:solidFill>
                  <a:schemeClr val="accent5"/>
                </a:solidFill>
                <a:latin typeface="+mj-ea"/>
                <a:ea typeface="+mj-ea"/>
                <a:sym typeface="Arial" panose="020B0604020202020204" pitchFamily="34" charset="0"/>
              </a:rPr>
              <a:t>项目概述</a:t>
            </a:r>
            <a:r>
              <a:rPr lang="en-US" altLang="zh-CN" b="1" dirty="0">
                <a:solidFill>
                  <a:schemeClr val="accent5"/>
                </a:solidFill>
                <a:latin typeface="+mj-ea"/>
                <a:ea typeface="+mj-ea"/>
                <a:sym typeface="Arial" panose="020B0604020202020204" pitchFamily="34" charset="0"/>
              </a:rPr>
              <a:t>--</a:t>
            </a:r>
            <a:r>
              <a:rPr lang="zh-CN" altLang="zh-CN" b="1" dirty="0">
                <a:solidFill>
                  <a:schemeClr val="accent5"/>
                </a:solidFill>
                <a:latin typeface="+mj-ea"/>
                <a:ea typeface="+mj-ea"/>
                <a:sym typeface="+mn-ea"/>
              </a:rPr>
              <a:t>项目目标</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73" name="组合 72"/>
          <p:cNvGrpSpPr/>
          <p:nvPr/>
        </p:nvGrpSpPr>
        <p:grpSpPr>
          <a:xfrm>
            <a:off x="663574" y="2241753"/>
            <a:ext cx="11172428" cy="3732765"/>
            <a:chOff x="819" y="2656"/>
            <a:chExt cx="12799" cy="4276"/>
          </a:xfrm>
        </p:grpSpPr>
        <p:grpSp>
          <p:nvGrpSpPr>
            <p:cNvPr id="74" name="组合 73"/>
            <p:cNvGrpSpPr/>
            <p:nvPr/>
          </p:nvGrpSpPr>
          <p:grpSpPr>
            <a:xfrm>
              <a:off x="819" y="2656"/>
              <a:ext cx="2308" cy="4276"/>
              <a:chOff x="803" y="2671"/>
              <a:chExt cx="2308" cy="4276"/>
            </a:xfrm>
          </p:grpSpPr>
          <p:sp>
            <p:nvSpPr>
              <p:cNvPr id="99" name="íṩľíḍè-圆角矩形 61"/>
              <p:cNvSpPr/>
              <p:nvPr/>
            </p:nvSpPr>
            <p:spPr>
              <a:xfrm>
                <a:off x="803" y="2671"/>
                <a:ext cx="2308" cy="3784"/>
              </a:xfrm>
              <a:prstGeom prst="roundRect">
                <a:avLst>
                  <a:gd name="adj" fmla="val 3485"/>
                </a:avLst>
              </a:prstGeom>
              <a:solidFill>
                <a:srgbClr val="245AA8"/>
              </a:solidFill>
              <a:ln>
                <a:noFill/>
              </a:ln>
            </p:spPr>
            <p:style>
              <a:lnRef idx="2">
                <a:srgbClr val="273A4F">
                  <a:shade val="50000"/>
                </a:srgbClr>
              </a:lnRef>
              <a:fillRef idx="1">
                <a:srgbClr val="273A4F"/>
              </a:fillRef>
              <a:effectRef idx="0">
                <a:srgbClr val="273A4F"/>
              </a:effectRef>
              <a:fontRef idx="minor">
                <a:srgbClr val="FFFFFF"/>
              </a:fontRef>
            </p:style>
            <p:txBody>
              <a:bodyPr wrap="none" tIns="162000" bIns="162000" anchor="t" anchorCtr="1">
                <a:normAutofit/>
              </a:bodyPr>
              <a:lstStyle/>
              <a:p>
                <a:pPr marL="0" indent="0" algn="ctr">
                  <a:buNone/>
                </a:pPr>
                <a:r>
                  <a:rPr lang="zh-CN" altLang="en-US" sz="1400" b="1">
                    <a:solidFill>
                      <a:schemeClr val="bg1"/>
                    </a:solidFill>
                    <a:latin typeface="微软雅黑" panose="020B0503020204020204" charset="-122"/>
                    <a:ea typeface="微软雅黑" panose="020B0503020204020204" charset="-122"/>
                    <a:sym typeface="微软雅黑" panose="020B0503020204020204" charset="-122"/>
                  </a:rPr>
                  <a:t>全电发票系统</a:t>
                </a:r>
                <a:endParaRPr lang="zh-CN" altLang="en-US" sz="14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00" name="íṩľíḍè-任意多边形 62"/>
              <p:cNvSpPr/>
              <p:nvPr/>
            </p:nvSpPr>
            <p:spPr>
              <a:xfrm>
                <a:off x="803" y="3617"/>
                <a:ext cx="2308" cy="33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rgbClr val="FFFFFF">
                  <a:lumMod val="95000"/>
                </a:srgbClr>
              </a:solidFill>
              <a:ln>
                <a:noFill/>
              </a:ln>
              <a:effectLst>
                <a:outerShdw dist="25400" dir="16200000" sx="101000" sy="101000" rotWithShape="0">
                  <a:prstClr val="black">
                    <a:alpha val="14000"/>
                  </a:prstClr>
                </a:outerShdw>
              </a:effectLst>
            </p:spPr>
            <p:style>
              <a:lnRef idx="2">
                <a:srgbClr val="273A4F">
                  <a:shade val="50000"/>
                </a:srgbClr>
              </a:lnRef>
              <a:fillRef idx="1">
                <a:srgbClr val="273A4F"/>
              </a:fillRef>
              <a:effectRef idx="0">
                <a:srgbClr val="273A4F"/>
              </a:effectRef>
              <a:fontRef idx="minor">
                <a:srgbClr val="FFFFFF"/>
              </a:fontRef>
            </p:style>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101" name="íṩľíḍè-文本框 63"/>
              <p:cNvSpPr txBox="1"/>
              <p:nvPr/>
            </p:nvSpPr>
            <p:spPr>
              <a:xfrm>
                <a:off x="1571" y="3331"/>
                <a:ext cx="773" cy="724"/>
              </a:xfrm>
              <a:prstGeom prst="rect">
                <a:avLst/>
              </a:prstGeom>
              <a:noFill/>
            </p:spPr>
            <p:txBody>
              <a:bodyPr wrap="none"/>
              <a:lstStyle/>
              <a:p>
                <a:pPr algn="ctr"/>
                <a:r>
                  <a:rPr lang="en-US" sz="1600" b="1">
                    <a:solidFill>
                      <a:schemeClr val="bg1"/>
                    </a:solidFill>
                    <a:latin typeface="微软雅黑" panose="020B0503020204020204" charset="-122"/>
                    <a:ea typeface="微软雅黑" panose="020B0503020204020204" charset="-122"/>
                    <a:sym typeface="微软雅黑" panose="020B0503020204020204" charset="-122"/>
                  </a:rPr>
                  <a:t>01</a:t>
                </a:r>
                <a:endParaRPr lang="en-US" sz="1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02" name="íṩľíḍè-任意多边形 65"/>
              <p:cNvSpPr/>
              <p:nvPr/>
            </p:nvSpPr>
            <p:spPr>
              <a:xfrm>
                <a:off x="1679" y="6019"/>
                <a:ext cx="557" cy="540"/>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rgbClr val="245AA8"/>
              </a:solidFill>
              <a:ln w="12700">
                <a:miter lim="400000"/>
              </a:ln>
              <a:effectLst/>
            </p:spPr>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103" name="Text Placeholder 9"/>
              <p:cNvSpPr txBox="1"/>
              <p:nvPr>
                <p:custDataLst>
                  <p:tags r:id="rId1"/>
                </p:custDataLst>
              </p:nvPr>
            </p:nvSpPr>
            <p:spPr>
              <a:xfrm>
                <a:off x="1004" y="4160"/>
                <a:ext cx="1906" cy="172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1600"/>
                  </a:lnSpc>
                  <a:buNone/>
                </a:pPr>
                <a:r>
                  <a:rPr lang="en-US" altLang="zh-CN" sz="1200">
                    <a:solidFill>
                      <a:schemeClr val="dk1"/>
                    </a:solidFill>
                    <a:latin typeface="微软雅黑" panose="020B0503020204020204" charset="-122"/>
                    <a:ea typeface="微软雅黑" panose="020B0503020204020204" charset="-122"/>
                    <a:sym typeface="微软雅黑" panose="020B0503020204020204" charset="-122"/>
                  </a:rPr>
                  <a:t>       </a:t>
                </a:r>
                <a:r>
                  <a:rPr lang="zh-CN" altLang="en-US" sz="1200">
                    <a:solidFill>
                      <a:schemeClr val="dk1"/>
                    </a:solidFill>
                    <a:latin typeface="微软雅黑" panose="020B0503020204020204" charset="-122"/>
                    <a:ea typeface="微软雅黑" panose="020B0503020204020204" charset="-122"/>
                    <a:sym typeface="微软雅黑" panose="020B0503020204020204" charset="-122"/>
                  </a:rPr>
                  <a:t>功能包括集团多企业管理、系统初始及基本信息同步、赋码段申请、全电发票开具、蓝字发票开具、退货</a:t>
                </a:r>
                <a:r>
                  <a:rPr lang="en-US" altLang="zh-CN" sz="1200">
                    <a:solidFill>
                      <a:schemeClr val="dk1"/>
                    </a:solidFill>
                    <a:latin typeface="微软雅黑" panose="020B0503020204020204" charset="-122"/>
                    <a:ea typeface="微软雅黑" panose="020B0503020204020204" charset="-122"/>
                    <a:sym typeface="微软雅黑" panose="020B0503020204020204" charset="-122"/>
                  </a:rPr>
                  <a:t>/</a:t>
                </a:r>
                <a:r>
                  <a:rPr lang="zh-CN" altLang="en-US" sz="1200">
                    <a:solidFill>
                      <a:schemeClr val="dk1"/>
                    </a:solidFill>
                    <a:latin typeface="微软雅黑" panose="020B0503020204020204" charset="-122"/>
                    <a:ea typeface="微软雅黑" panose="020B0503020204020204" charset="-122"/>
                    <a:sym typeface="微软雅黑" panose="020B0503020204020204" charset="-122"/>
                  </a:rPr>
                  <a:t>折让冲红、错票冲红等。</a:t>
                </a:r>
                <a:endParaRPr lang="zh-CN" altLang="en-US" sz="1200" dirty="0">
                  <a:solidFill>
                    <a:schemeClr val="dk1"/>
                  </a:solidFill>
                  <a:latin typeface="微软雅黑" panose="020B0503020204020204" charset="-122"/>
                  <a:ea typeface="微软雅黑" panose="020B0503020204020204" charset="-122"/>
                  <a:sym typeface="微软雅黑" panose="020B0503020204020204" charset="-122"/>
                </a:endParaRPr>
              </a:p>
            </p:txBody>
          </p:sp>
        </p:grpSp>
        <p:grpSp>
          <p:nvGrpSpPr>
            <p:cNvPr id="75" name="组合 74"/>
            <p:cNvGrpSpPr/>
            <p:nvPr/>
          </p:nvGrpSpPr>
          <p:grpSpPr>
            <a:xfrm>
              <a:off x="3441" y="2656"/>
              <a:ext cx="2308" cy="4276"/>
              <a:chOff x="3425" y="2671"/>
              <a:chExt cx="2308" cy="4276"/>
            </a:xfrm>
          </p:grpSpPr>
          <p:sp>
            <p:nvSpPr>
              <p:cNvPr id="94" name="íṩľíḍè-圆角矩形 56"/>
              <p:cNvSpPr/>
              <p:nvPr/>
            </p:nvSpPr>
            <p:spPr>
              <a:xfrm>
                <a:off x="3425" y="2671"/>
                <a:ext cx="2308" cy="3784"/>
              </a:xfrm>
              <a:prstGeom prst="roundRect">
                <a:avLst>
                  <a:gd name="adj" fmla="val 3485"/>
                </a:avLst>
              </a:prstGeom>
              <a:solidFill>
                <a:srgbClr val="73ACF8"/>
              </a:solidFill>
              <a:ln>
                <a:noFill/>
              </a:ln>
            </p:spPr>
            <p:style>
              <a:lnRef idx="2">
                <a:srgbClr val="273A4F">
                  <a:shade val="50000"/>
                </a:srgbClr>
              </a:lnRef>
              <a:fillRef idx="1">
                <a:srgbClr val="273A4F"/>
              </a:fillRef>
              <a:effectRef idx="0">
                <a:srgbClr val="273A4F"/>
              </a:effectRef>
              <a:fontRef idx="minor">
                <a:srgbClr val="FFFFFF"/>
              </a:fontRef>
            </p:style>
            <p:txBody>
              <a:bodyPr wrap="none" tIns="162000" bIns="162000" anchor="t" anchorCtr="1">
                <a:normAutofit/>
              </a:bodyPr>
              <a:lstStyle/>
              <a:p>
                <a:pPr algn="ctr"/>
                <a:r>
                  <a:rPr lang="zh-CN" altLang="en-US" sz="1400" b="1">
                    <a:solidFill>
                      <a:schemeClr val="bg1"/>
                    </a:solidFill>
                    <a:latin typeface="微软雅黑" panose="020B0503020204020204" charset="-122"/>
                    <a:ea typeface="微软雅黑" panose="020B0503020204020204" charset="-122"/>
                    <a:sym typeface="微软雅黑" panose="020B0503020204020204" charset="-122"/>
                  </a:rPr>
                  <a:t>全电发票存储服务</a:t>
                </a:r>
                <a:endParaRPr lang="zh-CN" altLang="en-US" sz="14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5" name="íślíḋè-任意多边形 57"/>
              <p:cNvSpPr/>
              <p:nvPr/>
            </p:nvSpPr>
            <p:spPr>
              <a:xfrm>
                <a:off x="3425" y="3617"/>
                <a:ext cx="2308" cy="33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rgbClr val="FFFFFF">
                  <a:lumMod val="95000"/>
                </a:srgbClr>
              </a:solidFill>
              <a:ln>
                <a:noFill/>
              </a:ln>
              <a:effectLst>
                <a:outerShdw dist="25400" dir="16200000" sx="101000" sy="101000" rotWithShape="0">
                  <a:prstClr val="black">
                    <a:alpha val="14000"/>
                  </a:prstClr>
                </a:outerShdw>
              </a:effectLst>
            </p:spPr>
            <p:style>
              <a:lnRef idx="2">
                <a:srgbClr val="273A4F">
                  <a:shade val="50000"/>
                </a:srgbClr>
              </a:lnRef>
              <a:fillRef idx="1">
                <a:srgbClr val="273A4F"/>
              </a:fillRef>
              <a:effectRef idx="0">
                <a:srgbClr val="273A4F"/>
              </a:effectRef>
              <a:fontRef idx="minor">
                <a:srgbClr val="FFFFFF"/>
              </a:fontRef>
            </p:style>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96" name="íślíḋè-文本框 58"/>
              <p:cNvSpPr txBox="1"/>
              <p:nvPr/>
            </p:nvSpPr>
            <p:spPr>
              <a:xfrm>
                <a:off x="4192" y="3331"/>
                <a:ext cx="773" cy="724"/>
              </a:xfrm>
              <a:prstGeom prst="rect">
                <a:avLst/>
              </a:prstGeom>
              <a:noFill/>
            </p:spPr>
            <p:txBody>
              <a:bodyPr wrap="none"/>
              <a:lstStyle/>
              <a:p>
                <a:pPr algn="ctr"/>
                <a:r>
                  <a:rPr lang="en-US" sz="1600" b="1">
                    <a:solidFill>
                      <a:schemeClr val="bg1"/>
                    </a:solidFill>
                    <a:latin typeface="微软雅黑" panose="020B0503020204020204" charset="-122"/>
                    <a:ea typeface="微软雅黑" panose="020B0503020204020204" charset="-122"/>
                    <a:sym typeface="微软雅黑" panose="020B0503020204020204" charset="-122"/>
                  </a:rPr>
                  <a:t>02</a:t>
                </a:r>
                <a:endParaRPr lang="en-US" sz="1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7" name="íślíḋè-任意多边形 60"/>
              <p:cNvSpPr/>
              <p:nvPr/>
            </p:nvSpPr>
            <p:spPr>
              <a:xfrm>
                <a:off x="4293" y="6069"/>
                <a:ext cx="572" cy="454"/>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73ACF8"/>
              </a:solidFill>
              <a:ln w="12700">
                <a:miter lim="400000"/>
              </a:ln>
            </p:spPr>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98" name="Text Placeholder 9"/>
              <p:cNvSpPr txBox="1"/>
              <p:nvPr>
                <p:custDataLst>
                  <p:tags r:id="rId2"/>
                </p:custDataLst>
              </p:nvPr>
            </p:nvSpPr>
            <p:spPr>
              <a:xfrm>
                <a:off x="3627" y="4164"/>
                <a:ext cx="1906" cy="172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1600"/>
                  </a:lnSpc>
                  <a:buNone/>
                </a:pPr>
                <a:r>
                  <a:rPr lang="zh-CN" altLang="en-US" sz="1200">
                    <a:solidFill>
                      <a:schemeClr val="dk1"/>
                    </a:solidFill>
                    <a:latin typeface="微软雅黑" panose="020B0503020204020204" charset="-122"/>
                    <a:ea typeface="微软雅黑" panose="020B0503020204020204" charset="-122"/>
                    <a:sym typeface="微软雅黑" panose="020B0503020204020204" charset="-122"/>
                  </a:rPr>
                  <a:t>安全稳定的云存储服务，</a:t>
                </a:r>
                <a:endParaRPr lang="zh-CN" altLang="en-US" sz="1200">
                  <a:solidFill>
                    <a:schemeClr val="dk1"/>
                  </a:solidFill>
                  <a:latin typeface="微软雅黑" panose="020B0503020204020204" charset="-122"/>
                  <a:ea typeface="微软雅黑" panose="020B0503020204020204" charset="-122"/>
                  <a:sym typeface="微软雅黑" panose="020B0503020204020204" charset="-122"/>
                </a:endParaRPr>
              </a:p>
              <a:p>
                <a:pPr marL="0" indent="0" algn="l" fontAlgn="auto">
                  <a:lnSpc>
                    <a:spcPts val="1600"/>
                  </a:lnSpc>
                  <a:buNone/>
                </a:pPr>
                <a:r>
                  <a:rPr lang="zh-CN" altLang="en-US" sz="1200">
                    <a:solidFill>
                      <a:schemeClr val="dk1"/>
                    </a:solidFill>
                    <a:latin typeface="微软雅黑" panose="020B0503020204020204" charset="-122"/>
                    <a:ea typeface="微软雅黑" panose="020B0503020204020204" charset="-122"/>
                    <a:sym typeface="微软雅黑" panose="020B0503020204020204" charset="-122"/>
                  </a:rPr>
                  <a:t>查验、下载服务。</a:t>
                </a:r>
                <a:endParaRPr lang="zh-CN" altLang="en-US" sz="1200" dirty="0">
                  <a:solidFill>
                    <a:schemeClr val="dk1"/>
                  </a:solidFill>
                  <a:latin typeface="微软雅黑" panose="020B0503020204020204" charset="-122"/>
                  <a:ea typeface="微软雅黑" panose="020B0503020204020204" charset="-122"/>
                  <a:sym typeface="微软雅黑" panose="020B0503020204020204" charset="-122"/>
                </a:endParaRPr>
              </a:p>
            </p:txBody>
          </p:sp>
        </p:grpSp>
        <p:grpSp>
          <p:nvGrpSpPr>
            <p:cNvPr id="76" name="组合 75"/>
            <p:cNvGrpSpPr/>
            <p:nvPr/>
          </p:nvGrpSpPr>
          <p:grpSpPr>
            <a:xfrm>
              <a:off x="6062" y="2656"/>
              <a:ext cx="2308" cy="4276"/>
              <a:chOff x="6046" y="2671"/>
              <a:chExt cx="2308" cy="4276"/>
            </a:xfrm>
          </p:grpSpPr>
          <p:sp>
            <p:nvSpPr>
              <p:cNvPr id="89" name="íślíḋè-圆角矩形 51"/>
              <p:cNvSpPr/>
              <p:nvPr/>
            </p:nvSpPr>
            <p:spPr>
              <a:xfrm>
                <a:off x="6046" y="2671"/>
                <a:ext cx="2308" cy="3784"/>
              </a:xfrm>
              <a:prstGeom prst="roundRect">
                <a:avLst>
                  <a:gd name="adj" fmla="val 3485"/>
                </a:avLst>
              </a:prstGeom>
              <a:solidFill>
                <a:srgbClr val="7578EC"/>
              </a:solidFill>
              <a:ln>
                <a:noFill/>
              </a:ln>
            </p:spPr>
            <p:style>
              <a:lnRef idx="2">
                <a:srgbClr val="273A4F">
                  <a:shade val="50000"/>
                </a:srgbClr>
              </a:lnRef>
              <a:fillRef idx="1">
                <a:srgbClr val="273A4F"/>
              </a:fillRef>
              <a:effectRef idx="0">
                <a:srgbClr val="273A4F"/>
              </a:effectRef>
              <a:fontRef idx="minor">
                <a:srgbClr val="FFFFFF"/>
              </a:fontRef>
            </p:style>
            <p:txBody>
              <a:bodyPr wrap="none" tIns="162000" bIns="162000" anchor="t" anchorCtr="1">
                <a:normAutofit/>
              </a:bodyPr>
              <a:lstStyle/>
              <a:p>
                <a:pPr algn="ctr"/>
                <a:r>
                  <a:rPr lang="zh-CN" altLang="en-US" sz="1400" b="1">
                    <a:solidFill>
                      <a:schemeClr val="bg1"/>
                    </a:solidFill>
                    <a:latin typeface="微软雅黑" panose="020B0503020204020204" charset="-122"/>
                    <a:ea typeface="微软雅黑" panose="020B0503020204020204" charset="-122"/>
                    <a:sym typeface="微软雅黑" panose="020B0503020204020204" charset="-122"/>
                  </a:rPr>
                  <a:t>业务系统的对接</a:t>
                </a:r>
                <a:endParaRPr lang="zh-CN" altLang="en-US" sz="14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0" name="íślíḋè-任意多边形 52"/>
              <p:cNvSpPr/>
              <p:nvPr/>
            </p:nvSpPr>
            <p:spPr>
              <a:xfrm>
                <a:off x="6046" y="3617"/>
                <a:ext cx="2308" cy="33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rgbClr val="FFFFFF">
                  <a:lumMod val="95000"/>
                </a:srgbClr>
              </a:solidFill>
              <a:ln>
                <a:noFill/>
              </a:ln>
              <a:effectLst>
                <a:outerShdw dist="25400" dir="16200000" sx="101000" sy="101000" rotWithShape="0">
                  <a:prstClr val="black">
                    <a:alpha val="14000"/>
                  </a:prstClr>
                </a:outerShdw>
              </a:effectLst>
            </p:spPr>
            <p:style>
              <a:lnRef idx="2">
                <a:srgbClr val="273A4F">
                  <a:shade val="50000"/>
                </a:srgbClr>
              </a:lnRef>
              <a:fillRef idx="1">
                <a:srgbClr val="273A4F"/>
              </a:fillRef>
              <a:effectRef idx="0">
                <a:srgbClr val="273A4F"/>
              </a:effectRef>
              <a:fontRef idx="minor">
                <a:srgbClr val="FFFFFF"/>
              </a:fontRef>
            </p:style>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91" name="íślíḋè-文本框 53"/>
              <p:cNvSpPr txBox="1"/>
              <p:nvPr/>
            </p:nvSpPr>
            <p:spPr>
              <a:xfrm>
                <a:off x="6814" y="3331"/>
                <a:ext cx="773" cy="724"/>
              </a:xfrm>
              <a:prstGeom prst="rect">
                <a:avLst/>
              </a:prstGeom>
              <a:noFill/>
            </p:spPr>
            <p:txBody>
              <a:bodyPr wrap="none"/>
              <a:lstStyle/>
              <a:p>
                <a:pPr algn="ctr"/>
                <a:r>
                  <a:rPr lang="en-US" sz="1600" b="1">
                    <a:solidFill>
                      <a:schemeClr val="bg1"/>
                    </a:solidFill>
                    <a:latin typeface="微软雅黑" panose="020B0503020204020204" charset="-122"/>
                    <a:ea typeface="微软雅黑" panose="020B0503020204020204" charset="-122"/>
                    <a:sym typeface="微软雅黑" panose="020B0503020204020204" charset="-122"/>
                  </a:rPr>
                  <a:t>03</a:t>
                </a:r>
                <a:endParaRPr lang="en-US" sz="1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2" name="íślíḋè-任意多边形 55"/>
              <p:cNvSpPr/>
              <p:nvPr/>
            </p:nvSpPr>
            <p:spPr>
              <a:xfrm>
                <a:off x="6965" y="6067"/>
                <a:ext cx="470" cy="45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7578EC"/>
              </a:solidFill>
              <a:ln w="12700">
                <a:miter lim="400000"/>
              </a:ln>
            </p:spPr>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93" name="Text Placeholder 9"/>
              <p:cNvSpPr txBox="1"/>
              <p:nvPr>
                <p:custDataLst>
                  <p:tags r:id="rId3"/>
                </p:custDataLst>
              </p:nvPr>
            </p:nvSpPr>
            <p:spPr>
              <a:xfrm>
                <a:off x="6250" y="4164"/>
                <a:ext cx="1906" cy="172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1600"/>
                  </a:lnSpc>
                  <a:buNone/>
                </a:pPr>
                <a:r>
                  <a:rPr lang="en-US" altLang="zh-CN" sz="1200">
                    <a:solidFill>
                      <a:schemeClr val="dk1"/>
                    </a:solidFill>
                    <a:latin typeface="微软雅黑" panose="020B0503020204020204" charset="-122"/>
                    <a:ea typeface="微软雅黑" panose="020B0503020204020204" charset="-122"/>
                    <a:sym typeface="微软雅黑" panose="020B0503020204020204" charset="-122"/>
                  </a:rPr>
                  <a:t>      </a:t>
                </a:r>
                <a:r>
                  <a:rPr lang="zh-CN" altLang="en-US" sz="1200">
                    <a:solidFill>
                      <a:schemeClr val="dk1"/>
                    </a:solidFill>
                    <a:latin typeface="微软雅黑" panose="020B0503020204020204" charset="-122"/>
                    <a:ea typeface="微软雅黑" panose="020B0503020204020204" charset="-122"/>
                    <a:sym typeface="微软雅黑" panose="020B0503020204020204" charset="-122"/>
                  </a:rPr>
                  <a:t>实现全电发票系统与广州燃气客服系统、ERP 系统、广燃优选系统、科技公司系统等系统的对接。</a:t>
                </a:r>
                <a:endParaRPr lang="zh-CN" altLang="en-US" sz="1200" dirty="0">
                  <a:solidFill>
                    <a:schemeClr val="dk1"/>
                  </a:solidFill>
                  <a:latin typeface="微软雅黑" panose="020B0503020204020204" charset="-122"/>
                  <a:ea typeface="微软雅黑" panose="020B0503020204020204" charset="-122"/>
                  <a:sym typeface="微软雅黑" panose="020B0503020204020204" charset="-122"/>
                </a:endParaRPr>
              </a:p>
            </p:txBody>
          </p:sp>
        </p:grpSp>
        <p:grpSp>
          <p:nvGrpSpPr>
            <p:cNvPr id="77" name="组合 76"/>
            <p:cNvGrpSpPr/>
            <p:nvPr/>
          </p:nvGrpSpPr>
          <p:grpSpPr>
            <a:xfrm>
              <a:off x="8683" y="2656"/>
              <a:ext cx="2308" cy="4276"/>
              <a:chOff x="8667" y="2671"/>
              <a:chExt cx="2308" cy="4276"/>
            </a:xfrm>
          </p:grpSpPr>
          <p:sp>
            <p:nvSpPr>
              <p:cNvPr id="84" name="íślíḋè-圆角矩形 46"/>
              <p:cNvSpPr/>
              <p:nvPr/>
            </p:nvSpPr>
            <p:spPr>
              <a:xfrm>
                <a:off x="8667" y="2671"/>
                <a:ext cx="2308" cy="3784"/>
              </a:xfrm>
              <a:prstGeom prst="roundRect">
                <a:avLst>
                  <a:gd name="adj" fmla="val 3485"/>
                </a:avLst>
              </a:prstGeom>
              <a:solidFill>
                <a:srgbClr val="245AA8"/>
              </a:solidFill>
              <a:ln>
                <a:noFill/>
              </a:ln>
            </p:spPr>
            <p:style>
              <a:lnRef idx="2">
                <a:srgbClr val="273A4F">
                  <a:shade val="50000"/>
                </a:srgbClr>
              </a:lnRef>
              <a:fillRef idx="1">
                <a:srgbClr val="273A4F"/>
              </a:fillRef>
              <a:effectRef idx="0">
                <a:srgbClr val="273A4F"/>
              </a:effectRef>
              <a:fontRef idx="minor">
                <a:srgbClr val="FFFFFF"/>
              </a:fontRef>
            </p:style>
            <p:txBody>
              <a:bodyPr wrap="none" tIns="162000" bIns="162000" anchor="t" anchorCtr="1">
                <a:normAutofit/>
              </a:bodyPr>
              <a:lstStyle/>
              <a:p>
                <a:pPr marL="0" indent="0" algn="ctr">
                  <a:buNone/>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历史发票数据的无缝链接</a:t>
                </a:r>
                <a:endParaRPr lang="zh-CN"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5" name="íślíḋè-任意多边形 47"/>
              <p:cNvSpPr/>
              <p:nvPr/>
            </p:nvSpPr>
            <p:spPr>
              <a:xfrm>
                <a:off x="8667" y="3617"/>
                <a:ext cx="2308" cy="33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rgbClr val="FFFFFF">
                  <a:lumMod val="95000"/>
                </a:srgbClr>
              </a:solidFill>
              <a:ln>
                <a:noFill/>
              </a:ln>
              <a:effectLst>
                <a:outerShdw dist="25400" dir="16200000" sx="101000" sy="101000" rotWithShape="0">
                  <a:prstClr val="black">
                    <a:alpha val="14000"/>
                  </a:prstClr>
                </a:outerShdw>
              </a:effectLst>
            </p:spPr>
            <p:style>
              <a:lnRef idx="2">
                <a:srgbClr val="273A4F">
                  <a:shade val="50000"/>
                </a:srgbClr>
              </a:lnRef>
              <a:fillRef idx="1">
                <a:srgbClr val="273A4F"/>
              </a:fillRef>
              <a:effectRef idx="0">
                <a:srgbClr val="273A4F"/>
              </a:effectRef>
              <a:fontRef idx="minor">
                <a:srgbClr val="FFFFFF"/>
              </a:fontRef>
            </p:style>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86" name="íślíḋè-文本框 48"/>
              <p:cNvSpPr txBox="1"/>
              <p:nvPr/>
            </p:nvSpPr>
            <p:spPr>
              <a:xfrm>
                <a:off x="9435" y="3331"/>
                <a:ext cx="773" cy="724"/>
              </a:xfrm>
              <a:prstGeom prst="rect">
                <a:avLst/>
              </a:prstGeom>
              <a:noFill/>
            </p:spPr>
            <p:txBody>
              <a:bodyPr wrap="none"/>
              <a:lstStyle/>
              <a:p>
                <a:pPr algn="ctr"/>
                <a:r>
                  <a:rPr lang="en-US" sz="1600" b="1">
                    <a:solidFill>
                      <a:schemeClr val="bg1"/>
                    </a:solidFill>
                    <a:latin typeface="微软雅黑" panose="020B0503020204020204" charset="-122"/>
                    <a:ea typeface="微软雅黑" panose="020B0503020204020204" charset="-122"/>
                    <a:sym typeface="微软雅黑" panose="020B0503020204020204" charset="-122"/>
                  </a:rPr>
                  <a:t>04</a:t>
                </a:r>
                <a:endParaRPr lang="en-US" sz="16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7" name="íślíḋè-任意多边形 50"/>
              <p:cNvSpPr/>
              <p:nvPr/>
            </p:nvSpPr>
            <p:spPr>
              <a:xfrm>
                <a:off x="9587" y="6067"/>
                <a:ext cx="470" cy="456"/>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rgbClr val="245AA8"/>
              </a:solidFill>
              <a:ln w="12700">
                <a:miter lim="400000"/>
              </a:ln>
            </p:spPr>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88" name="Text Placeholder 9"/>
              <p:cNvSpPr txBox="1"/>
              <p:nvPr>
                <p:custDataLst>
                  <p:tags r:id="rId4"/>
                </p:custDataLst>
              </p:nvPr>
            </p:nvSpPr>
            <p:spPr>
              <a:xfrm>
                <a:off x="8873" y="4164"/>
                <a:ext cx="1906" cy="172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1600"/>
                  </a:lnSpc>
                  <a:buNone/>
                </a:pPr>
                <a:r>
                  <a:rPr lang="en-US" altLang="zh-CN" sz="1200">
                    <a:solidFill>
                      <a:schemeClr val="dk1"/>
                    </a:solidFill>
                    <a:latin typeface="微软雅黑" panose="020B0503020204020204" charset="-122"/>
                    <a:ea typeface="微软雅黑" panose="020B0503020204020204" charset="-122"/>
                    <a:sym typeface="微软雅黑" panose="020B0503020204020204" charset="-122"/>
                  </a:rPr>
                  <a:t>       </a:t>
                </a:r>
                <a:r>
                  <a:rPr lang="zh-CN" altLang="en-US" sz="1200">
                    <a:solidFill>
                      <a:schemeClr val="dk1"/>
                    </a:solidFill>
                    <a:latin typeface="微软雅黑" panose="020B0503020204020204" charset="-122"/>
                    <a:ea typeface="微软雅黑" panose="020B0503020204020204" charset="-122"/>
                    <a:sym typeface="微软雅黑" panose="020B0503020204020204" charset="-122"/>
                  </a:rPr>
                  <a:t>需要保持广州燃气全部已开具的电子发票查询和下载功能正常使用，全电发票系统可以正常查询现在电子发票已开具的发票数据。</a:t>
                </a:r>
                <a:endParaRPr lang="zh-CN" altLang="en-US" sz="1200" dirty="0">
                  <a:solidFill>
                    <a:schemeClr val="dk1"/>
                  </a:solidFill>
                  <a:latin typeface="微软雅黑" panose="020B0503020204020204" charset="-122"/>
                  <a:ea typeface="微软雅黑" panose="020B0503020204020204" charset="-122"/>
                  <a:sym typeface="微软雅黑" panose="020B0503020204020204" charset="-122"/>
                </a:endParaRPr>
              </a:p>
            </p:txBody>
          </p:sp>
        </p:grpSp>
        <p:grpSp>
          <p:nvGrpSpPr>
            <p:cNvPr id="78" name="组合 77"/>
            <p:cNvGrpSpPr/>
            <p:nvPr/>
          </p:nvGrpSpPr>
          <p:grpSpPr>
            <a:xfrm>
              <a:off x="11305" y="2656"/>
              <a:ext cx="2313" cy="4276"/>
              <a:chOff x="11289" y="2671"/>
              <a:chExt cx="2313" cy="4276"/>
            </a:xfrm>
          </p:grpSpPr>
          <p:sp>
            <p:nvSpPr>
              <p:cNvPr id="79" name="íślíḋè-圆角矩形 41"/>
              <p:cNvSpPr/>
              <p:nvPr/>
            </p:nvSpPr>
            <p:spPr>
              <a:xfrm>
                <a:off x="11289" y="2671"/>
                <a:ext cx="2308" cy="3784"/>
              </a:xfrm>
              <a:prstGeom prst="roundRect">
                <a:avLst>
                  <a:gd name="adj" fmla="val 3485"/>
                </a:avLst>
              </a:prstGeom>
              <a:solidFill>
                <a:srgbClr val="73ACF8"/>
              </a:solidFill>
              <a:ln>
                <a:noFill/>
              </a:ln>
            </p:spPr>
            <p:style>
              <a:lnRef idx="2">
                <a:srgbClr val="273A4F">
                  <a:shade val="50000"/>
                </a:srgbClr>
              </a:lnRef>
              <a:fillRef idx="1">
                <a:srgbClr val="273A4F"/>
              </a:fillRef>
              <a:effectRef idx="0">
                <a:srgbClr val="273A4F"/>
              </a:effectRef>
              <a:fontRef idx="minor">
                <a:srgbClr val="FFFFFF"/>
              </a:fontRef>
            </p:style>
            <p:txBody>
              <a:bodyPr wrap="none" tIns="162000" bIns="162000" anchor="t" anchorCtr="1">
                <a:normAutofit/>
              </a:bodyPr>
              <a:lstStyle/>
              <a:p>
                <a:pPr marL="0" indent="0" algn="ctr">
                  <a:buNone/>
                </a:pPr>
                <a:r>
                  <a:rPr lang="zh-CN" altLang="en-US" sz="1400" b="1" dirty="0">
                    <a:solidFill>
                      <a:schemeClr val="bg1"/>
                    </a:solidFill>
                    <a:latin typeface="微软雅黑" panose="020B0503020204020204" charset="-122"/>
                    <a:ea typeface="微软雅黑" panose="020B0503020204020204" charset="-122"/>
                    <a:sym typeface="微软雅黑" panose="020B0503020204020204" charset="-122"/>
                  </a:rPr>
                  <a:t>全景可视化展示</a:t>
                </a:r>
                <a:endParaRPr lang="zh-CN" altLang="en-US" sz="14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0" name="íślíḋè-任意多边形 42"/>
              <p:cNvSpPr/>
              <p:nvPr/>
            </p:nvSpPr>
            <p:spPr>
              <a:xfrm>
                <a:off x="11289" y="3617"/>
                <a:ext cx="2313" cy="33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rgbClr val="FFFFFF">
                  <a:lumMod val="95000"/>
                </a:srgbClr>
              </a:solidFill>
              <a:ln>
                <a:noFill/>
              </a:ln>
              <a:effectLst>
                <a:outerShdw dist="25400" dir="16200000" sx="101000" sy="101000" rotWithShape="0">
                  <a:prstClr val="black">
                    <a:alpha val="14000"/>
                  </a:prstClr>
                </a:outerShdw>
              </a:effectLst>
            </p:spPr>
            <p:style>
              <a:lnRef idx="2">
                <a:srgbClr val="273A4F">
                  <a:shade val="50000"/>
                </a:srgbClr>
              </a:lnRef>
              <a:fillRef idx="1">
                <a:srgbClr val="273A4F"/>
              </a:fillRef>
              <a:effectRef idx="0">
                <a:srgbClr val="273A4F"/>
              </a:effectRef>
              <a:fontRef idx="minor">
                <a:srgbClr val="FFFFFF"/>
              </a:fontRef>
            </p:style>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81" name="íślíḋè-文本框 43"/>
              <p:cNvSpPr txBox="1"/>
              <p:nvPr/>
            </p:nvSpPr>
            <p:spPr>
              <a:xfrm>
                <a:off x="12057" y="3331"/>
                <a:ext cx="773" cy="724"/>
              </a:xfrm>
              <a:prstGeom prst="rect">
                <a:avLst/>
              </a:prstGeom>
              <a:noFill/>
            </p:spPr>
            <p:txBody>
              <a:bodyPr wrap="none"/>
              <a:lstStyle/>
              <a:p>
                <a:pPr algn="ctr"/>
                <a:r>
                  <a:rPr lang="en-US" sz="1600" b="1">
                    <a:solidFill>
                      <a:schemeClr val="bg1"/>
                    </a:solidFill>
                    <a:latin typeface="微软雅黑" panose="020B0503020204020204" charset="-122"/>
                    <a:ea typeface="微软雅黑" panose="020B0503020204020204" charset="-122"/>
                    <a:sym typeface="微软雅黑" panose="020B0503020204020204" charset="-122"/>
                  </a:rPr>
                  <a:t>05</a:t>
                </a:r>
                <a:endParaRPr lang="en-US" sz="16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82" name="íślíḋè-任意多边形 45"/>
              <p:cNvSpPr/>
              <p:nvPr/>
            </p:nvSpPr>
            <p:spPr>
              <a:xfrm>
                <a:off x="12208" y="6061"/>
                <a:ext cx="470" cy="467"/>
              </a:xfrm>
              <a:custGeom>
                <a:avLst/>
                <a:gdLst>
                  <a:gd name="connsiteX0" fmla="*/ 173038 w 331788"/>
                  <a:gd name="connsiteY0" fmla="*/ 204788 h 330200"/>
                  <a:gd name="connsiteX1" fmla="*/ 185738 w 331788"/>
                  <a:gd name="connsiteY1" fmla="*/ 215901 h 330200"/>
                  <a:gd name="connsiteX2" fmla="*/ 173038 w 331788"/>
                  <a:gd name="connsiteY2" fmla="*/ 227014 h 330200"/>
                  <a:gd name="connsiteX3" fmla="*/ 160338 w 331788"/>
                  <a:gd name="connsiteY3" fmla="*/ 215901 h 330200"/>
                  <a:gd name="connsiteX4" fmla="*/ 173038 w 331788"/>
                  <a:gd name="connsiteY4" fmla="*/ 204788 h 330200"/>
                  <a:gd name="connsiteX5" fmla="*/ 169690 w 331788"/>
                  <a:gd name="connsiteY5" fmla="*/ 184150 h 330200"/>
                  <a:gd name="connsiteX6" fmla="*/ 165860 w 331788"/>
                  <a:gd name="connsiteY6" fmla="*/ 188084 h 330200"/>
                  <a:gd name="connsiteX7" fmla="*/ 165860 w 331788"/>
                  <a:gd name="connsiteY7" fmla="*/ 192019 h 330200"/>
                  <a:gd name="connsiteX8" fmla="*/ 160752 w 331788"/>
                  <a:gd name="connsiteY8" fmla="*/ 194642 h 330200"/>
                  <a:gd name="connsiteX9" fmla="*/ 158198 w 331788"/>
                  <a:gd name="connsiteY9" fmla="*/ 192019 h 330200"/>
                  <a:gd name="connsiteX10" fmla="*/ 154367 w 331788"/>
                  <a:gd name="connsiteY10" fmla="*/ 192019 h 330200"/>
                  <a:gd name="connsiteX11" fmla="*/ 149260 w 331788"/>
                  <a:gd name="connsiteY11" fmla="*/ 197264 h 330200"/>
                  <a:gd name="connsiteX12" fmla="*/ 149260 w 331788"/>
                  <a:gd name="connsiteY12" fmla="*/ 201199 h 330200"/>
                  <a:gd name="connsiteX13" fmla="*/ 153091 w 331788"/>
                  <a:gd name="connsiteY13" fmla="*/ 203821 h 330200"/>
                  <a:gd name="connsiteX14" fmla="*/ 150537 w 331788"/>
                  <a:gd name="connsiteY14" fmla="*/ 211690 h 330200"/>
                  <a:gd name="connsiteX15" fmla="*/ 145429 w 331788"/>
                  <a:gd name="connsiteY15" fmla="*/ 211690 h 330200"/>
                  <a:gd name="connsiteX16" fmla="*/ 142875 w 331788"/>
                  <a:gd name="connsiteY16" fmla="*/ 211690 h 330200"/>
                  <a:gd name="connsiteX17" fmla="*/ 142875 w 331788"/>
                  <a:gd name="connsiteY17" fmla="*/ 219558 h 330200"/>
                  <a:gd name="connsiteX18" fmla="*/ 145429 w 331788"/>
                  <a:gd name="connsiteY18" fmla="*/ 222181 h 330200"/>
                  <a:gd name="connsiteX19" fmla="*/ 150537 w 331788"/>
                  <a:gd name="connsiteY19" fmla="*/ 222181 h 330200"/>
                  <a:gd name="connsiteX20" fmla="*/ 153091 w 331788"/>
                  <a:gd name="connsiteY20" fmla="*/ 227427 h 330200"/>
                  <a:gd name="connsiteX21" fmla="*/ 149260 w 331788"/>
                  <a:gd name="connsiteY21" fmla="*/ 231361 h 330200"/>
                  <a:gd name="connsiteX22" fmla="*/ 149260 w 331788"/>
                  <a:gd name="connsiteY22" fmla="*/ 235295 h 330200"/>
                  <a:gd name="connsiteX23" fmla="*/ 154367 w 331788"/>
                  <a:gd name="connsiteY23" fmla="*/ 239230 h 330200"/>
                  <a:gd name="connsiteX24" fmla="*/ 158198 w 331788"/>
                  <a:gd name="connsiteY24" fmla="*/ 239230 h 330200"/>
                  <a:gd name="connsiteX25" fmla="*/ 160752 w 331788"/>
                  <a:gd name="connsiteY25" fmla="*/ 236607 h 330200"/>
                  <a:gd name="connsiteX26" fmla="*/ 165860 w 331788"/>
                  <a:gd name="connsiteY26" fmla="*/ 239230 h 330200"/>
                  <a:gd name="connsiteX27" fmla="*/ 165860 w 331788"/>
                  <a:gd name="connsiteY27" fmla="*/ 243164 h 330200"/>
                  <a:gd name="connsiteX28" fmla="*/ 169690 w 331788"/>
                  <a:gd name="connsiteY28" fmla="*/ 244475 h 330200"/>
                  <a:gd name="connsiteX29" fmla="*/ 176075 w 331788"/>
                  <a:gd name="connsiteY29" fmla="*/ 244475 h 330200"/>
                  <a:gd name="connsiteX30" fmla="*/ 178629 w 331788"/>
                  <a:gd name="connsiteY30" fmla="*/ 243164 h 330200"/>
                  <a:gd name="connsiteX31" fmla="*/ 178629 w 331788"/>
                  <a:gd name="connsiteY31" fmla="*/ 239230 h 330200"/>
                  <a:gd name="connsiteX32" fmla="*/ 185013 w 331788"/>
                  <a:gd name="connsiteY32" fmla="*/ 236607 h 330200"/>
                  <a:gd name="connsiteX33" fmla="*/ 187567 w 331788"/>
                  <a:gd name="connsiteY33" fmla="*/ 239230 h 330200"/>
                  <a:gd name="connsiteX34" fmla="*/ 191398 w 331788"/>
                  <a:gd name="connsiteY34" fmla="*/ 239230 h 330200"/>
                  <a:gd name="connsiteX35" fmla="*/ 196506 w 331788"/>
                  <a:gd name="connsiteY35" fmla="*/ 233984 h 330200"/>
                  <a:gd name="connsiteX36" fmla="*/ 196506 w 331788"/>
                  <a:gd name="connsiteY36" fmla="*/ 231361 h 330200"/>
                  <a:gd name="connsiteX37" fmla="*/ 192675 w 331788"/>
                  <a:gd name="connsiteY37" fmla="*/ 227427 h 330200"/>
                  <a:gd name="connsiteX38" fmla="*/ 195229 w 331788"/>
                  <a:gd name="connsiteY38" fmla="*/ 222181 h 330200"/>
                  <a:gd name="connsiteX39" fmla="*/ 200336 w 331788"/>
                  <a:gd name="connsiteY39" fmla="*/ 222181 h 330200"/>
                  <a:gd name="connsiteX40" fmla="*/ 201613 w 331788"/>
                  <a:gd name="connsiteY40" fmla="*/ 219558 h 330200"/>
                  <a:gd name="connsiteX41" fmla="*/ 201613 w 331788"/>
                  <a:gd name="connsiteY41" fmla="*/ 211690 h 330200"/>
                  <a:gd name="connsiteX42" fmla="*/ 200336 w 331788"/>
                  <a:gd name="connsiteY42" fmla="*/ 211690 h 330200"/>
                  <a:gd name="connsiteX43" fmla="*/ 195229 w 331788"/>
                  <a:gd name="connsiteY43" fmla="*/ 211690 h 330200"/>
                  <a:gd name="connsiteX44" fmla="*/ 192675 w 331788"/>
                  <a:gd name="connsiteY44" fmla="*/ 203821 h 330200"/>
                  <a:gd name="connsiteX45" fmla="*/ 196506 w 331788"/>
                  <a:gd name="connsiteY45" fmla="*/ 199887 h 330200"/>
                  <a:gd name="connsiteX46" fmla="*/ 196506 w 331788"/>
                  <a:gd name="connsiteY46" fmla="*/ 197264 h 330200"/>
                  <a:gd name="connsiteX47" fmla="*/ 191398 w 331788"/>
                  <a:gd name="connsiteY47" fmla="*/ 192019 h 330200"/>
                  <a:gd name="connsiteX48" fmla="*/ 187567 w 331788"/>
                  <a:gd name="connsiteY48" fmla="*/ 192019 h 330200"/>
                  <a:gd name="connsiteX49" fmla="*/ 185013 w 331788"/>
                  <a:gd name="connsiteY49" fmla="*/ 194642 h 330200"/>
                  <a:gd name="connsiteX50" fmla="*/ 178629 w 331788"/>
                  <a:gd name="connsiteY50" fmla="*/ 192019 h 330200"/>
                  <a:gd name="connsiteX51" fmla="*/ 178629 w 331788"/>
                  <a:gd name="connsiteY51" fmla="*/ 188084 h 330200"/>
                  <a:gd name="connsiteX52" fmla="*/ 176075 w 331788"/>
                  <a:gd name="connsiteY52" fmla="*/ 184150 h 330200"/>
                  <a:gd name="connsiteX53" fmla="*/ 169690 w 331788"/>
                  <a:gd name="connsiteY53" fmla="*/ 184150 h 330200"/>
                  <a:gd name="connsiteX54" fmla="*/ 123825 w 331788"/>
                  <a:gd name="connsiteY54" fmla="*/ 165100 h 330200"/>
                  <a:gd name="connsiteX55" fmla="*/ 123825 w 331788"/>
                  <a:gd name="connsiteY55" fmla="*/ 176213 h 330200"/>
                  <a:gd name="connsiteX56" fmla="*/ 223838 w 331788"/>
                  <a:gd name="connsiteY56" fmla="*/ 176213 h 330200"/>
                  <a:gd name="connsiteX57" fmla="*/ 223838 w 331788"/>
                  <a:gd name="connsiteY57" fmla="*/ 165100 h 330200"/>
                  <a:gd name="connsiteX58" fmla="*/ 123825 w 331788"/>
                  <a:gd name="connsiteY58" fmla="*/ 146050 h 330200"/>
                  <a:gd name="connsiteX59" fmla="*/ 123825 w 331788"/>
                  <a:gd name="connsiteY59" fmla="*/ 155575 h 330200"/>
                  <a:gd name="connsiteX60" fmla="*/ 223838 w 331788"/>
                  <a:gd name="connsiteY60" fmla="*/ 155575 h 330200"/>
                  <a:gd name="connsiteX61" fmla="*/ 223838 w 331788"/>
                  <a:gd name="connsiteY61" fmla="*/ 146050 h 330200"/>
                  <a:gd name="connsiteX62" fmla="*/ 123825 w 331788"/>
                  <a:gd name="connsiteY62" fmla="*/ 131763 h 330200"/>
                  <a:gd name="connsiteX63" fmla="*/ 123825 w 331788"/>
                  <a:gd name="connsiteY63" fmla="*/ 139701 h 330200"/>
                  <a:gd name="connsiteX64" fmla="*/ 166688 w 331788"/>
                  <a:gd name="connsiteY64" fmla="*/ 139701 h 330200"/>
                  <a:gd name="connsiteX65" fmla="*/ 166688 w 331788"/>
                  <a:gd name="connsiteY65" fmla="*/ 131763 h 330200"/>
                  <a:gd name="connsiteX66" fmla="*/ 123825 w 331788"/>
                  <a:gd name="connsiteY66" fmla="*/ 115888 h 330200"/>
                  <a:gd name="connsiteX67" fmla="*/ 123825 w 331788"/>
                  <a:gd name="connsiteY67" fmla="*/ 122238 h 330200"/>
                  <a:gd name="connsiteX68" fmla="*/ 166688 w 331788"/>
                  <a:gd name="connsiteY68" fmla="*/ 122238 h 330200"/>
                  <a:gd name="connsiteX69" fmla="*/ 166688 w 331788"/>
                  <a:gd name="connsiteY69" fmla="*/ 115888 h 330200"/>
                  <a:gd name="connsiteX70" fmla="*/ 179388 w 331788"/>
                  <a:gd name="connsiteY70" fmla="*/ 100013 h 330200"/>
                  <a:gd name="connsiteX71" fmla="*/ 179388 w 331788"/>
                  <a:gd name="connsiteY71" fmla="*/ 139701 h 330200"/>
                  <a:gd name="connsiteX72" fmla="*/ 223838 w 331788"/>
                  <a:gd name="connsiteY72" fmla="*/ 139701 h 330200"/>
                  <a:gd name="connsiteX73" fmla="*/ 223838 w 331788"/>
                  <a:gd name="connsiteY73" fmla="*/ 100013 h 330200"/>
                  <a:gd name="connsiteX74" fmla="*/ 123825 w 331788"/>
                  <a:gd name="connsiteY74" fmla="*/ 100013 h 330200"/>
                  <a:gd name="connsiteX75" fmla="*/ 123825 w 331788"/>
                  <a:gd name="connsiteY75" fmla="*/ 106363 h 330200"/>
                  <a:gd name="connsiteX76" fmla="*/ 166688 w 331788"/>
                  <a:gd name="connsiteY76" fmla="*/ 106363 h 330200"/>
                  <a:gd name="connsiteX77" fmla="*/ 166688 w 331788"/>
                  <a:gd name="connsiteY77" fmla="*/ 100013 h 330200"/>
                  <a:gd name="connsiteX78" fmla="*/ 106363 w 331788"/>
                  <a:gd name="connsiteY78" fmla="*/ 76200 h 330200"/>
                  <a:gd name="connsiteX79" fmla="*/ 238126 w 331788"/>
                  <a:gd name="connsiteY79" fmla="*/ 76200 h 330200"/>
                  <a:gd name="connsiteX80" fmla="*/ 238126 w 331788"/>
                  <a:gd name="connsiteY80" fmla="*/ 254000 h 330200"/>
                  <a:gd name="connsiteX81" fmla="*/ 106363 w 331788"/>
                  <a:gd name="connsiteY81" fmla="*/ 254000 h 330200"/>
                  <a:gd name="connsiteX82" fmla="*/ 103296 w 331788"/>
                  <a:gd name="connsiteY82" fmla="*/ 65088 h 330200"/>
                  <a:gd name="connsiteX83" fmla="*/ 96838 w 331788"/>
                  <a:gd name="connsiteY83" fmla="*/ 71583 h 330200"/>
                  <a:gd name="connsiteX84" fmla="*/ 96838 w 331788"/>
                  <a:gd name="connsiteY84" fmla="*/ 258619 h 330200"/>
                  <a:gd name="connsiteX85" fmla="*/ 103296 w 331788"/>
                  <a:gd name="connsiteY85" fmla="*/ 265113 h 330200"/>
                  <a:gd name="connsiteX86" fmla="*/ 242781 w 331788"/>
                  <a:gd name="connsiteY86" fmla="*/ 265113 h 330200"/>
                  <a:gd name="connsiteX87" fmla="*/ 246655 w 331788"/>
                  <a:gd name="connsiteY87" fmla="*/ 263814 h 330200"/>
                  <a:gd name="connsiteX88" fmla="*/ 247947 w 331788"/>
                  <a:gd name="connsiteY88" fmla="*/ 263814 h 330200"/>
                  <a:gd name="connsiteX89" fmla="*/ 247947 w 331788"/>
                  <a:gd name="connsiteY89" fmla="*/ 262516 h 330200"/>
                  <a:gd name="connsiteX90" fmla="*/ 249238 w 331788"/>
                  <a:gd name="connsiteY90" fmla="*/ 258619 h 330200"/>
                  <a:gd name="connsiteX91" fmla="*/ 249238 w 331788"/>
                  <a:gd name="connsiteY91" fmla="*/ 71583 h 330200"/>
                  <a:gd name="connsiteX92" fmla="*/ 242781 w 331788"/>
                  <a:gd name="connsiteY92" fmla="*/ 65088 h 330200"/>
                  <a:gd name="connsiteX93" fmla="*/ 103296 w 331788"/>
                  <a:gd name="connsiteY93" fmla="*/ 65088 h 330200"/>
                  <a:gd name="connsiteX94" fmla="*/ 165894 w 331788"/>
                  <a:gd name="connsiteY94" fmla="*/ 0 h 330200"/>
                  <a:gd name="connsiteX95" fmla="*/ 331788 w 331788"/>
                  <a:gd name="connsiteY95" fmla="*/ 165100 h 330200"/>
                  <a:gd name="connsiteX96" fmla="*/ 165894 w 331788"/>
                  <a:gd name="connsiteY96" fmla="*/ 330200 h 330200"/>
                  <a:gd name="connsiteX97" fmla="*/ 0 w 331788"/>
                  <a:gd name="connsiteY97" fmla="*/ 165100 h 330200"/>
                  <a:gd name="connsiteX98" fmla="*/ 165894 w 331788"/>
                  <a:gd name="connsiteY98"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1788" h="330200">
                    <a:moveTo>
                      <a:pt x="173038" y="204788"/>
                    </a:moveTo>
                    <a:cubicBezTo>
                      <a:pt x="180052" y="204788"/>
                      <a:pt x="185738" y="209763"/>
                      <a:pt x="185738" y="215901"/>
                    </a:cubicBezTo>
                    <a:cubicBezTo>
                      <a:pt x="185738" y="222039"/>
                      <a:pt x="180052" y="227014"/>
                      <a:pt x="173038" y="227014"/>
                    </a:cubicBezTo>
                    <a:cubicBezTo>
                      <a:pt x="166024" y="227014"/>
                      <a:pt x="160338" y="222039"/>
                      <a:pt x="160338" y="215901"/>
                    </a:cubicBezTo>
                    <a:cubicBezTo>
                      <a:pt x="160338" y="209763"/>
                      <a:pt x="166024" y="204788"/>
                      <a:pt x="173038" y="204788"/>
                    </a:cubicBezTo>
                    <a:close/>
                    <a:moveTo>
                      <a:pt x="169690" y="184150"/>
                    </a:moveTo>
                    <a:cubicBezTo>
                      <a:pt x="168414" y="184150"/>
                      <a:pt x="165860" y="186773"/>
                      <a:pt x="165860" y="188084"/>
                    </a:cubicBezTo>
                    <a:cubicBezTo>
                      <a:pt x="165860" y="188084"/>
                      <a:pt x="165860" y="188084"/>
                      <a:pt x="165860" y="192019"/>
                    </a:cubicBezTo>
                    <a:cubicBezTo>
                      <a:pt x="165860" y="193330"/>
                      <a:pt x="162029" y="193330"/>
                      <a:pt x="160752" y="194642"/>
                    </a:cubicBezTo>
                    <a:cubicBezTo>
                      <a:pt x="160752" y="194642"/>
                      <a:pt x="160752" y="194642"/>
                      <a:pt x="158198" y="192019"/>
                    </a:cubicBezTo>
                    <a:cubicBezTo>
                      <a:pt x="156921" y="190707"/>
                      <a:pt x="155644" y="190707"/>
                      <a:pt x="154367" y="192019"/>
                    </a:cubicBezTo>
                    <a:cubicBezTo>
                      <a:pt x="154367" y="192019"/>
                      <a:pt x="154367" y="192019"/>
                      <a:pt x="149260" y="197264"/>
                    </a:cubicBezTo>
                    <a:cubicBezTo>
                      <a:pt x="149260" y="198576"/>
                      <a:pt x="149260" y="199887"/>
                      <a:pt x="149260" y="201199"/>
                    </a:cubicBezTo>
                    <a:cubicBezTo>
                      <a:pt x="149260" y="201199"/>
                      <a:pt x="149260" y="201199"/>
                      <a:pt x="153091" y="203821"/>
                    </a:cubicBezTo>
                    <a:cubicBezTo>
                      <a:pt x="151814" y="206444"/>
                      <a:pt x="150537" y="207756"/>
                      <a:pt x="150537" y="211690"/>
                    </a:cubicBezTo>
                    <a:cubicBezTo>
                      <a:pt x="150537" y="211690"/>
                      <a:pt x="150537" y="211690"/>
                      <a:pt x="145429" y="211690"/>
                    </a:cubicBezTo>
                    <a:cubicBezTo>
                      <a:pt x="144152" y="211690"/>
                      <a:pt x="142875" y="210379"/>
                      <a:pt x="142875" y="211690"/>
                    </a:cubicBezTo>
                    <a:cubicBezTo>
                      <a:pt x="142875" y="211690"/>
                      <a:pt x="142875" y="211690"/>
                      <a:pt x="142875" y="219558"/>
                    </a:cubicBezTo>
                    <a:cubicBezTo>
                      <a:pt x="142875" y="220870"/>
                      <a:pt x="144152" y="222181"/>
                      <a:pt x="145429" y="222181"/>
                    </a:cubicBezTo>
                    <a:cubicBezTo>
                      <a:pt x="145429" y="222181"/>
                      <a:pt x="145429" y="222181"/>
                      <a:pt x="150537" y="222181"/>
                    </a:cubicBezTo>
                    <a:cubicBezTo>
                      <a:pt x="150537" y="224804"/>
                      <a:pt x="151814" y="226115"/>
                      <a:pt x="153091" y="227427"/>
                    </a:cubicBezTo>
                    <a:cubicBezTo>
                      <a:pt x="153091" y="227427"/>
                      <a:pt x="153091" y="227427"/>
                      <a:pt x="149260" y="231361"/>
                    </a:cubicBezTo>
                    <a:cubicBezTo>
                      <a:pt x="147983" y="232673"/>
                      <a:pt x="147983" y="233984"/>
                      <a:pt x="149260" y="235295"/>
                    </a:cubicBezTo>
                    <a:cubicBezTo>
                      <a:pt x="149260" y="235295"/>
                      <a:pt x="149260" y="235295"/>
                      <a:pt x="154367" y="239230"/>
                    </a:cubicBezTo>
                    <a:cubicBezTo>
                      <a:pt x="155644" y="240541"/>
                      <a:pt x="156921" y="240541"/>
                      <a:pt x="158198" y="239230"/>
                    </a:cubicBezTo>
                    <a:cubicBezTo>
                      <a:pt x="158198" y="239230"/>
                      <a:pt x="158198" y="239230"/>
                      <a:pt x="160752" y="236607"/>
                    </a:cubicBezTo>
                    <a:cubicBezTo>
                      <a:pt x="162029" y="237918"/>
                      <a:pt x="165860" y="239230"/>
                      <a:pt x="165860" y="239230"/>
                    </a:cubicBezTo>
                    <a:cubicBezTo>
                      <a:pt x="165860" y="239230"/>
                      <a:pt x="165860" y="239230"/>
                      <a:pt x="165860" y="243164"/>
                    </a:cubicBezTo>
                    <a:cubicBezTo>
                      <a:pt x="165860" y="244475"/>
                      <a:pt x="168414" y="244475"/>
                      <a:pt x="169690" y="244475"/>
                    </a:cubicBezTo>
                    <a:cubicBezTo>
                      <a:pt x="169690" y="244475"/>
                      <a:pt x="169690" y="244475"/>
                      <a:pt x="176075" y="244475"/>
                    </a:cubicBezTo>
                    <a:cubicBezTo>
                      <a:pt x="177352" y="244475"/>
                      <a:pt x="178629" y="244475"/>
                      <a:pt x="178629" y="243164"/>
                    </a:cubicBezTo>
                    <a:cubicBezTo>
                      <a:pt x="178629" y="243164"/>
                      <a:pt x="178629" y="243164"/>
                      <a:pt x="178629" y="239230"/>
                    </a:cubicBezTo>
                    <a:cubicBezTo>
                      <a:pt x="182460" y="239230"/>
                      <a:pt x="182460" y="237918"/>
                      <a:pt x="185013" y="236607"/>
                    </a:cubicBezTo>
                    <a:cubicBezTo>
                      <a:pt x="185013" y="236607"/>
                      <a:pt x="185013" y="236607"/>
                      <a:pt x="187567" y="239230"/>
                    </a:cubicBezTo>
                    <a:cubicBezTo>
                      <a:pt x="188844" y="240541"/>
                      <a:pt x="190121" y="240541"/>
                      <a:pt x="191398" y="239230"/>
                    </a:cubicBezTo>
                    <a:cubicBezTo>
                      <a:pt x="191398" y="239230"/>
                      <a:pt x="191398" y="239230"/>
                      <a:pt x="196506" y="233984"/>
                    </a:cubicBezTo>
                    <a:cubicBezTo>
                      <a:pt x="196506" y="233984"/>
                      <a:pt x="196506" y="232673"/>
                      <a:pt x="196506" y="231361"/>
                    </a:cubicBezTo>
                    <a:cubicBezTo>
                      <a:pt x="196506" y="231361"/>
                      <a:pt x="196506" y="231361"/>
                      <a:pt x="192675" y="227427"/>
                    </a:cubicBezTo>
                    <a:cubicBezTo>
                      <a:pt x="193952" y="226115"/>
                      <a:pt x="195229" y="224804"/>
                      <a:pt x="195229" y="222181"/>
                    </a:cubicBezTo>
                    <a:cubicBezTo>
                      <a:pt x="195229" y="222181"/>
                      <a:pt x="195229" y="222181"/>
                      <a:pt x="200336" y="222181"/>
                    </a:cubicBezTo>
                    <a:cubicBezTo>
                      <a:pt x="201613" y="222181"/>
                      <a:pt x="201613" y="220870"/>
                      <a:pt x="201613" y="219558"/>
                    </a:cubicBezTo>
                    <a:lnTo>
                      <a:pt x="201613" y="211690"/>
                    </a:lnTo>
                    <a:cubicBezTo>
                      <a:pt x="201613" y="210379"/>
                      <a:pt x="201613" y="211690"/>
                      <a:pt x="200336" y="211690"/>
                    </a:cubicBezTo>
                    <a:cubicBezTo>
                      <a:pt x="200336" y="211690"/>
                      <a:pt x="200336" y="211690"/>
                      <a:pt x="195229" y="211690"/>
                    </a:cubicBezTo>
                    <a:cubicBezTo>
                      <a:pt x="195229" y="207756"/>
                      <a:pt x="193952" y="206444"/>
                      <a:pt x="192675" y="203821"/>
                    </a:cubicBezTo>
                    <a:cubicBezTo>
                      <a:pt x="192675" y="203821"/>
                      <a:pt x="192675" y="203821"/>
                      <a:pt x="196506" y="199887"/>
                    </a:cubicBezTo>
                    <a:cubicBezTo>
                      <a:pt x="196506" y="199887"/>
                      <a:pt x="196506" y="198576"/>
                      <a:pt x="196506" y="197264"/>
                    </a:cubicBezTo>
                    <a:cubicBezTo>
                      <a:pt x="196506" y="197264"/>
                      <a:pt x="196506" y="197264"/>
                      <a:pt x="191398" y="192019"/>
                    </a:cubicBezTo>
                    <a:cubicBezTo>
                      <a:pt x="190121" y="190707"/>
                      <a:pt x="188844" y="190707"/>
                      <a:pt x="187567" y="192019"/>
                    </a:cubicBezTo>
                    <a:cubicBezTo>
                      <a:pt x="187567" y="192019"/>
                      <a:pt x="187567" y="192019"/>
                      <a:pt x="185013" y="194642"/>
                    </a:cubicBezTo>
                    <a:cubicBezTo>
                      <a:pt x="182460" y="193330"/>
                      <a:pt x="182460" y="193330"/>
                      <a:pt x="178629" y="192019"/>
                    </a:cubicBezTo>
                    <a:cubicBezTo>
                      <a:pt x="178629" y="192019"/>
                      <a:pt x="178629" y="192019"/>
                      <a:pt x="178629" y="188084"/>
                    </a:cubicBezTo>
                    <a:cubicBezTo>
                      <a:pt x="178629" y="186773"/>
                      <a:pt x="177352" y="184150"/>
                      <a:pt x="176075" y="184150"/>
                    </a:cubicBezTo>
                    <a:cubicBezTo>
                      <a:pt x="176075" y="184150"/>
                      <a:pt x="176075" y="184150"/>
                      <a:pt x="169690" y="184150"/>
                    </a:cubicBezTo>
                    <a:close/>
                    <a:moveTo>
                      <a:pt x="123825" y="165100"/>
                    </a:moveTo>
                    <a:lnTo>
                      <a:pt x="123825" y="176213"/>
                    </a:lnTo>
                    <a:lnTo>
                      <a:pt x="223838" y="176213"/>
                    </a:lnTo>
                    <a:lnTo>
                      <a:pt x="223838" y="165100"/>
                    </a:lnTo>
                    <a:close/>
                    <a:moveTo>
                      <a:pt x="123825" y="146050"/>
                    </a:moveTo>
                    <a:lnTo>
                      <a:pt x="123825" y="155575"/>
                    </a:lnTo>
                    <a:lnTo>
                      <a:pt x="223838" y="155575"/>
                    </a:lnTo>
                    <a:lnTo>
                      <a:pt x="223838" y="146050"/>
                    </a:lnTo>
                    <a:close/>
                    <a:moveTo>
                      <a:pt x="123825" y="131763"/>
                    </a:moveTo>
                    <a:lnTo>
                      <a:pt x="123825" y="139701"/>
                    </a:lnTo>
                    <a:lnTo>
                      <a:pt x="166688" y="139701"/>
                    </a:lnTo>
                    <a:lnTo>
                      <a:pt x="166688" y="131763"/>
                    </a:lnTo>
                    <a:close/>
                    <a:moveTo>
                      <a:pt x="123825" y="115888"/>
                    </a:moveTo>
                    <a:lnTo>
                      <a:pt x="123825" y="122238"/>
                    </a:lnTo>
                    <a:lnTo>
                      <a:pt x="166688" y="122238"/>
                    </a:lnTo>
                    <a:lnTo>
                      <a:pt x="166688" y="115888"/>
                    </a:lnTo>
                    <a:close/>
                    <a:moveTo>
                      <a:pt x="179388" y="100013"/>
                    </a:moveTo>
                    <a:lnTo>
                      <a:pt x="179388" y="139701"/>
                    </a:lnTo>
                    <a:lnTo>
                      <a:pt x="223838" y="139701"/>
                    </a:lnTo>
                    <a:lnTo>
                      <a:pt x="223838" y="100013"/>
                    </a:lnTo>
                    <a:close/>
                    <a:moveTo>
                      <a:pt x="123825" y="100013"/>
                    </a:moveTo>
                    <a:lnTo>
                      <a:pt x="123825" y="106363"/>
                    </a:lnTo>
                    <a:lnTo>
                      <a:pt x="166688" y="106363"/>
                    </a:lnTo>
                    <a:lnTo>
                      <a:pt x="166688" y="100013"/>
                    </a:lnTo>
                    <a:close/>
                    <a:moveTo>
                      <a:pt x="106363" y="76200"/>
                    </a:moveTo>
                    <a:lnTo>
                      <a:pt x="238126" y="76200"/>
                    </a:lnTo>
                    <a:lnTo>
                      <a:pt x="238126" y="254000"/>
                    </a:lnTo>
                    <a:lnTo>
                      <a:pt x="106363" y="254000"/>
                    </a:lnTo>
                    <a:close/>
                    <a:moveTo>
                      <a:pt x="103296" y="65088"/>
                    </a:moveTo>
                    <a:cubicBezTo>
                      <a:pt x="99421" y="65088"/>
                      <a:pt x="96838" y="67686"/>
                      <a:pt x="96838" y="71583"/>
                    </a:cubicBezTo>
                    <a:cubicBezTo>
                      <a:pt x="96838" y="71583"/>
                      <a:pt x="96838" y="71583"/>
                      <a:pt x="96838" y="258619"/>
                    </a:cubicBezTo>
                    <a:cubicBezTo>
                      <a:pt x="96838" y="262516"/>
                      <a:pt x="99421" y="265113"/>
                      <a:pt x="103296" y="265113"/>
                    </a:cubicBezTo>
                    <a:cubicBezTo>
                      <a:pt x="103296" y="265113"/>
                      <a:pt x="103296" y="265113"/>
                      <a:pt x="242781" y="265113"/>
                    </a:cubicBezTo>
                    <a:cubicBezTo>
                      <a:pt x="245364" y="265113"/>
                      <a:pt x="246655" y="263814"/>
                      <a:pt x="246655" y="263814"/>
                    </a:cubicBezTo>
                    <a:cubicBezTo>
                      <a:pt x="246655" y="263814"/>
                      <a:pt x="247947" y="263814"/>
                      <a:pt x="247947" y="263814"/>
                    </a:cubicBezTo>
                    <a:cubicBezTo>
                      <a:pt x="247947" y="262516"/>
                      <a:pt x="247947" y="262516"/>
                      <a:pt x="247947" y="262516"/>
                    </a:cubicBezTo>
                    <a:cubicBezTo>
                      <a:pt x="247947" y="262516"/>
                      <a:pt x="249238" y="261217"/>
                      <a:pt x="249238" y="258619"/>
                    </a:cubicBezTo>
                    <a:lnTo>
                      <a:pt x="249238" y="71583"/>
                    </a:lnTo>
                    <a:cubicBezTo>
                      <a:pt x="249238" y="67686"/>
                      <a:pt x="246655" y="65088"/>
                      <a:pt x="242781" y="65088"/>
                    </a:cubicBezTo>
                    <a:cubicBezTo>
                      <a:pt x="242781" y="65088"/>
                      <a:pt x="242781" y="65088"/>
                      <a:pt x="103296" y="65088"/>
                    </a:cubicBezTo>
                    <a:close/>
                    <a:moveTo>
                      <a:pt x="165894" y="0"/>
                    </a:moveTo>
                    <a:cubicBezTo>
                      <a:pt x="257515" y="0"/>
                      <a:pt x="331788" y="73918"/>
                      <a:pt x="331788" y="165100"/>
                    </a:cubicBezTo>
                    <a:cubicBezTo>
                      <a:pt x="331788" y="256282"/>
                      <a:pt x="257515" y="330200"/>
                      <a:pt x="165894" y="330200"/>
                    </a:cubicBezTo>
                    <a:cubicBezTo>
                      <a:pt x="74273" y="330200"/>
                      <a:pt x="0" y="256282"/>
                      <a:pt x="0" y="165100"/>
                    </a:cubicBezTo>
                    <a:cubicBezTo>
                      <a:pt x="0" y="73918"/>
                      <a:pt x="74273" y="0"/>
                      <a:pt x="165894" y="0"/>
                    </a:cubicBezTo>
                    <a:close/>
                  </a:path>
                </a:pathLst>
              </a:custGeom>
              <a:solidFill>
                <a:srgbClr val="73ACF8"/>
              </a:solidFill>
              <a:ln w="12700">
                <a:miter lim="400000"/>
              </a:ln>
            </p:spPr>
            <p:txBody>
              <a:bodyPr anchor="ctr"/>
              <a:lstStyle/>
              <a:p>
                <a:pPr algn="ctr"/>
                <a:endParaRPr sz="1350">
                  <a:latin typeface="微软雅黑" panose="020B0503020204020204" charset="-122"/>
                  <a:ea typeface="微软雅黑" panose="020B0503020204020204" charset="-122"/>
                  <a:sym typeface="微软雅黑" panose="020B0503020204020204" charset="-122"/>
                </a:endParaRPr>
              </a:p>
            </p:txBody>
          </p:sp>
          <p:sp>
            <p:nvSpPr>
              <p:cNvPr id="83" name="Text Placeholder 9"/>
              <p:cNvSpPr txBox="1"/>
              <p:nvPr>
                <p:custDataLst>
                  <p:tags r:id="rId5"/>
                </p:custDataLst>
              </p:nvPr>
            </p:nvSpPr>
            <p:spPr>
              <a:xfrm>
                <a:off x="11496" y="4164"/>
                <a:ext cx="1906" cy="172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ts val="1600"/>
                  </a:lnSpc>
                  <a:buNone/>
                </a:pPr>
                <a:r>
                  <a:rPr lang="en-US" altLang="zh-CN" sz="1200">
                    <a:solidFill>
                      <a:schemeClr val="dk1"/>
                    </a:solidFill>
                    <a:latin typeface="微软雅黑" panose="020B0503020204020204" charset="-122"/>
                    <a:ea typeface="微软雅黑" panose="020B0503020204020204" charset="-122"/>
                    <a:sym typeface="微软雅黑" panose="020B0503020204020204" charset="-122"/>
                  </a:rPr>
                  <a:t>       </a:t>
                </a:r>
                <a:r>
                  <a:rPr lang="zh-CN" altLang="en-US" sz="1200">
                    <a:solidFill>
                      <a:schemeClr val="dk1"/>
                    </a:solidFill>
                    <a:latin typeface="微软雅黑" panose="020B0503020204020204" charset="-122"/>
                    <a:ea typeface="微软雅黑" panose="020B0503020204020204" charset="-122"/>
                    <a:sym typeface="微软雅黑" panose="020B0503020204020204" charset="-122"/>
                  </a:rPr>
                  <a:t>全景可视化展示定位是支撑数字化运营，通过数据可视化实现业务全景主题分析可视，打造宏观可控、微观可察的智慧可视系统。</a:t>
                </a:r>
                <a:endParaRPr lang="zh-CN" altLang="en-US" sz="1200" dirty="0">
                  <a:solidFill>
                    <a:schemeClr val="dk1"/>
                  </a:solidFill>
                  <a:latin typeface="微软雅黑" panose="020B0503020204020204" charset="-122"/>
                  <a:ea typeface="微软雅黑" panose="020B0503020204020204" charset="-122"/>
                  <a:sym typeface="微软雅黑" panose="020B0503020204020204" charset="-122"/>
                </a:endParaRPr>
              </a:p>
            </p:txBody>
          </p:sp>
        </p:grpSp>
      </p:grpSp>
      <p:sp>
        <p:nvSpPr>
          <p:cNvPr id="3" name="矩形 2"/>
          <p:cNvSpPr/>
          <p:nvPr/>
        </p:nvSpPr>
        <p:spPr>
          <a:xfrm>
            <a:off x="4687265" y="1211966"/>
            <a:ext cx="2233304" cy="369332"/>
          </a:xfrm>
          <a:prstGeom prst="rect">
            <a:avLst/>
          </a:prstGeom>
        </p:spPr>
        <p:txBody>
          <a:bodyPr wrap="none">
            <a:spAutoFit/>
          </a:bodyPr>
          <a:lstStyle/>
          <a:p>
            <a:r>
              <a:rPr lang="zh-CN" altLang="zh-CN" b="1" dirty="0">
                <a:solidFill>
                  <a:schemeClr val="accent5"/>
                </a:solidFill>
                <a:latin typeface="+mj-ea"/>
                <a:ea typeface="+mj-ea"/>
                <a:sym typeface="Arial" panose="020B0604020202020204" pitchFamily="34" charset="0"/>
              </a:rPr>
              <a:t>项目概述</a:t>
            </a:r>
            <a:r>
              <a:rPr lang="en-US" altLang="zh-CN" b="1" dirty="0">
                <a:solidFill>
                  <a:schemeClr val="accent5"/>
                </a:solidFill>
                <a:latin typeface="+mj-ea"/>
                <a:ea typeface="+mj-ea"/>
                <a:sym typeface="Arial" panose="020B0604020202020204" pitchFamily="34" charset="0"/>
              </a:rPr>
              <a:t>--</a:t>
            </a:r>
            <a:r>
              <a:rPr lang="zh-CN" altLang="zh-CN" b="1" dirty="0">
                <a:solidFill>
                  <a:schemeClr val="accent5"/>
                </a:solidFill>
                <a:latin typeface="+mj-ea"/>
                <a:ea typeface="+mj-ea"/>
              </a:rPr>
              <a:t>项目范围</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3" name="îsḷïḋè"/>
          <p:cNvGrpSpPr/>
          <p:nvPr/>
        </p:nvGrpSpPr>
        <p:grpSpPr>
          <a:xfrm>
            <a:off x="6690224" y="2218374"/>
            <a:ext cx="3679220" cy="3729322"/>
            <a:chOff x="3578225" y="804863"/>
            <a:chExt cx="5038726" cy="5251451"/>
          </a:xfrm>
        </p:grpSpPr>
        <p:sp>
          <p:nvSpPr>
            <p:cNvPr id="4" name="íSļîde"/>
            <p:cNvSpPr/>
            <p:nvPr/>
          </p:nvSpPr>
          <p:spPr bwMode="auto">
            <a:xfrm>
              <a:off x="3578225" y="4572001"/>
              <a:ext cx="1485900" cy="1484313"/>
            </a:xfrm>
            <a:custGeom>
              <a:avLst/>
              <a:gdLst>
                <a:gd name="T0" fmla="*/ 0 w 394"/>
                <a:gd name="T1" fmla="*/ 394 h 394"/>
                <a:gd name="T2" fmla="*/ 394 w 394"/>
                <a:gd name="T3" fmla="*/ 0 h 394"/>
                <a:gd name="T4" fmla="*/ 394 w 394"/>
                <a:gd name="T5" fmla="*/ 394 h 394"/>
                <a:gd name="T6" fmla="*/ 0 w 394"/>
                <a:gd name="T7" fmla="*/ 394 h 394"/>
              </a:gdLst>
              <a:ahLst/>
              <a:cxnLst>
                <a:cxn ang="0">
                  <a:pos x="T0" y="T1"/>
                </a:cxn>
                <a:cxn ang="0">
                  <a:pos x="T2" y="T3"/>
                </a:cxn>
                <a:cxn ang="0">
                  <a:pos x="T4" y="T5"/>
                </a:cxn>
                <a:cxn ang="0">
                  <a:pos x="T6" y="T7"/>
                </a:cxn>
              </a:cxnLst>
              <a:rect l="0" t="0" r="r" b="b"/>
              <a:pathLst>
                <a:path w="394" h="394">
                  <a:moveTo>
                    <a:pt x="0" y="394"/>
                  </a:moveTo>
                  <a:cubicBezTo>
                    <a:pt x="0" y="176"/>
                    <a:pt x="177" y="0"/>
                    <a:pt x="394" y="0"/>
                  </a:cubicBezTo>
                  <a:cubicBezTo>
                    <a:pt x="394" y="394"/>
                    <a:pt x="394" y="394"/>
                    <a:pt x="394" y="394"/>
                  </a:cubicBezTo>
                  <a:lnTo>
                    <a:pt x="0" y="3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iŝ1ïḓè"/>
            <p:cNvSpPr/>
            <p:nvPr/>
          </p:nvSpPr>
          <p:spPr bwMode="auto">
            <a:xfrm>
              <a:off x="5226050" y="4572001"/>
              <a:ext cx="1485900" cy="1484313"/>
            </a:xfrm>
            <a:custGeom>
              <a:avLst/>
              <a:gdLst>
                <a:gd name="T0" fmla="*/ 394 w 394"/>
                <a:gd name="T1" fmla="*/ 0 h 394"/>
                <a:gd name="T2" fmla="*/ 0 w 394"/>
                <a:gd name="T3" fmla="*/ 394 h 394"/>
                <a:gd name="T4" fmla="*/ 0 w 394"/>
                <a:gd name="T5" fmla="*/ 0 h 394"/>
                <a:gd name="T6" fmla="*/ 394 w 394"/>
                <a:gd name="T7" fmla="*/ 0 h 394"/>
              </a:gdLst>
              <a:ahLst/>
              <a:cxnLst>
                <a:cxn ang="0">
                  <a:pos x="T0" y="T1"/>
                </a:cxn>
                <a:cxn ang="0">
                  <a:pos x="T2" y="T3"/>
                </a:cxn>
                <a:cxn ang="0">
                  <a:pos x="T4" y="T5"/>
                </a:cxn>
                <a:cxn ang="0">
                  <a:pos x="T6" y="T7"/>
                </a:cxn>
              </a:cxnLst>
              <a:rect l="0" t="0" r="r" b="b"/>
              <a:pathLst>
                <a:path w="394" h="394">
                  <a:moveTo>
                    <a:pt x="394" y="0"/>
                  </a:moveTo>
                  <a:cubicBezTo>
                    <a:pt x="394" y="218"/>
                    <a:pt x="218" y="394"/>
                    <a:pt x="0" y="394"/>
                  </a:cubicBezTo>
                  <a:cubicBezTo>
                    <a:pt x="0" y="0"/>
                    <a:pt x="0" y="0"/>
                    <a:pt x="0" y="0"/>
                  </a:cubicBezTo>
                  <a:lnTo>
                    <a:pt x="394"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ï$1îdê"/>
            <p:cNvSpPr/>
            <p:nvPr/>
          </p:nvSpPr>
          <p:spPr bwMode="auto">
            <a:xfrm>
              <a:off x="5226050" y="2957513"/>
              <a:ext cx="1485900" cy="1485900"/>
            </a:xfrm>
            <a:custGeom>
              <a:avLst/>
              <a:gdLst>
                <a:gd name="T0" fmla="*/ 0 w 394"/>
                <a:gd name="T1" fmla="*/ 394 h 394"/>
                <a:gd name="T2" fmla="*/ 394 w 394"/>
                <a:gd name="T3" fmla="*/ 0 h 394"/>
                <a:gd name="T4" fmla="*/ 394 w 394"/>
                <a:gd name="T5" fmla="*/ 394 h 394"/>
                <a:gd name="T6" fmla="*/ 0 w 394"/>
                <a:gd name="T7" fmla="*/ 394 h 394"/>
              </a:gdLst>
              <a:ahLst/>
              <a:cxnLst>
                <a:cxn ang="0">
                  <a:pos x="T0" y="T1"/>
                </a:cxn>
                <a:cxn ang="0">
                  <a:pos x="T2" y="T3"/>
                </a:cxn>
                <a:cxn ang="0">
                  <a:pos x="T4" y="T5"/>
                </a:cxn>
                <a:cxn ang="0">
                  <a:pos x="T6" y="T7"/>
                </a:cxn>
              </a:cxnLst>
              <a:rect l="0" t="0" r="r" b="b"/>
              <a:pathLst>
                <a:path w="394" h="394">
                  <a:moveTo>
                    <a:pt x="0" y="394"/>
                  </a:moveTo>
                  <a:cubicBezTo>
                    <a:pt x="0" y="176"/>
                    <a:pt x="177" y="0"/>
                    <a:pt x="394" y="0"/>
                  </a:cubicBezTo>
                  <a:cubicBezTo>
                    <a:pt x="394" y="394"/>
                    <a:pt x="394" y="394"/>
                    <a:pt x="394" y="394"/>
                  </a:cubicBezTo>
                  <a:lnTo>
                    <a:pt x="0" y="39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îsļîḋe"/>
            <p:cNvSpPr/>
            <p:nvPr/>
          </p:nvSpPr>
          <p:spPr bwMode="auto">
            <a:xfrm>
              <a:off x="6875463" y="2957513"/>
              <a:ext cx="1489075" cy="1485900"/>
            </a:xfrm>
            <a:custGeom>
              <a:avLst/>
              <a:gdLst>
                <a:gd name="T0" fmla="*/ 395 w 395"/>
                <a:gd name="T1" fmla="*/ 0 h 394"/>
                <a:gd name="T2" fmla="*/ 0 w 395"/>
                <a:gd name="T3" fmla="*/ 394 h 394"/>
                <a:gd name="T4" fmla="*/ 0 w 395"/>
                <a:gd name="T5" fmla="*/ 0 h 394"/>
                <a:gd name="T6" fmla="*/ 395 w 395"/>
                <a:gd name="T7" fmla="*/ 0 h 394"/>
              </a:gdLst>
              <a:ahLst/>
              <a:cxnLst>
                <a:cxn ang="0">
                  <a:pos x="T0" y="T1"/>
                </a:cxn>
                <a:cxn ang="0">
                  <a:pos x="T2" y="T3"/>
                </a:cxn>
                <a:cxn ang="0">
                  <a:pos x="T4" y="T5"/>
                </a:cxn>
                <a:cxn ang="0">
                  <a:pos x="T6" y="T7"/>
                </a:cxn>
              </a:cxnLst>
              <a:rect l="0" t="0" r="r" b="b"/>
              <a:pathLst>
                <a:path w="395" h="394">
                  <a:moveTo>
                    <a:pt x="395" y="0"/>
                  </a:moveTo>
                  <a:cubicBezTo>
                    <a:pt x="395" y="218"/>
                    <a:pt x="218" y="394"/>
                    <a:pt x="0" y="394"/>
                  </a:cubicBezTo>
                  <a:cubicBezTo>
                    <a:pt x="0" y="0"/>
                    <a:pt x="0" y="0"/>
                    <a:pt x="0" y="0"/>
                  </a:cubicBezTo>
                  <a:lnTo>
                    <a:pt x="39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ṣlíḑê"/>
            <p:cNvSpPr/>
            <p:nvPr/>
          </p:nvSpPr>
          <p:spPr bwMode="auto">
            <a:xfrm>
              <a:off x="6621463" y="804863"/>
              <a:ext cx="1995488" cy="2024063"/>
            </a:xfrm>
            <a:custGeom>
              <a:avLst/>
              <a:gdLst>
                <a:gd name="T0" fmla="*/ 628 w 1257"/>
                <a:gd name="T1" fmla="*/ 0 h 1275"/>
                <a:gd name="T2" fmla="*/ 0 w 1257"/>
                <a:gd name="T3" fmla="*/ 712 h 1275"/>
                <a:gd name="T4" fmla="*/ 160 w 1257"/>
                <a:gd name="T5" fmla="*/ 712 h 1275"/>
                <a:gd name="T6" fmla="*/ 160 w 1257"/>
                <a:gd name="T7" fmla="*/ 1275 h 1275"/>
                <a:gd name="T8" fmla="*/ 1098 w 1257"/>
                <a:gd name="T9" fmla="*/ 1275 h 1275"/>
                <a:gd name="T10" fmla="*/ 1098 w 1257"/>
                <a:gd name="T11" fmla="*/ 712 h 1275"/>
                <a:gd name="T12" fmla="*/ 1257 w 1257"/>
                <a:gd name="T13" fmla="*/ 712 h 1275"/>
                <a:gd name="T14" fmla="*/ 628 w 1257"/>
                <a:gd name="T15" fmla="*/ 0 h 1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7" h="1275">
                  <a:moveTo>
                    <a:pt x="628" y="0"/>
                  </a:moveTo>
                  <a:lnTo>
                    <a:pt x="0" y="712"/>
                  </a:lnTo>
                  <a:lnTo>
                    <a:pt x="160" y="712"/>
                  </a:lnTo>
                  <a:lnTo>
                    <a:pt x="160" y="1275"/>
                  </a:lnTo>
                  <a:lnTo>
                    <a:pt x="1098" y="1275"/>
                  </a:lnTo>
                  <a:lnTo>
                    <a:pt x="1098" y="712"/>
                  </a:lnTo>
                  <a:lnTo>
                    <a:pt x="1257" y="712"/>
                  </a:lnTo>
                  <a:lnTo>
                    <a:pt x="62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išļiḋé"/>
          <p:cNvGrpSpPr/>
          <p:nvPr/>
        </p:nvGrpSpPr>
        <p:grpSpPr>
          <a:xfrm>
            <a:off x="6690223" y="3106836"/>
            <a:ext cx="548598" cy="533544"/>
            <a:chOff x="2832175" y="5599496"/>
            <a:chExt cx="540000" cy="540000"/>
          </a:xfrm>
        </p:grpSpPr>
        <p:sp>
          <p:nvSpPr>
            <p:cNvPr id="10" name="íş1iḋe"/>
            <p:cNvSpPr txBox="1"/>
            <p:nvPr/>
          </p:nvSpPr>
          <p:spPr>
            <a:xfrm>
              <a:off x="2832175" y="5599496"/>
              <a:ext cx="540000" cy="540000"/>
            </a:xfrm>
            <a:prstGeom prst="roundRect">
              <a:avLst/>
            </a:prstGeom>
            <a:solidFill>
              <a:schemeClr val="accent1"/>
            </a:solidFill>
            <a:ln w="12700" cap="rnd">
              <a:noFill/>
              <a:prstDash val="solid"/>
              <a:round/>
            </a:ln>
            <a:effectLst>
              <a:outerShdw blurRad="254000" dist="127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ctr" defTabSz="914400">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1" name="îṧḷídé"/>
            <p:cNvSpPr/>
            <p:nvPr/>
          </p:nvSpPr>
          <p:spPr>
            <a:xfrm>
              <a:off x="2989061" y="5731793"/>
              <a:ext cx="226228" cy="275406"/>
            </a:xfrm>
            <a:custGeom>
              <a:avLst/>
              <a:gdLst>
                <a:gd name="connsiteX0" fmla="*/ 284197 w 438150"/>
                <a:gd name="connsiteY0" fmla="*/ 621 h 533400"/>
                <a:gd name="connsiteX1" fmla="*/ 286102 w 438150"/>
                <a:gd name="connsiteY1" fmla="*/ 621 h 533400"/>
                <a:gd name="connsiteX2" fmla="*/ 286102 w 438150"/>
                <a:gd name="connsiteY2" fmla="*/ 124446 h 533400"/>
                <a:gd name="connsiteX3" fmla="*/ 286102 w 438150"/>
                <a:gd name="connsiteY3" fmla="*/ 126351 h 533400"/>
                <a:gd name="connsiteX4" fmla="*/ 314677 w 438150"/>
                <a:gd name="connsiteY4" fmla="*/ 153021 h 533400"/>
                <a:gd name="connsiteX5" fmla="*/ 314677 w 438150"/>
                <a:gd name="connsiteY5" fmla="*/ 153021 h 533400"/>
                <a:gd name="connsiteX6" fmla="*/ 438502 w 438150"/>
                <a:gd name="connsiteY6" fmla="*/ 153021 h 533400"/>
                <a:gd name="connsiteX7" fmla="*/ 438502 w 438150"/>
                <a:gd name="connsiteY7" fmla="*/ 154926 h 533400"/>
                <a:gd name="connsiteX8" fmla="*/ 438502 w 438150"/>
                <a:gd name="connsiteY8" fmla="*/ 505446 h 533400"/>
                <a:gd name="connsiteX9" fmla="*/ 409927 w 438150"/>
                <a:gd name="connsiteY9" fmla="*/ 534021 h 533400"/>
                <a:gd name="connsiteX10" fmla="*/ 28927 w 438150"/>
                <a:gd name="connsiteY10" fmla="*/ 534021 h 533400"/>
                <a:gd name="connsiteX11" fmla="*/ 352 w 438150"/>
                <a:gd name="connsiteY11" fmla="*/ 505446 h 533400"/>
                <a:gd name="connsiteX12" fmla="*/ 352 w 438150"/>
                <a:gd name="connsiteY12" fmla="*/ 29196 h 533400"/>
                <a:gd name="connsiteX13" fmla="*/ 28927 w 438150"/>
                <a:gd name="connsiteY13" fmla="*/ 621 h 533400"/>
                <a:gd name="connsiteX14" fmla="*/ 284197 w 438150"/>
                <a:gd name="connsiteY14" fmla="*/ 621 h 533400"/>
                <a:gd name="connsiteX15" fmla="*/ 248002 w 438150"/>
                <a:gd name="connsiteY15" fmla="*/ 200646 h 533400"/>
                <a:gd name="connsiteX16" fmla="*/ 152752 w 438150"/>
                <a:gd name="connsiteY16" fmla="*/ 200646 h 533400"/>
                <a:gd name="connsiteX17" fmla="*/ 152752 w 438150"/>
                <a:gd name="connsiteY17" fmla="*/ 410196 h 533400"/>
                <a:gd name="connsiteX18" fmla="*/ 171802 w 438150"/>
                <a:gd name="connsiteY18" fmla="*/ 410196 h 533400"/>
                <a:gd name="connsiteX19" fmla="*/ 171802 w 438150"/>
                <a:gd name="connsiteY19" fmla="*/ 314946 h 533400"/>
                <a:gd name="connsiteX20" fmla="*/ 248002 w 438150"/>
                <a:gd name="connsiteY20" fmla="*/ 314946 h 533400"/>
                <a:gd name="connsiteX21" fmla="*/ 249907 w 438150"/>
                <a:gd name="connsiteY21" fmla="*/ 314946 h 533400"/>
                <a:gd name="connsiteX22" fmla="*/ 305152 w 438150"/>
                <a:gd name="connsiteY22" fmla="*/ 257796 h 533400"/>
                <a:gd name="connsiteX23" fmla="*/ 248002 w 438150"/>
                <a:gd name="connsiteY23" fmla="*/ 200646 h 533400"/>
                <a:gd name="connsiteX24" fmla="*/ 248002 w 438150"/>
                <a:gd name="connsiteY24" fmla="*/ 200646 h 533400"/>
                <a:gd name="connsiteX25" fmla="*/ 248002 w 438150"/>
                <a:gd name="connsiteY25" fmla="*/ 219696 h 533400"/>
                <a:gd name="connsiteX26" fmla="*/ 286102 w 438150"/>
                <a:gd name="connsiteY26" fmla="*/ 257796 h 533400"/>
                <a:gd name="connsiteX27" fmla="*/ 248002 w 438150"/>
                <a:gd name="connsiteY27" fmla="*/ 295896 h 533400"/>
                <a:gd name="connsiteX28" fmla="*/ 248002 w 438150"/>
                <a:gd name="connsiteY28" fmla="*/ 295896 h 533400"/>
                <a:gd name="connsiteX29" fmla="*/ 171802 w 438150"/>
                <a:gd name="connsiteY29" fmla="*/ 295896 h 533400"/>
                <a:gd name="connsiteX30" fmla="*/ 171802 w 438150"/>
                <a:gd name="connsiteY30" fmla="*/ 219696 h 533400"/>
                <a:gd name="connsiteX31" fmla="*/ 248002 w 438150"/>
                <a:gd name="connsiteY31" fmla="*/ 219696 h 533400"/>
                <a:gd name="connsiteX32" fmla="*/ 428977 w 438150"/>
                <a:gd name="connsiteY32" fmla="*/ 133971 h 533400"/>
                <a:gd name="connsiteX33" fmla="*/ 314677 w 438150"/>
                <a:gd name="connsiteY33" fmla="*/ 133971 h 533400"/>
                <a:gd name="connsiteX34" fmla="*/ 313724 w 438150"/>
                <a:gd name="connsiteY34" fmla="*/ 133971 h 533400"/>
                <a:gd name="connsiteX35" fmla="*/ 305152 w 438150"/>
                <a:gd name="connsiteY35" fmla="*/ 124446 h 533400"/>
                <a:gd name="connsiteX36" fmla="*/ 305152 w 438150"/>
                <a:gd name="connsiteY36" fmla="*/ 124446 h 533400"/>
                <a:gd name="connsiteX37" fmla="*/ 305152 w 438150"/>
                <a:gd name="connsiteY37" fmla="*/ 10146 h 533400"/>
                <a:gd name="connsiteX38" fmla="*/ 428977 w 438150"/>
                <a:gd name="connsiteY38" fmla="*/ 1339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8150" h="533400">
                  <a:moveTo>
                    <a:pt x="284197" y="621"/>
                  </a:moveTo>
                  <a:cubicBezTo>
                    <a:pt x="285149" y="621"/>
                    <a:pt x="286102" y="621"/>
                    <a:pt x="286102" y="621"/>
                  </a:cubicBezTo>
                  <a:lnTo>
                    <a:pt x="286102" y="124446"/>
                  </a:lnTo>
                  <a:lnTo>
                    <a:pt x="286102" y="126351"/>
                  </a:lnTo>
                  <a:cubicBezTo>
                    <a:pt x="287055" y="141591"/>
                    <a:pt x="299437" y="153021"/>
                    <a:pt x="314677" y="153021"/>
                  </a:cubicBezTo>
                  <a:lnTo>
                    <a:pt x="314677" y="153021"/>
                  </a:lnTo>
                  <a:lnTo>
                    <a:pt x="438502" y="153021"/>
                  </a:lnTo>
                  <a:cubicBezTo>
                    <a:pt x="438502" y="153974"/>
                    <a:pt x="438502" y="154926"/>
                    <a:pt x="438502" y="154926"/>
                  </a:cubicBezTo>
                  <a:lnTo>
                    <a:pt x="438502" y="505446"/>
                  </a:lnTo>
                  <a:cubicBezTo>
                    <a:pt x="438502" y="521639"/>
                    <a:pt x="426120" y="534021"/>
                    <a:pt x="409927" y="534021"/>
                  </a:cubicBezTo>
                  <a:lnTo>
                    <a:pt x="28927" y="534021"/>
                  </a:lnTo>
                  <a:cubicBezTo>
                    <a:pt x="12734" y="534021"/>
                    <a:pt x="352" y="521639"/>
                    <a:pt x="352" y="505446"/>
                  </a:cubicBezTo>
                  <a:lnTo>
                    <a:pt x="352" y="29196"/>
                  </a:lnTo>
                  <a:cubicBezTo>
                    <a:pt x="352" y="13004"/>
                    <a:pt x="12734" y="621"/>
                    <a:pt x="28927" y="621"/>
                  </a:cubicBezTo>
                  <a:lnTo>
                    <a:pt x="284197" y="621"/>
                  </a:lnTo>
                  <a:close/>
                  <a:moveTo>
                    <a:pt x="248002" y="200646"/>
                  </a:moveTo>
                  <a:lnTo>
                    <a:pt x="152752" y="200646"/>
                  </a:lnTo>
                  <a:lnTo>
                    <a:pt x="152752" y="410196"/>
                  </a:lnTo>
                  <a:lnTo>
                    <a:pt x="171802" y="410196"/>
                  </a:lnTo>
                  <a:lnTo>
                    <a:pt x="171802" y="314946"/>
                  </a:lnTo>
                  <a:lnTo>
                    <a:pt x="248002" y="314946"/>
                  </a:lnTo>
                  <a:lnTo>
                    <a:pt x="249907" y="314946"/>
                  </a:lnTo>
                  <a:cubicBezTo>
                    <a:pt x="280387" y="313994"/>
                    <a:pt x="305152" y="288276"/>
                    <a:pt x="305152" y="257796"/>
                  </a:cubicBezTo>
                  <a:cubicBezTo>
                    <a:pt x="305152" y="226364"/>
                    <a:pt x="279434" y="200646"/>
                    <a:pt x="248002" y="200646"/>
                  </a:cubicBezTo>
                  <a:lnTo>
                    <a:pt x="248002" y="200646"/>
                  </a:lnTo>
                  <a:close/>
                  <a:moveTo>
                    <a:pt x="248002" y="219696"/>
                  </a:moveTo>
                  <a:cubicBezTo>
                    <a:pt x="268957" y="219696"/>
                    <a:pt x="286102" y="236841"/>
                    <a:pt x="286102" y="257796"/>
                  </a:cubicBezTo>
                  <a:cubicBezTo>
                    <a:pt x="286102" y="278751"/>
                    <a:pt x="268957" y="295896"/>
                    <a:pt x="248002" y="295896"/>
                  </a:cubicBezTo>
                  <a:lnTo>
                    <a:pt x="248002" y="295896"/>
                  </a:lnTo>
                  <a:lnTo>
                    <a:pt x="171802" y="295896"/>
                  </a:lnTo>
                  <a:lnTo>
                    <a:pt x="171802" y="219696"/>
                  </a:lnTo>
                  <a:lnTo>
                    <a:pt x="248002" y="219696"/>
                  </a:lnTo>
                  <a:close/>
                  <a:moveTo>
                    <a:pt x="428977" y="133971"/>
                  </a:moveTo>
                  <a:lnTo>
                    <a:pt x="314677" y="133971"/>
                  </a:lnTo>
                  <a:lnTo>
                    <a:pt x="313724" y="133971"/>
                  </a:lnTo>
                  <a:cubicBezTo>
                    <a:pt x="308962" y="133019"/>
                    <a:pt x="305152" y="129209"/>
                    <a:pt x="305152" y="124446"/>
                  </a:cubicBezTo>
                  <a:lnTo>
                    <a:pt x="305152" y="124446"/>
                  </a:lnTo>
                  <a:lnTo>
                    <a:pt x="305152" y="10146"/>
                  </a:lnTo>
                  <a:lnTo>
                    <a:pt x="428977" y="133971"/>
                  </a:ln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grpSp>
        <p:nvGrpSpPr>
          <p:cNvPr id="12" name="ï$ḻiḑè"/>
          <p:cNvGrpSpPr/>
          <p:nvPr/>
        </p:nvGrpSpPr>
        <p:grpSpPr>
          <a:xfrm>
            <a:off x="6112593" y="4168052"/>
            <a:ext cx="548598" cy="533544"/>
            <a:chOff x="4584079" y="5599496"/>
            <a:chExt cx="540000" cy="540000"/>
          </a:xfrm>
        </p:grpSpPr>
        <p:sp>
          <p:nvSpPr>
            <p:cNvPr id="13" name="îṩlîďé"/>
            <p:cNvSpPr txBox="1"/>
            <p:nvPr/>
          </p:nvSpPr>
          <p:spPr>
            <a:xfrm>
              <a:off x="4584079" y="5599496"/>
              <a:ext cx="540000" cy="540000"/>
            </a:xfrm>
            <a:prstGeom prst="roundRect">
              <a:avLst/>
            </a:prstGeom>
            <a:solidFill>
              <a:schemeClr val="accent2"/>
            </a:solidFill>
            <a:ln w="12700" cap="rnd">
              <a:noFill/>
              <a:prstDash val="solid"/>
              <a:round/>
            </a:ln>
            <a:effectLst>
              <a:outerShdw blurRad="254000" dist="127000" algn="ctr" rotWithShape="0">
                <a:schemeClr val="accent2">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ctr" defTabSz="914400">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4" name="ïsļîḓe"/>
            <p:cNvSpPr/>
            <p:nvPr/>
          </p:nvSpPr>
          <p:spPr>
            <a:xfrm>
              <a:off x="4716376" y="5766219"/>
              <a:ext cx="275406" cy="206554"/>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133 w 533400"/>
                <a:gd name="connsiteY9" fmla="*/ 198741 h 400050"/>
                <a:gd name="connsiteX10" fmla="*/ 351128 w 533400"/>
                <a:gd name="connsiteY10" fmla="*/ 204456 h 400050"/>
                <a:gd name="connsiteX11" fmla="*/ 351128 w 533400"/>
                <a:gd name="connsiteY11" fmla="*/ 204456 h 400050"/>
                <a:gd name="connsiteX12" fmla="*/ 267308 w 533400"/>
                <a:gd name="connsiteY12" fmla="*/ 315899 h 400050"/>
                <a:gd name="connsiteX13" fmla="*/ 264451 w 533400"/>
                <a:gd name="connsiteY13" fmla="*/ 318756 h 400050"/>
                <a:gd name="connsiteX14" fmla="*/ 224446 w 533400"/>
                <a:gd name="connsiteY14" fmla="*/ 318756 h 400050"/>
                <a:gd name="connsiteX15" fmla="*/ 224446 w 533400"/>
                <a:gd name="connsiteY15" fmla="*/ 318756 h 400050"/>
                <a:gd name="connsiteX16" fmla="*/ 162533 w 533400"/>
                <a:gd name="connsiteY16" fmla="*/ 257796 h 400050"/>
                <a:gd name="connsiteX17" fmla="*/ 160628 w 533400"/>
                <a:gd name="connsiteY17" fmla="*/ 255891 h 400050"/>
                <a:gd name="connsiteX18" fmla="*/ 120623 w 533400"/>
                <a:gd name="connsiteY18" fmla="*/ 259701 h 400050"/>
                <a:gd name="connsiteX19" fmla="*/ 120623 w 533400"/>
                <a:gd name="connsiteY19" fmla="*/ 259701 h 400050"/>
                <a:gd name="connsiteX20" fmla="*/ 32993 w 533400"/>
                <a:gd name="connsiteY20" fmla="*/ 366381 h 400050"/>
                <a:gd name="connsiteX21" fmla="*/ 31088 w 533400"/>
                <a:gd name="connsiteY21" fmla="*/ 372096 h 400050"/>
                <a:gd name="connsiteX22" fmla="*/ 40613 w 533400"/>
                <a:gd name="connsiteY22" fmla="*/ 381621 h 400050"/>
                <a:gd name="connsiteX23" fmla="*/ 40613 w 533400"/>
                <a:gd name="connsiteY23" fmla="*/ 381621 h 400050"/>
                <a:gd name="connsiteX24" fmla="*/ 497813 w 533400"/>
                <a:gd name="connsiteY24" fmla="*/ 381621 h 400050"/>
                <a:gd name="connsiteX25" fmla="*/ 503528 w 533400"/>
                <a:gd name="connsiteY25" fmla="*/ 379716 h 400050"/>
                <a:gd name="connsiteX26" fmla="*/ 506386 w 533400"/>
                <a:gd name="connsiteY26" fmla="*/ 366381 h 400050"/>
                <a:gd name="connsiteX27" fmla="*/ 506386 w 533400"/>
                <a:gd name="connsiteY27" fmla="*/ 366381 h 400050"/>
                <a:gd name="connsiteX28" fmla="*/ 398753 w 533400"/>
                <a:gd name="connsiteY28" fmla="*/ 205409 h 400050"/>
                <a:gd name="connsiteX29" fmla="*/ 391133 w 533400"/>
                <a:gd name="connsiteY29" fmla="*/ 198741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626" y="621"/>
                    <a:pt x="534008" y="13004"/>
                    <a:pt x="534008" y="29196"/>
                  </a:cubicBezTo>
                  <a:lnTo>
                    <a:pt x="534008" y="372096"/>
                  </a:lnTo>
                  <a:cubicBezTo>
                    <a:pt x="534008" y="388289"/>
                    <a:pt x="521626" y="400671"/>
                    <a:pt x="505433" y="400671"/>
                  </a:cubicBezTo>
                  <a:lnTo>
                    <a:pt x="29183" y="400671"/>
                  </a:lnTo>
                  <a:cubicBezTo>
                    <a:pt x="12990" y="400671"/>
                    <a:pt x="608" y="388289"/>
                    <a:pt x="608" y="372096"/>
                  </a:cubicBezTo>
                  <a:lnTo>
                    <a:pt x="608" y="29196"/>
                  </a:lnTo>
                  <a:cubicBezTo>
                    <a:pt x="608" y="13004"/>
                    <a:pt x="12990" y="621"/>
                    <a:pt x="29183" y="621"/>
                  </a:cubicBezTo>
                  <a:lnTo>
                    <a:pt x="505433" y="621"/>
                  </a:lnTo>
                  <a:close/>
                  <a:moveTo>
                    <a:pt x="391133" y="198741"/>
                  </a:moveTo>
                  <a:cubicBezTo>
                    <a:pt x="378751" y="189216"/>
                    <a:pt x="360653" y="192074"/>
                    <a:pt x="351128" y="204456"/>
                  </a:cubicBezTo>
                  <a:lnTo>
                    <a:pt x="351128" y="204456"/>
                  </a:lnTo>
                  <a:lnTo>
                    <a:pt x="267308" y="315899"/>
                  </a:lnTo>
                  <a:cubicBezTo>
                    <a:pt x="266355" y="316851"/>
                    <a:pt x="265403" y="317804"/>
                    <a:pt x="264451" y="318756"/>
                  </a:cubicBezTo>
                  <a:cubicBezTo>
                    <a:pt x="253021" y="330186"/>
                    <a:pt x="234923" y="330186"/>
                    <a:pt x="224446" y="318756"/>
                  </a:cubicBezTo>
                  <a:lnTo>
                    <a:pt x="224446" y="318756"/>
                  </a:lnTo>
                  <a:lnTo>
                    <a:pt x="162533" y="257796"/>
                  </a:lnTo>
                  <a:cubicBezTo>
                    <a:pt x="161580" y="256844"/>
                    <a:pt x="161580" y="256844"/>
                    <a:pt x="160628" y="255891"/>
                  </a:cubicBezTo>
                  <a:cubicBezTo>
                    <a:pt x="148246" y="245414"/>
                    <a:pt x="130148" y="247319"/>
                    <a:pt x="120623" y="259701"/>
                  </a:cubicBezTo>
                  <a:lnTo>
                    <a:pt x="120623" y="259701"/>
                  </a:lnTo>
                  <a:lnTo>
                    <a:pt x="32993" y="366381"/>
                  </a:lnTo>
                  <a:cubicBezTo>
                    <a:pt x="32040" y="368286"/>
                    <a:pt x="31088" y="370191"/>
                    <a:pt x="31088" y="372096"/>
                  </a:cubicBezTo>
                  <a:cubicBezTo>
                    <a:pt x="31088" y="377811"/>
                    <a:pt x="34898" y="381621"/>
                    <a:pt x="40613" y="381621"/>
                  </a:cubicBezTo>
                  <a:lnTo>
                    <a:pt x="40613" y="381621"/>
                  </a:lnTo>
                  <a:lnTo>
                    <a:pt x="497813" y="381621"/>
                  </a:lnTo>
                  <a:cubicBezTo>
                    <a:pt x="499718" y="381621"/>
                    <a:pt x="501623" y="380669"/>
                    <a:pt x="503528" y="379716"/>
                  </a:cubicBezTo>
                  <a:cubicBezTo>
                    <a:pt x="508290" y="376859"/>
                    <a:pt x="509243" y="371144"/>
                    <a:pt x="506386" y="366381"/>
                  </a:cubicBezTo>
                  <a:lnTo>
                    <a:pt x="506386" y="366381"/>
                  </a:lnTo>
                  <a:lnTo>
                    <a:pt x="398753" y="205409"/>
                  </a:lnTo>
                  <a:cubicBezTo>
                    <a:pt x="395896" y="202551"/>
                    <a:pt x="393990" y="200646"/>
                    <a:pt x="391133" y="198741"/>
                  </a:cubicBezTo>
                  <a:close/>
                  <a:moveTo>
                    <a:pt x="95858" y="57771"/>
                  </a:moveTo>
                  <a:cubicBezTo>
                    <a:pt x="74903" y="57771"/>
                    <a:pt x="57758" y="74916"/>
                    <a:pt x="57758" y="95871"/>
                  </a:cubicBezTo>
                  <a:cubicBezTo>
                    <a:pt x="57758" y="116826"/>
                    <a:pt x="74903" y="133971"/>
                    <a:pt x="95858" y="133971"/>
                  </a:cubicBezTo>
                  <a:cubicBezTo>
                    <a:pt x="116813" y="133971"/>
                    <a:pt x="133958" y="116826"/>
                    <a:pt x="133958" y="95871"/>
                  </a:cubicBezTo>
                  <a:cubicBezTo>
                    <a:pt x="133958" y="74916"/>
                    <a:pt x="116813" y="57771"/>
                    <a:pt x="95858" y="5777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p>
          </p:txBody>
        </p:sp>
      </p:grpSp>
      <p:grpSp>
        <p:nvGrpSpPr>
          <p:cNvPr id="15" name="íṡḻîḋe"/>
          <p:cNvGrpSpPr/>
          <p:nvPr/>
        </p:nvGrpSpPr>
        <p:grpSpPr>
          <a:xfrm>
            <a:off x="5556409" y="5233933"/>
            <a:ext cx="548598" cy="533544"/>
            <a:chOff x="3708127" y="5599496"/>
            <a:chExt cx="540000" cy="540000"/>
          </a:xfrm>
        </p:grpSpPr>
        <p:sp>
          <p:nvSpPr>
            <p:cNvPr id="16" name="iṣlîḓé"/>
            <p:cNvSpPr txBox="1"/>
            <p:nvPr/>
          </p:nvSpPr>
          <p:spPr>
            <a:xfrm>
              <a:off x="3708127" y="5599496"/>
              <a:ext cx="540000" cy="540000"/>
            </a:xfrm>
            <a:prstGeom prst="roundRect">
              <a:avLst/>
            </a:prstGeom>
            <a:solidFill>
              <a:schemeClr val="accent3"/>
            </a:solidFill>
            <a:ln w="12700" cap="rnd">
              <a:noFill/>
              <a:prstDash val="solid"/>
              <a:round/>
            </a:ln>
            <a:effectLst>
              <a:outerShdw blurRad="254000" dist="127000" algn="ctr"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algn="ctr" defTabSz="914400">
                <a:defRPr sz="20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dirty="0"/>
            </a:p>
          </p:txBody>
        </p:sp>
        <p:sp>
          <p:nvSpPr>
            <p:cNvPr id="17" name="i$ḻîḍé"/>
            <p:cNvSpPr/>
            <p:nvPr/>
          </p:nvSpPr>
          <p:spPr>
            <a:xfrm>
              <a:off x="3850260" y="5734252"/>
              <a:ext cx="255734" cy="270488"/>
            </a:xfrm>
            <a:custGeom>
              <a:avLst/>
              <a:gdLst>
                <a:gd name="connsiteX0" fmla="*/ 371955 w 495300"/>
                <a:gd name="connsiteY0" fmla="*/ 621 h 523875"/>
                <a:gd name="connsiteX1" fmla="*/ 400530 w 495300"/>
                <a:gd name="connsiteY1" fmla="*/ 29196 h 523875"/>
                <a:gd name="connsiteX2" fmla="*/ 400530 w 495300"/>
                <a:gd name="connsiteY2" fmla="*/ 133971 h 523875"/>
                <a:gd name="connsiteX3" fmla="*/ 371955 w 495300"/>
                <a:gd name="connsiteY3" fmla="*/ 162546 h 523875"/>
                <a:gd name="connsiteX4" fmla="*/ 257655 w 495300"/>
                <a:gd name="connsiteY4" fmla="*/ 162546 h 523875"/>
                <a:gd name="connsiteX5" fmla="*/ 257655 w 495300"/>
                <a:gd name="connsiteY5" fmla="*/ 286371 h 523875"/>
                <a:gd name="connsiteX6" fmla="*/ 419580 w 495300"/>
                <a:gd name="connsiteY6" fmla="*/ 286371 h 523875"/>
                <a:gd name="connsiteX7" fmla="*/ 457680 w 495300"/>
                <a:gd name="connsiteY7" fmla="*/ 322566 h 523875"/>
                <a:gd name="connsiteX8" fmla="*/ 457680 w 495300"/>
                <a:gd name="connsiteY8" fmla="*/ 324471 h 523875"/>
                <a:gd name="connsiteX9" fmla="*/ 457680 w 495300"/>
                <a:gd name="connsiteY9" fmla="*/ 429246 h 523875"/>
                <a:gd name="connsiteX10" fmla="*/ 476730 w 495300"/>
                <a:gd name="connsiteY10" fmla="*/ 429246 h 523875"/>
                <a:gd name="connsiteX11" fmla="*/ 495780 w 495300"/>
                <a:gd name="connsiteY11" fmla="*/ 448296 h 523875"/>
                <a:gd name="connsiteX12" fmla="*/ 495780 w 495300"/>
                <a:gd name="connsiteY12" fmla="*/ 505446 h 523875"/>
                <a:gd name="connsiteX13" fmla="*/ 476730 w 495300"/>
                <a:gd name="connsiteY13" fmla="*/ 524496 h 523875"/>
                <a:gd name="connsiteX14" fmla="*/ 419580 w 495300"/>
                <a:gd name="connsiteY14" fmla="*/ 524496 h 523875"/>
                <a:gd name="connsiteX15" fmla="*/ 400530 w 495300"/>
                <a:gd name="connsiteY15" fmla="*/ 505446 h 523875"/>
                <a:gd name="connsiteX16" fmla="*/ 400530 w 495300"/>
                <a:gd name="connsiteY16" fmla="*/ 448296 h 523875"/>
                <a:gd name="connsiteX17" fmla="*/ 419580 w 495300"/>
                <a:gd name="connsiteY17" fmla="*/ 429246 h 523875"/>
                <a:gd name="connsiteX18" fmla="*/ 438630 w 495300"/>
                <a:gd name="connsiteY18" fmla="*/ 429246 h 523875"/>
                <a:gd name="connsiteX19" fmla="*/ 438630 w 495300"/>
                <a:gd name="connsiteY19" fmla="*/ 324471 h 523875"/>
                <a:gd name="connsiteX20" fmla="*/ 420533 w 495300"/>
                <a:gd name="connsiteY20" fmla="*/ 305421 h 523875"/>
                <a:gd name="connsiteX21" fmla="*/ 419580 w 495300"/>
                <a:gd name="connsiteY21" fmla="*/ 305421 h 523875"/>
                <a:gd name="connsiteX22" fmla="*/ 257655 w 495300"/>
                <a:gd name="connsiteY22" fmla="*/ 305421 h 523875"/>
                <a:gd name="connsiteX23" fmla="*/ 257655 w 495300"/>
                <a:gd name="connsiteY23" fmla="*/ 429246 h 523875"/>
                <a:gd name="connsiteX24" fmla="*/ 276705 w 495300"/>
                <a:gd name="connsiteY24" fmla="*/ 429246 h 523875"/>
                <a:gd name="connsiteX25" fmla="*/ 295755 w 495300"/>
                <a:gd name="connsiteY25" fmla="*/ 448296 h 523875"/>
                <a:gd name="connsiteX26" fmla="*/ 295755 w 495300"/>
                <a:gd name="connsiteY26" fmla="*/ 505446 h 523875"/>
                <a:gd name="connsiteX27" fmla="*/ 276705 w 495300"/>
                <a:gd name="connsiteY27" fmla="*/ 524496 h 523875"/>
                <a:gd name="connsiteX28" fmla="*/ 219555 w 495300"/>
                <a:gd name="connsiteY28" fmla="*/ 524496 h 523875"/>
                <a:gd name="connsiteX29" fmla="*/ 200505 w 495300"/>
                <a:gd name="connsiteY29" fmla="*/ 505446 h 523875"/>
                <a:gd name="connsiteX30" fmla="*/ 200505 w 495300"/>
                <a:gd name="connsiteY30" fmla="*/ 448296 h 523875"/>
                <a:gd name="connsiteX31" fmla="*/ 219555 w 495300"/>
                <a:gd name="connsiteY31" fmla="*/ 429246 h 523875"/>
                <a:gd name="connsiteX32" fmla="*/ 238605 w 495300"/>
                <a:gd name="connsiteY32" fmla="*/ 429246 h 523875"/>
                <a:gd name="connsiteX33" fmla="*/ 238605 w 495300"/>
                <a:gd name="connsiteY33" fmla="*/ 305421 h 523875"/>
                <a:gd name="connsiteX34" fmla="*/ 76680 w 495300"/>
                <a:gd name="connsiteY34" fmla="*/ 305421 h 523875"/>
                <a:gd name="connsiteX35" fmla="*/ 57630 w 495300"/>
                <a:gd name="connsiteY35" fmla="*/ 323519 h 523875"/>
                <a:gd name="connsiteX36" fmla="*/ 57630 w 495300"/>
                <a:gd name="connsiteY36" fmla="*/ 324471 h 523875"/>
                <a:gd name="connsiteX37" fmla="*/ 57630 w 495300"/>
                <a:gd name="connsiteY37" fmla="*/ 429246 h 523875"/>
                <a:gd name="connsiteX38" fmla="*/ 76680 w 495300"/>
                <a:gd name="connsiteY38" fmla="*/ 429246 h 523875"/>
                <a:gd name="connsiteX39" fmla="*/ 95730 w 495300"/>
                <a:gd name="connsiteY39" fmla="*/ 448296 h 523875"/>
                <a:gd name="connsiteX40" fmla="*/ 95730 w 495300"/>
                <a:gd name="connsiteY40" fmla="*/ 505446 h 523875"/>
                <a:gd name="connsiteX41" fmla="*/ 76680 w 495300"/>
                <a:gd name="connsiteY41" fmla="*/ 524496 h 523875"/>
                <a:gd name="connsiteX42" fmla="*/ 19530 w 495300"/>
                <a:gd name="connsiteY42" fmla="*/ 524496 h 523875"/>
                <a:gd name="connsiteX43" fmla="*/ 480 w 495300"/>
                <a:gd name="connsiteY43" fmla="*/ 505446 h 523875"/>
                <a:gd name="connsiteX44" fmla="*/ 480 w 495300"/>
                <a:gd name="connsiteY44" fmla="*/ 448296 h 523875"/>
                <a:gd name="connsiteX45" fmla="*/ 19530 w 495300"/>
                <a:gd name="connsiteY45" fmla="*/ 429246 h 523875"/>
                <a:gd name="connsiteX46" fmla="*/ 38580 w 495300"/>
                <a:gd name="connsiteY46" fmla="*/ 429246 h 523875"/>
                <a:gd name="connsiteX47" fmla="*/ 38580 w 495300"/>
                <a:gd name="connsiteY47" fmla="*/ 324471 h 523875"/>
                <a:gd name="connsiteX48" fmla="*/ 74775 w 495300"/>
                <a:gd name="connsiteY48" fmla="*/ 286371 h 523875"/>
                <a:gd name="connsiteX49" fmla="*/ 76680 w 495300"/>
                <a:gd name="connsiteY49" fmla="*/ 286371 h 523875"/>
                <a:gd name="connsiteX50" fmla="*/ 238605 w 495300"/>
                <a:gd name="connsiteY50" fmla="*/ 286371 h 523875"/>
                <a:gd name="connsiteX51" fmla="*/ 238605 w 495300"/>
                <a:gd name="connsiteY51" fmla="*/ 162546 h 523875"/>
                <a:gd name="connsiteX52" fmla="*/ 124305 w 495300"/>
                <a:gd name="connsiteY52" fmla="*/ 162546 h 523875"/>
                <a:gd name="connsiteX53" fmla="*/ 95730 w 495300"/>
                <a:gd name="connsiteY53" fmla="*/ 133971 h 523875"/>
                <a:gd name="connsiteX54" fmla="*/ 95730 w 495300"/>
                <a:gd name="connsiteY54" fmla="*/ 29196 h 523875"/>
                <a:gd name="connsiteX55" fmla="*/ 124305 w 495300"/>
                <a:gd name="connsiteY55" fmla="*/ 621 h 523875"/>
                <a:gd name="connsiteX56" fmla="*/ 371955 w 495300"/>
                <a:gd name="connsiteY56" fmla="*/ 621 h 523875"/>
                <a:gd name="connsiteX57" fmla="*/ 148118 w 495300"/>
                <a:gd name="connsiteY57" fmla="*/ 95871 h 523875"/>
                <a:gd name="connsiteX58" fmla="*/ 133830 w 495300"/>
                <a:gd name="connsiteY58" fmla="*/ 110159 h 523875"/>
                <a:gd name="connsiteX59" fmla="*/ 148118 w 495300"/>
                <a:gd name="connsiteY59" fmla="*/ 124446 h 523875"/>
                <a:gd name="connsiteX60" fmla="*/ 162405 w 495300"/>
                <a:gd name="connsiteY60" fmla="*/ 110159 h 523875"/>
                <a:gd name="connsiteX61" fmla="*/ 148118 w 495300"/>
                <a:gd name="connsiteY61" fmla="*/ 9587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5300" h="523875">
                  <a:moveTo>
                    <a:pt x="371955" y="621"/>
                  </a:moveTo>
                  <a:cubicBezTo>
                    <a:pt x="388148" y="621"/>
                    <a:pt x="400530" y="13004"/>
                    <a:pt x="400530" y="29196"/>
                  </a:cubicBezTo>
                  <a:lnTo>
                    <a:pt x="400530" y="133971"/>
                  </a:lnTo>
                  <a:cubicBezTo>
                    <a:pt x="400530" y="150164"/>
                    <a:pt x="388148" y="162546"/>
                    <a:pt x="371955" y="162546"/>
                  </a:cubicBezTo>
                  <a:lnTo>
                    <a:pt x="257655" y="162546"/>
                  </a:lnTo>
                  <a:lnTo>
                    <a:pt x="257655" y="286371"/>
                  </a:lnTo>
                  <a:lnTo>
                    <a:pt x="419580" y="286371"/>
                  </a:lnTo>
                  <a:cubicBezTo>
                    <a:pt x="439583" y="286371"/>
                    <a:pt x="456727" y="302564"/>
                    <a:pt x="457680" y="322566"/>
                  </a:cubicBezTo>
                  <a:lnTo>
                    <a:pt x="457680" y="324471"/>
                  </a:lnTo>
                  <a:lnTo>
                    <a:pt x="457680" y="429246"/>
                  </a:lnTo>
                  <a:lnTo>
                    <a:pt x="476730" y="429246"/>
                  </a:lnTo>
                  <a:cubicBezTo>
                    <a:pt x="487208" y="429246"/>
                    <a:pt x="495780" y="437819"/>
                    <a:pt x="495780" y="448296"/>
                  </a:cubicBezTo>
                  <a:lnTo>
                    <a:pt x="495780" y="505446"/>
                  </a:lnTo>
                  <a:cubicBezTo>
                    <a:pt x="495780" y="515924"/>
                    <a:pt x="487208" y="524496"/>
                    <a:pt x="476730" y="524496"/>
                  </a:cubicBezTo>
                  <a:lnTo>
                    <a:pt x="419580" y="524496"/>
                  </a:lnTo>
                  <a:cubicBezTo>
                    <a:pt x="409102" y="524496"/>
                    <a:pt x="400530" y="515924"/>
                    <a:pt x="400530" y="505446"/>
                  </a:cubicBezTo>
                  <a:lnTo>
                    <a:pt x="400530" y="448296"/>
                  </a:lnTo>
                  <a:cubicBezTo>
                    <a:pt x="400530" y="437819"/>
                    <a:pt x="409102" y="429246"/>
                    <a:pt x="419580" y="429246"/>
                  </a:cubicBezTo>
                  <a:lnTo>
                    <a:pt x="438630" y="429246"/>
                  </a:lnTo>
                  <a:lnTo>
                    <a:pt x="438630" y="324471"/>
                  </a:lnTo>
                  <a:cubicBezTo>
                    <a:pt x="438630" y="313994"/>
                    <a:pt x="431010" y="306374"/>
                    <a:pt x="420533" y="305421"/>
                  </a:cubicBezTo>
                  <a:lnTo>
                    <a:pt x="419580" y="305421"/>
                  </a:lnTo>
                  <a:lnTo>
                    <a:pt x="257655" y="305421"/>
                  </a:lnTo>
                  <a:lnTo>
                    <a:pt x="257655" y="429246"/>
                  </a:lnTo>
                  <a:lnTo>
                    <a:pt x="276705" y="429246"/>
                  </a:lnTo>
                  <a:cubicBezTo>
                    <a:pt x="287183" y="429246"/>
                    <a:pt x="295755" y="437819"/>
                    <a:pt x="295755" y="448296"/>
                  </a:cubicBezTo>
                  <a:lnTo>
                    <a:pt x="295755" y="505446"/>
                  </a:lnTo>
                  <a:cubicBezTo>
                    <a:pt x="295755" y="515924"/>
                    <a:pt x="287183" y="524496"/>
                    <a:pt x="276705" y="524496"/>
                  </a:cubicBezTo>
                  <a:lnTo>
                    <a:pt x="219555" y="524496"/>
                  </a:lnTo>
                  <a:cubicBezTo>
                    <a:pt x="209077" y="524496"/>
                    <a:pt x="200505" y="515924"/>
                    <a:pt x="200505" y="505446"/>
                  </a:cubicBezTo>
                  <a:lnTo>
                    <a:pt x="200505" y="448296"/>
                  </a:lnTo>
                  <a:cubicBezTo>
                    <a:pt x="200505" y="437819"/>
                    <a:pt x="209077" y="429246"/>
                    <a:pt x="219555" y="429246"/>
                  </a:cubicBezTo>
                  <a:lnTo>
                    <a:pt x="238605" y="429246"/>
                  </a:lnTo>
                  <a:lnTo>
                    <a:pt x="238605" y="305421"/>
                  </a:lnTo>
                  <a:lnTo>
                    <a:pt x="76680" y="305421"/>
                  </a:lnTo>
                  <a:cubicBezTo>
                    <a:pt x="66202" y="305421"/>
                    <a:pt x="58583" y="313041"/>
                    <a:pt x="57630" y="323519"/>
                  </a:cubicBezTo>
                  <a:lnTo>
                    <a:pt x="57630" y="324471"/>
                  </a:lnTo>
                  <a:lnTo>
                    <a:pt x="57630" y="429246"/>
                  </a:lnTo>
                  <a:lnTo>
                    <a:pt x="76680" y="429246"/>
                  </a:lnTo>
                  <a:cubicBezTo>
                    <a:pt x="87158" y="429246"/>
                    <a:pt x="95730" y="437819"/>
                    <a:pt x="95730" y="448296"/>
                  </a:cubicBezTo>
                  <a:lnTo>
                    <a:pt x="95730" y="505446"/>
                  </a:lnTo>
                  <a:cubicBezTo>
                    <a:pt x="95730" y="515924"/>
                    <a:pt x="87158" y="524496"/>
                    <a:pt x="76680" y="524496"/>
                  </a:cubicBezTo>
                  <a:lnTo>
                    <a:pt x="19530" y="524496"/>
                  </a:lnTo>
                  <a:cubicBezTo>
                    <a:pt x="9052" y="524496"/>
                    <a:pt x="480" y="515924"/>
                    <a:pt x="480" y="505446"/>
                  </a:cubicBezTo>
                  <a:lnTo>
                    <a:pt x="480" y="448296"/>
                  </a:lnTo>
                  <a:cubicBezTo>
                    <a:pt x="480" y="437819"/>
                    <a:pt x="9052" y="429246"/>
                    <a:pt x="19530" y="429246"/>
                  </a:cubicBezTo>
                  <a:lnTo>
                    <a:pt x="38580" y="429246"/>
                  </a:lnTo>
                  <a:lnTo>
                    <a:pt x="38580" y="324471"/>
                  </a:lnTo>
                  <a:cubicBezTo>
                    <a:pt x="38580" y="304469"/>
                    <a:pt x="54773" y="287324"/>
                    <a:pt x="74775" y="286371"/>
                  </a:cubicBezTo>
                  <a:lnTo>
                    <a:pt x="76680" y="286371"/>
                  </a:lnTo>
                  <a:lnTo>
                    <a:pt x="238605" y="286371"/>
                  </a:lnTo>
                  <a:lnTo>
                    <a:pt x="238605" y="162546"/>
                  </a:lnTo>
                  <a:lnTo>
                    <a:pt x="124305" y="162546"/>
                  </a:lnTo>
                  <a:cubicBezTo>
                    <a:pt x="108112" y="162546"/>
                    <a:pt x="95730" y="150164"/>
                    <a:pt x="95730" y="133971"/>
                  </a:cubicBezTo>
                  <a:lnTo>
                    <a:pt x="95730" y="29196"/>
                  </a:lnTo>
                  <a:cubicBezTo>
                    <a:pt x="95730" y="13004"/>
                    <a:pt x="108112" y="621"/>
                    <a:pt x="124305" y="621"/>
                  </a:cubicBezTo>
                  <a:lnTo>
                    <a:pt x="371955" y="621"/>
                  </a:lnTo>
                  <a:close/>
                  <a:moveTo>
                    <a:pt x="148118" y="95871"/>
                  </a:moveTo>
                  <a:cubicBezTo>
                    <a:pt x="140498" y="95871"/>
                    <a:pt x="133830" y="102539"/>
                    <a:pt x="133830" y="110159"/>
                  </a:cubicBezTo>
                  <a:cubicBezTo>
                    <a:pt x="133830" y="117779"/>
                    <a:pt x="140498" y="124446"/>
                    <a:pt x="148118" y="124446"/>
                  </a:cubicBezTo>
                  <a:cubicBezTo>
                    <a:pt x="155737" y="124446"/>
                    <a:pt x="162405" y="117779"/>
                    <a:pt x="162405" y="110159"/>
                  </a:cubicBezTo>
                  <a:cubicBezTo>
                    <a:pt x="162405" y="102539"/>
                    <a:pt x="155737" y="95871"/>
                    <a:pt x="148118" y="95871"/>
                  </a:cubicBezTo>
                  <a:close/>
                </a:path>
              </a:pathLst>
            </a:custGeom>
            <a:solidFill>
              <a:srgbClr val="FFFFFF"/>
            </a:solid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p>
          </p:txBody>
        </p:sp>
      </p:grpSp>
      <p:sp>
        <p:nvSpPr>
          <p:cNvPr id="18" name="文本框 17"/>
          <p:cNvSpPr txBox="1"/>
          <p:nvPr/>
        </p:nvSpPr>
        <p:spPr>
          <a:xfrm>
            <a:off x="1220762" y="3113897"/>
            <a:ext cx="5306025" cy="418191"/>
          </a:xfrm>
          <a:prstGeom prst="rect">
            <a:avLst/>
          </a:prstGeom>
          <a:noFill/>
        </p:spPr>
        <p:txBody>
          <a:bodyPr wrap="square" rtlCol="0">
            <a:spAutoFit/>
          </a:bodyPr>
          <a:lstStyle/>
          <a:p>
            <a:pPr lvl="0" algn="l">
              <a:lnSpc>
                <a:spcPct val="150000"/>
              </a:lnSpc>
              <a:buClrTx/>
              <a:buSzTx/>
              <a:buFontTx/>
            </a:pPr>
            <a:r>
              <a:rPr lang="en-US" altLang="zh-CN" sz="1600" b="1" dirty="0">
                <a:latin typeface="微软雅黑" panose="020B0503020204020204" charset="-122"/>
                <a:ea typeface="微软雅黑" panose="020B0503020204020204" charset="-122"/>
                <a:sym typeface="+mn-ea"/>
              </a:rPr>
              <a:t>      </a:t>
            </a:r>
            <a:r>
              <a:rPr lang="zh-CN" altLang="en-US" sz="1600" b="1" dirty="0">
                <a:latin typeface="微软雅黑" panose="020B0503020204020204" charset="-122"/>
                <a:ea typeface="微软雅黑" panose="020B0503020204020204" charset="-122"/>
                <a:sym typeface="+mn-ea"/>
              </a:rPr>
              <a:t>节省税控设备费用，节省发票打印、传递、管理费用；</a:t>
            </a:r>
            <a:endParaRPr lang="zh-CN" altLang="en-US" sz="1600" b="1" dirty="0">
              <a:latin typeface="微软雅黑" panose="020B0503020204020204" charset="-122"/>
              <a:ea typeface="微软雅黑" panose="020B0503020204020204" charset="-122"/>
            </a:endParaRPr>
          </a:p>
        </p:txBody>
      </p:sp>
      <p:sp>
        <p:nvSpPr>
          <p:cNvPr id="19" name="文本框 18"/>
          <p:cNvSpPr txBox="1"/>
          <p:nvPr/>
        </p:nvSpPr>
        <p:spPr>
          <a:xfrm>
            <a:off x="1670029" y="4224558"/>
            <a:ext cx="4590887" cy="362407"/>
          </a:xfrm>
          <a:prstGeom prst="rect">
            <a:avLst/>
          </a:prstGeom>
          <a:noFill/>
        </p:spPr>
        <p:txBody>
          <a:bodyPr wrap="square" rtlCol="0">
            <a:spAutoFit/>
          </a:bodyPr>
          <a:lstStyle/>
          <a:p>
            <a:pPr marL="0" indent="0" fontAlgn="auto">
              <a:lnSpc>
                <a:spcPts val="2300"/>
              </a:lnSpc>
              <a:buNone/>
            </a:pPr>
            <a:r>
              <a:rPr lang="en-US" altLang="zh-CN" sz="1600" b="1" dirty="0">
                <a:latin typeface="微软雅黑" panose="020B0503020204020204" charset="-122"/>
                <a:ea typeface="微软雅黑" panose="020B0503020204020204" charset="-122"/>
                <a:sym typeface="+mn-ea"/>
              </a:rPr>
              <a:t>      </a:t>
            </a:r>
            <a:r>
              <a:rPr lang="zh-CN" altLang="en-US" sz="1600" b="1" dirty="0">
                <a:latin typeface="微软雅黑" panose="020B0503020204020204" charset="-122"/>
                <a:ea typeface="微软雅黑" panose="020B0503020204020204" charset="-122"/>
                <a:sym typeface="+mn-ea"/>
              </a:rPr>
              <a:t>发票交付简单便捷，全面提升客户满意度；</a:t>
            </a:r>
            <a:endParaRPr lang="zh-CN" altLang="en-US" sz="1600" b="1" dirty="0">
              <a:latin typeface="微软雅黑" panose="020B0503020204020204" charset="-122"/>
              <a:ea typeface="微软雅黑" panose="020B0503020204020204" charset="-122"/>
            </a:endParaRPr>
          </a:p>
        </p:txBody>
      </p:sp>
      <p:sp>
        <p:nvSpPr>
          <p:cNvPr id="20" name="文本框 19"/>
          <p:cNvSpPr txBox="1"/>
          <p:nvPr/>
        </p:nvSpPr>
        <p:spPr>
          <a:xfrm>
            <a:off x="801020" y="5223834"/>
            <a:ext cx="4781549" cy="418191"/>
          </a:xfrm>
          <a:prstGeom prst="rect">
            <a:avLst/>
          </a:prstGeom>
          <a:noFill/>
        </p:spPr>
        <p:txBody>
          <a:bodyPr wrap="square" rtlCol="0">
            <a:spAutoFit/>
          </a:bodyPr>
          <a:lstStyle/>
          <a:p>
            <a:pPr lvl="0" algn="l">
              <a:lnSpc>
                <a:spcPct val="150000"/>
              </a:lnSpc>
              <a:buClrTx/>
              <a:buSzTx/>
              <a:buFontTx/>
            </a:pPr>
            <a:r>
              <a:rPr lang="zh-CN" altLang="en-US" sz="1600" b="1" dirty="0">
                <a:latin typeface="微软雅黑" panose="020B0503020204020204" charset="-122"/>
                <a:ea typeface="微软雅黑" panose="020B0503020204020204" charset="-122"/>
                <a:sym typeface="+mn-ea"/>
              </a:rPr>
              <a:t>     </a:t>
            </a:r>
            <a:r>
              <a:rPr lang="en-US" altLang="zh-CN" sz="1600" b="1" dirty="0">
                <a:latin typeface="微软雅黑" panose="020B0503020204020204" charset="-122"/>
                <a:ea typeface="微软雅黑" panose="020B0503020204020204" charset="-122"/>
                <a:sym typeface="+mn-ea"/>
              </a:rPr>
              <a:t> </a:t>
            </a:r>
            <a:r>
              <a:rPr lang="zh-CN" altLang="en-US" sz="1600" b="1" dirty="0">
                <a:latin typeface="微软雅黑" panose="020B0503020204020204" charset="-122"/>
                <a:ea typeface="微软雅黑" panose="020B0503020204020204" charset="-122"/>
                <a:sym typeface="+mn-ea"/>
              </a:rPr>
              <a:t>推进广州燃气集团企业数字化，提供数字展现；</a:t>
            </a:r>
            <a:endParaRPr lang="zh-CN" altLang="en-US" sz="1600" b="1" dirty="0">
              <a:latin typeface="微软雅黑" panose="020B0503020204020204" charset="-122"/>
              <a:ea typeface="微软雅黑" panose="020B0503020204020204" charset="-122"/>
            </a:endParaRPr>
          </a:p>
        </p:txBody>
      </p:sp>
      <p:sp>
        <p:nvSpPr>
          <p:cNvPr id="21" name="矩形 20"/>
          <p:cNvSpPr/>
          <p:nvPr/>
        </p:nvSpPr>
        <p:spPr>
          <a:xfrm>
            <a:off x="4102245" y="1271778"/>
            <a:ext cx="2233304" cy="369332"/>
          </a:xfrm>
          <a:prstGeom prst="rect">
            <a:avLst/>
          </a:prstGeom>
        </p:spPr>
        <p:txBody>
          <a:bodyPr wrap="none">
            <a:spAutoFit/>
          </a:bodyPr>
          <a:lstStyle/>
          <a:p>
            <a:r>
              <a:rPr lang="zh-CN" altLang="zh-CN" b="1" dirty="0">
                <a:solidFill>
                  <a:schemeClr val="accent5"/>
                </a:solidFill>
                <a:latin typeface="+mj-ea"/>
                <a:ea typeface="+mj-ea"/>
                <a:sym typeface="Arial" panose="020B0604020202020204" pitchFamily="34" charset="0"/>
              </a:rPr>
              <a:t>项目概述</a:t>
            </a:r>
            <a:r>
              <a:rPr lang="en-US" altLang="zh-CN" b="1" dirty="0">
                <a:solidFill>
                  <a:schemeClr val="accent5"/>
                </a:solidFill>
                <a:latin typeface="+mj-ea"/>
                <a:ea typeface="+mj-ea"/>
                <a:sym typeface="Arial" panose="020B0604020202020204" pitchFamily="34" charset="0"/>
              </a:rPr>
              <a:t>--</a:t>
            </a:r>
            <a:r>
              <a:rPr lang="zh-CN" altLang="en-US" b="1" dirty="0">
                <a:solidFill>
                  <a:schemeClr val="accent5"/>
                </a:solidFill>
                <a:latin typeface="+mj-ea"/>
                <a:ea typeface="+mj-ea"/>
                <a:sym typeface="Arial" panose="020B0604020202020204" pitchFamily="34" charset="0"/>
              </a:rPr>
              <a:t>项目</a:t>
            </a:r>
            <a:r>
              <a:rPr lang="zh-CN" altLang="zh-CN" b="1" dirty="0">
                <a:solidFill>
                  <a:schemeClr val="accent5"/>
                </a:solidFill>
                <a:latin typeface="+mj-ea"/>
                <a:ea typeface="+mj-ea"/>
                <a:sym typeface="+mn-ea"/>
              </a:rPr>
              <a:t>价值</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8496935" y="5481320"/>
            <a:ext cx="3110865" cy="768350"/>
          </a:xfrm>
          <a:prstGeom prst="rect">
            <a:avLst/>
          </a:prstGeom>
          <a:noFill/>
        </p:spPr>
        <p:txBody>
          <a:bodyPr wrap="square" rtlCol="0" anchor="t">
            <a:spAutoFit/>
          </a:bodyPr>
          <a:lstStyle/>
          <a:p>
            <a:pPr algn="r"/>
            <a:r>
              <a:rPr lang="zh-CN" altLang="en-US" sz="2200">
                <a:solidFill>
                  <a:schemeClr val="bg1"/>
                </a:solidFill>
                <a:latin typeface="微软雅黑 Light" panose="020B0502040204020203" charset="-122"/>
                <a:ea typeface="微软雅黑 Light" panose="020B0502040204020203" charset="-122"/>
              </a:rPr>
              <a:t>JC DIGITAL</a:t>
            </a:r>
            <a:endParaRPr lang="zh-CN" altLang="en-US" sz="2200">
              <a:solidFill>
                <a:schemeClr val="bg1"/>
              </a:solidFill>
              <a:latin typeface="微软雅黑 Light" panose="020B0502040204020203" charset="-122"/>
              <a:ea typeface="微软雅黑 Light" panose="020B0502040204020203" charset="-122"/>
            </a:endParaRPr>
          </a:p>
          <a:p>
            <a:pPr algn="r"/>
            <a:r>
              <a:rPr lang="zh-CN" altLang="en-US" sz="2200">
                <a:solidFill>
                  <a:schemeClr val="bg1"/>
                </a:solidFill>
                <a:latin typeface="微软雅黑 Light" panose="020B0502040204020203" charset="-122"/>
                <a:ea typeface="微软雅黑 Light" panose="020B0502040204020203" charset="-122"/>
              </a:rPr>
              <a:t>TRANSFORMATION</a:t>
            </a:r>
            <a:endParaRPr lang="zh-CN" altLang="en-US" sz="2200">
              <a:solidFill>
                <a:schemeClr val="bg1"/>
              </a:solidFill>
              <a:latin typeface="微软雅黑 Light" panose="020B0502040204020203" charset="-122"/>
              <a:ea typeface="微软雅黑 Light" panose="020B0502040204020203" charset="-122"/>
            </a:endParaRPr>
          </a:p>
        </p:txBody>
      </p:sp>
      <p:sp>
        <p:nvSpPr>
          <p:cNvPr id="89" name="PA_文本框 8"/>
          <p:cNvSpPr txBox="1"/>
          <p:nvPr>
            <p:custDataLst>
              <p:tags r:id="rId1"/>
            </p:custDataLst>
          </p:nvPr>
        </p:nvSpPr>
        <p:spPr>
          <a:xfrm>
            <a:off x="6412398" y="1532427"/>
            <a:ext cx="2139817" cy="3747180"/>
          </a:xfrm>
          <a:prstGeom prst="rect">
            <a:avLst/>
          </a:prstGeom>
          <a:noFill/>
          <a:ln w="9525">
            <a:noFill/>
          </a:ln>
        </p:spPr>
        <p:txBody>
          <a:bodyPr wrap="none" anchor="t">
            <a:spAutoFit/>
          </a:bodyPr>
          <a:lstStyle/>
          <a:p>
            <a:pPr algn="l" defTabSz="914400">
              <a:lnSpc>
                <a:spcPct val="250000"/>
              </a:lnSpc>
              <a:buSzTx/>
              <a:buFontTx/>
            </a:pPr>
            <a:r>
              <a:rPr lang="en-US" altLang="zh-CN" sz="1900" b="1" dirty="0">
                <a:solidFill>
                  <a:schemeClr val="tx1"/>
                </a:solidFill>
                <a:latin typeface="微软雅黑" panose="020B0503020204020204" charset="-122"/>
                <a:ea typeface="微软雅黑" panose="020B0503020204020204" charset="-122"/>
              </a:rPr>
              <a:t>01. </a:t>
            </a:r>
            <a:r>
              <a:rPr lang="zh-CN" altLang="en-US" sz="1900" b="1" dirty="0">
                <a:latin typeface="微软雅黑" panose="020B0503020204020204" charset="-122"/>
                <a:ea typeface="微软雅黑" panose="020B0503020204020204" charset="-122"/>
              </a:rPr>
              <a:t>乐</a:t>
            </a:r>
            <a:r>
              <a:rPr lang="zh-CN" altLang="en-US" sz="1900" b="1" dirty="0" smtClean="0">
                <a:latin typeface="微软雅黑" panose="020B0503020204020204" charset="-122"/>
                <a:ea typeface="微软雅黑" panose="020B0503020204020204" charset="-122"/>
              </a:rPr>
              <a:t>企建设背景</a:t>
            </a:r>
            <a:endParaRPr lang="en-US" altLang="zh-CN" sz="1900" b="1" dirty="0">
              <a:solidFill>
                <a:schemeClr val="tx1"/>
              </a:solidFill>
              <a:latin typeface="微软雅黑" panose="020B0503020204020204" charset="-122"/>
              <a:ea typeface="微软雅黑" panose="020B0503020204020204" charset="-122"/>
            </a:endParaRPr>
          </a:p>
          <a:p>
            <a:pPr algn="l" defTabSz="914400">
              <a:lnSpc>
                <a:spcPct val="250000"/>
              </a:lnSpc>
              <a:buSzTx/>
              <a:buFontTx/>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02.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乐企平台分类</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gn="l" defTabSz="914400">
              <a:lnSpc>
                <a:spcPct val="250000"/>
              </a:lnSpc>
              <a:buSzTx/>
              <a:buFontTx/>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03</a:t>
            </a: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乐企接入接入</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gn="l" defTabSz="914400">
              <a:lnSpc>
                <a:spcPct val="250000"/>
              </a:lnSpc>
              <a:buSzTx/>
              <a:buFontTx/>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04</a:t>
            </a: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解决方案</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05.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案例分享</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p:txBody>
      </p:sp>
      <p:grpSp>
        <p:nvGrpSpPr>
          <p:cNvPr id="103" name="组合 102"/>
          <p:cNvGrpSpPr/>
          <p:nvPr/>
        </p:nvGrpSpPr>
        <p:grpSpPr>
          <a:xfrm>
            <a:off x="3059116" y="2849245"/>
            <a:ext cx="2883618" cy="583739"/>
            <a:chOff x="13638" y="1931"/>
            <a:chExt cx="4017" cy="813"/>
          </a:xfrm>
        </p:grpSpPr>
        <p:sp>
          <p:nvSpPr>
            <p:cNvPr id="104" name="文本框 103"/>
            <p:cNvSpPr txBox="1"/>
            <p:nvPr/>
          </p:nvSpPr>
          <p:spPr>
            <a:xfrm>
              <a:off x="16180" y="2130"/>
              <a:ext cx="1475" cy="513"/>
            </a:xfrm>
            <a:prstGeom prst="rect">
              <a:avLst/>
            </a:prstGeom>
            <a:solidFill>
              <a:srgbClr val="F17712"/>
            </a:solidFill>
          </p:spPr>
          <p:txBody>
            <a:bodyPr wrap="square" rtlCol="0" anchor="t">
              <a:spAutoFit/>
            </a:bodyPr>
            <a:lstStyle/>
            <a:p>
              <a:pPr algn="l"/>
              <a:r>
                <a:rPr lang="zh-CN" altLang="en-US">
                  <a:solidFill>
                    <a:schemeClr val="bg1"/>
                  </a:solidFill>
                  <a:latin typeface="+mj-ea"/>
                  <a:ea typeface="+mj-ea"/>
                  <a:cs typeface="+mj-ea"/>
                  <a:sym typeface="+mn-ea"/>
                </a:rPr>
                <a:t> ｜目录</a:t>
              </a:r>
              <a:endParaRPr lang="zh-CN" altLang="en-US">
                <a:solidFill>
                  <a:schemeClr val="bg1"/>
                </a:solidFill>
                <a:latin typeface="+mj-ea"/>
                <a:ea typeface="+mj-ea"/>
                <a:cs typeface="+mj-ea"/>
                <a:sym typeface="+mn-ea"/>
              </a:endParaRPr>
            </a:p>
          </p:txBody>
        </p:sp>
        <p:sp>
          <p:nvSpPr>
            <p:cNvPr id="2" name="文本框 1"/>
            <p:cNvSpPr txBox="1"/>
            <p:nvPr/>
          </p:nvSpPr>
          <p:spPr>
            <a:xfrm>
              <a:off x="13638" y="1931"/>
              <a:ext cx="2855" cy="813"/>
            </a:xfrm>
            <a:prstGeom prst="rect">
              <a:avLst/>
            </a:prstGeom>
            <a:noFill/>
          </p:spPr>
          <p:txBody>
            <a:bodyPr wrap="square" rtlCol="0" anchor="t">
              <a:spAutoFit/>
            </a:bodyPr>
            <a:lstStyle/>
            <a:p>
              <a:r>
                <a:rPr lang="en-US" altLang="zh-CN" sz="3200">
                  <a:solidFill>
                    <a:srgbClr val="F17712"/>
                  </a:solidFill>
                  <a:latin typeface="微软雅黑" panose="020B0503020204020204" charset="-122"/>
                  <a:ea typeface="微软雅黑" panose="020B0503020204020204" charset="-122"/>
                </a:rPr>
                <a:t>Contens</a:t>
              </a:r>
              <a:r>
                <a:rPr lang="en-US" altLang="zh-CN" sz="3200">
                  <a:solidFill>
                    <a:schemeClr val="bg1"/>
                  </a:solidFill>
                  <a:latin typeface="微软雅黑" panose="020B0503020204020204" charset="-122"/>
                  <a:ea typeface="微软雅黑" panose="020B0503020204020204" charset="-122"/>
                </a:rPr>
                <a:t> </a:t>
              </a:r>
              <a:endParaRPr lang="zh-CN" altLang="en-US" sz="1600">
                <a:solidFill>
                  <a:schemeClr val="bg1"/>
                </a:solidFill>
                <a:latin typeface="微软雅黑" panose="020B0503020204020204" charset="-122"/>
                <a:ea typeface="微软雅黑" panose="020B0503020204020204"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3" name="组合 2"/>
          <p:cNvGrpSpPr/>
          <p:nvPr/>
        </p:nvGrpSpPr>
        <p:grpSpPr>
          <a:xfrm>
            <a:off x="249139" y="1932520"/>
            <a:ext cx="11526055" cy="4800334"/>
            <a:chOff x="224559" y="1832968"/>
            <a:chExt cx="11526055" cy="4800334"/>
          </a:xfrm>
        </p:grpSpPr>
        <p:sp>
          <p:nvSpPr>
            <p:cNvPr id="4" name="矩形 3"/>
            <p:cNvSpPr/>
            <p:nvPr/>
          </p:nvSpPr>
          <p:spPr>
            <a:xfrm>
              <a:off x="2037938" y="2741032"/>
              <a:ext cx="5095073" cy="2622475"/>
            </a:xfrm>
            <a:prstGeom prst="rect">
              <a:avLst/>
            </a:prstGeom>
            <a:solidFill>
              <a:srgbClr val="FFFFFF"/>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050" b="1" dirty="0">
                <a:latin typeface="微软雅黑" panose="020B0503020204020204" charset="-122"/>
                <a:ea typeface="微软雅黑" panose="020B0503020204020204" charset="-122"/>
              </a:endParaRPr>
            </a:p>
          </p:txBody>
        </p:sp>
        <p:sp>
          <p:nvSpPr>
            <p:cNvPr id="5" name="矩形 4"/>
            <p:cNvSpPr/>
            <p:nvPr/>
          </p:nvSpPr>
          <p:spPr>
            <a:xfrm>
              <a:off x="2601543" y="4665065"/>
              <a:ext cx="4315582" cy="554166"/>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数据交换子系统</a:t>
              </a:r>
              <a:endParaRPr lang="zh-CN" altLang="en-US" sz="1200" dirty="0">
                <a:latin typeface="微软雅黑" panose="020B0503020204020204" charset="-122"/>
                <a:ea typeface="微软雅黑" panose="020B0503020204020204" charset="-122"/>
                <a:sym typeface="+mn-ea"/>
              </a:endParaRPr>
            </a:p>
          </p:txBody>
        </p:sp>
        <p:sp>
          <p:nvSpPr>
            <p:cNvPr id="6" name="矩形 5"/>
            <p:cNvSpPr/>
            <p:nvPr/>
          </p:nvSpPr>
          <p:spPr>
            <a:xfrm>
              <a:off x="7375859" y="2741033"/>
              <a:ext cx="1161740" cy="838785"/>
            </a:xfrm>
            <a:prstGeom prst="rect">
              <a:avLst/>
            </a:prstGeom>
            <a:no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100">
                <a:solidFill>
                  <a:schemeClr val="dk1"/>
                </a:solidFill>
                <a:latin typeface="微软雅黑" panose="020B0503020204020204" charset="-122"/>
                <a:ea typeface="微软雅黑" panose="020B0503020204020204" charset="-122"/>
              </a:endParaRPr>
            </a:p>
          </p:txBody>
        </p:sp>
        <p:sp>
          <p:nvSpPr>
            <p:cNvPr id="7" name="圆角矩形 81"/>
            <p:cNvSpPr/>
            <p:nvPr/>
          </p:nvSpPr>
          <p:spPr>
            <a:xfrm>
              <a:off x="5431685" y="5606704"/>
              <a:ext cx="1664535" cy="412488"/>
            </a:xfrm>
            <a:prstGeom prst="roundRect">
              <a:avLst/>
            </a:prstGeom>
          </p:spPr>
          <p:style>
            <a:lnRef idx="3">
              <a:schemeClr val="lt1"/>
            </a:lnRef>
            <a:fillRef idx="1">
              <a:schemeClr val="accent5"/>
            </a:fillRef>
            <a:effectRef idx="1">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solidFill>
                    <a:schemeClr val="bg1"/>
                  </a:solidFill>
                  <a:latin typeface="微软雅黑" panose="020B0503020204020204" charset="-122"/>
                  <a:ea typeface="微软雅黑" panose="020B0503020204020204" charset="-122"/>
                  <a:sym typeface="+mn-ea"/>
                </a:rPr>
                <a:t>区块链电子票据系统</a:t>
              </a:r>
              <a:endParaRPr lang="en-US" altLang="zh-CN" sz="1200" dirty="0">
                <a:solidFill>
                  <a:schemeClr val="bg1"/>
                </a:solidFill>
                <a:latin typeface="微软雅黑" panose="020B0503020204020204" charset="-122"/>
                <a:ea typeface="微软雅黑" panose="020B0503020204020204" charset="-122"/>
                <a:sym typeface="+mn-ea"/>
              </a:endParaRPr>
            </a:p>
          </p:txBody>
        </p:sp>
        <p:grpSp>
          <p:nvGrpSpPr>
            <p:cNvPr id="8" name="组合 7"/>
            <p:cNvGrpSpPr/>
            <p:nvPr/>
          </p:nvGrpSpPr>
          <p:grpSpPr>
            <a:xfrm>
              <a:off x="8730700" y="2788812"/>
              <a:ext cx="731737" cy="710283"/>
              <a:chOff x="19157" y="6341"/>
              <a:chExt cx="1603" cy="1556"/>
            </a:xfrm>
          </p:grpSpPr>
          <p:pic>
            <p:nvPicPr>
              <p:cNvPr id="75" name="图片 74" descr="20192818"/>
              <p:cNvPicPr>
                <a:picLocks noChangeAspect="1"/>
              </p:cNvPicPr>
              <p:nvPr/>
            </p:nvPicPr>
            <p:blipFill>
              <a:blip r:embed="rId1" cstate="print"/>
              <a:stretch>
                <a:fillRect/>
              </a:stretch>
            </p:blipFill>
            <p:spPr>
              <a:xfrm>
                <a:off x="19348" y="6341"/>
                <a:ext cx="1105" cy="1105"/>
              </a:xfrm>
              <a:prstGeom prst="rect">
                <a:avLst/>
              </a:prstGeom>
            </p:spPr>
          </p:pic>
          <p:sp>
            <p:nvSpPr>
              <p:cNvPr id="76" name="文本框 75"/>
              <p:cNvSpPr txBox="1"/>
              <p:nvPr/>
            </p:nvSpPr>
            <p:spPr>
              <a:xfrm>
                <a:off x="19157" y="7341"/>
                <a:ext cx="1603" cy="556"/>
              </a:xfrm>
              <a:prstGeom prst="rect">
                <a:avLst/>
              </a:prstGeom>
              <a:noFill/>
            </p:spPr>
            <p:txBody>
              <a:bodyPr wrap="square" rtlCol="0">
                <a:spAutoFit/>
              </a:bodyPr>
              <a:lstStyle/>
              <a:p>
                <a:pPr algn="ctr"/>
                <a:r>
                  <a:rPr lang="zh-CN" altLang="en-US" sz="1050" dirty="0">
                    <a:latin typeface="微软雅黑" panose="020B0503020204020204" charset="-122"/>
                    <a:ea typeface="微软雅黑" panose="020B0503020204020204" charset="-122"/>
                  </a:rPr>
                  <a:t>财务人员</a:t>
                </a:r>
                <a:endParaRPr lang="zh-CN" altLang="en-US" sz="1050" dirty="0">
                  <a:latin typeface="微软雅黑" panose="020B0503020204020204" charset="-122"/>
                  <a:ea typeface="微软雅黑" panose="020B0503020204020204" charset="-122"/>
                </a:endParaRPr>
              </a:p>
            </p:txBody>
          </p:sp>
        </p:grpSp>
        <p:pic>
          <p:nvPicPr>
            <p:cNvPr id="9" name="图片 8" descr="20288972"/>
            <p:cNvPicPr>
              <a:picLocks noChangeAspect="1"/>
            </p:cNvPicPr>
            <p:nvPr/>
          </p:nvPicPr>
          <p:blipFill>
            <a:blip r:embed="rId2" cstate="print"/>
            <a:stretch>
              <a:fillRect/>
            </a:stretch>
          </p:blipFill>
          <p:spPr>
            <a:xfrm>
              <a:off x="8891372" y="3595000"/>
              <a:ext cx="503953" cy="503953"/>
            </a:xfrm>
            <a:prstGeom prst="rect">
              <a:avLst/>
            </a:prstGeom>
          </p:spPr>
        </p:pic>
        <p:sp>
          <p:nvSpPr>
            <p:cNvPr id="10" name="文本框 9"/>
            <p:cNvSpPr txBox="1"/>
            <p:nvPr/>
          </p:nvSpPr>
          <p:spPr>
            <a:xfrm>
              <a:off x="8817940" y="4119113"/>
              <a:ext cx="723275" cy="253916"/>
            </a:xfrm>
            <a:prstGeom prst="rect">
              <a:avLst/>
            </a:prstGeom>
            <a:noFill/>
          </p:spPr>
          <p:txBody>
            <a:bodyPr wrap="none" rtlCol="0">
              <a:spAutoFit/>
            </a:bodyPr>
            <a:lstStyle/>
            <a:p>
              <a:r>
                <a:rPr lang="zh-CN" altLang="en-US" sz="1050" dirty="0">
                  <a:latin typeface="微软雅黑" panose="020B0503020204020204" charset="-122"/>
                  <a:ea typeface="微软雅黑" panose="020B0503020204020204" charset="-122"/>
                </a:rPr>
                <a:t>管理人员</a:t>
              </a:r>
              <a:endParaRPr lang="zh-CN" altLang="en-US" sz="1050" dirty="0">
                <a:latin typeface="微软雅黑" panose="020B0503020204020204" charset="-122"/>
                <a:ea typeface="微软雅黑" panose="020B0503020204020204" charset="-122"/>
              </a:endParaRPr>
            </a:p>
          </p:txBody>
        </p:sp>
        <p:sp>
          <p:nvSpPr>
            <p:cNvPr id="11" name="矩形 10"/>
            <p:cNvSpPr/>
            <p:nvPr/>
          </p:nvSpPr>
          <p:spPr>
            <a:xfrm>
              <a:off x="5691156" y="3045010"/>
              <a:ext cx="1293958" cy="595221"/>
            </a:xfrm>
            <a:prstGeom prst="rect">
              <a:avLst/>
            </a:prstGeom>
          </p:spPr>
          <p:style>
            <a:lnRef idx="3">
              <a:schemeClr val="lt1"/>
            </a:lnRef>
            <a:fillRef idx="1">
              <a:schemeClr val="accent2"/>
            </a:fillRef>
            <a:effectRef idx="1">
              <a:schemeClr val="accent2"/>
            </a:effectRef>
            <a:fontRef idx="minor">
              <a:schemeClr val="lt1"/>
            </a:fontRef>
          </p:style>
          <p:txBody>
            <a:bodyPr rtlCol="0" anchor="ctr" anchorCtr="0"/>
            <a:lstStyle/>
            <a:p>
              <a:pPr algn="ctr"/>
              <a:r>
                <a:rPr lang="zh-CN" altLang="en-US" sz="1200" dirty="0">
                  <a:latin typeface="微软雅黑" panose="020B0503020204020204" charset="-122"/>
                  <a:ea typeface="微软雅黑" panose="020B0503020204020204" charset="-122"/>
                </a:rPr>
                <a:t>销项发票子系统</a:t>
              </a:r>
              <a:endParaRPr lang="zh-CN" altLang="en-US" sz="1200" dirty="0">
                <a:latin typeface="微软雅黑" panose="020B0503020204020204" charset="-122"/>
                <a:ea typeface="微软雅黑" panose="020B0503020204020204" charset="-122"/>
              </a:endParaRPr>
            </a:p>
          </p:txBody>
        </p:sp>
        <p:sp>
          <p:nvSpPr>
            <p:cNvPr id="12" name="矩形 11"/>
            <p:cNvSpPr/>
            <p:nvPr/>
          </p:nvSpPr>
          <p:spPr>
            <a:xfrm>
              <a:off x="4367991" y="3060538"/>
              <a:ext cx="1293958" cy="595221"/>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进项发票子系统</a:t>
              </a:r>
              <a:endParaRPr lang="zh-CN" altLang="en-US" sz="1200" dirty="0">
                <a:latin typeface="微软雅黑" panose="020B0503020204020204" charset="-122"/>
                <a:ea typeface="微软雅黑" panose="020B0503020204020204" charset="-122"/>
                <a:sym typeface="+mn-ea"/>
              </a:endParaRPr>
            </a:p>
          </p:txBody>
        </p:sp>
        <p:cxnSp>
          <p:nvCxnSpPr>
            <p:cNvPr id="13" name="直接箭头连接符 12"/>
            <p:cNvCxnSpPr>
              <a:stCxn id="75" idx="1"/>
            </p:cNvCxnSpPr>
            <p:nvPr/>
          </p:nvCxnSpPr>
          <p:spPr>
            <a:xfrm flipH="1">
              <a:off x="8559065" y="3041244"/>
              <a:ext cx="258824" cy="3652"/>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cxnSp>
          <p:nvCxnSpPr>
            <p:cNvPr id="14" name="直接箭头连接符 13"/>
            <p:cNvCxnSpPr/>
            <p:nvPr/>
          </p:nvCxnSpPr>
          <p:spPr>
            <a:xfrm flipH="1" flipV="1">
              <a:off x="8537599" y="3914697"/>
              <a:ext cx="353773" cy="4063"/>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sp>
          <p:nvSpPr>
            <p:cNvPr id="15" name="矩形 14"/>
            <p:cNvSpPr/>
            <p:nvPr/>
          </p:nvSpPr>
          <p:spPr>
            <a:xfrm>
              <a:off x="2601543" y="2999400"/>
              <a:ext cx="1293958" cy="595221"/>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a:latin typeface="微软雅黑" panose="020B0503020204020204" charset="-122"/>
                  <a:ea typeface="微软雅黑" panose="020B0503020204020204" charset="-122"/>
                  <a:sym typeface="+mn-ea"/>
                </a:rPr>
                <a:t>数据采集子系统</a:t>
              </a:r>
              <a:endParaRPr lang="zh-CN" altLang="en-US" sz="1200">
                <a:latin typeface="微软雅黑" panose="020B0503020204020204" charset="-122"/>
                <a:ea typeface="微软雅黑" panose="020B0503020204020204" charset="-122"/>
                <a:sym typeface="+mn-ea"/>
              </a:endParaRPr>
            </a:p>
          </p:txBody>
        </p:sp>
        <p:sp>
          <p:nvSpPr>
            <p:cNvPr id="16" name="矩形 15"/>
            <p:cNvSpPr/>
            <p:nvPr/>
          </p:nvSpPr>
          <p:spPr>
            <a:xfrm>
              <a:off x="2601543" y="3832446"/>
              <a:ext cx="1293958" cy="594792"/>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数据处理子系统</a:t>
              </a:r>
              <a:endParaRPr lang="zh-CN" altLang="en-US" sz="1200" dirty="0">
                <a:latin typeface="微软雅黑" panose="020B0503020204020204" charset="-122"/>
                <a:ea typeface="微软雅黑" panose="020B0503020204020204" charset="-122"/>
                <a:sym typeface="+mn-ea"/>
              </a:endParaRPr>
            </a:p>
          </p:txBody>
        </p:sp>
        <p:cxnSp>
          <p:nvCxnSpPr>
            <p:cNvPr id="17" name="直接箭头连接符 16"/>
            <p:cNvCxnSpPr>
              <a:stCxn id="6" idx="1"/>
            </p:cNvCxnSpPr>
            <p:nvPr/>
          </p:nvCxnSpPr>
          <p:spPr>
            <a:xfrm flipH="1" flipV="1">
              <a:off x="7133011" y="3159114"/>
              <a:ext cx="242847" cy="1312"/>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18" name="矩形 17"/>
            <p:cNvSpPr/>
            <p:nvPr/>
          </p:nvSpPr>
          <p:spPr>
            <a:xfrm>
              <a:off x="4334636" y="2995293"/>
              <a:ext cx="2695211" cy="1431946"/>
            </a:xfrm>
            <a:prstGeom prst="rect">
              <a:avLst/>
            </a:prstGeom>
            <a:noFill/>
            <a:ln>
              <a:solidFill>
                <a:schemeClr val="accent2"/>
              </a:solidFill>
              <a:prstDash val="dash"/>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0" tIns="0" rIns="0" bIns="0" numCol="1" spcCol="38100" rtlCol="0" anchor="t" forceAA="0">
              <a:no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Calibri" panose="020F0502020204030204"/>
                <a:sym typeface="Calibri" panose="020F0502020204030204"/>
              </a:endParaRPr>
            </a:p>
          </p:txBody>
        </p:sp>
        <p:sp>
          <p:nvSpPr>
            <p:cNvPr id="19" name="矩形 18"/>
            <p:cNvSpPr/>
            <p:nvPr/>
          </p:nvSpPr>
          <p:spPr>
            <a:xfrm>
              <a:off x="7375859" y="3621709"/>
              <a:ext cx="1161740" cy="732463"/>
            </a:xfrm>
            <a:prstGeom prst="rect">
              <a:avLst/>
            </a:prstGeom>
            <a:no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t" anchorCtr="0"/>
            <a:lstStyle/>
            <a:p>
              <a:pPr algn="ctr"/>
              <a:endParaRPr lang="zh-CN" altLang="en-US" sz="1100">
                <a:solidFill>
                  <a:schemeClr val="dk1"/>
                </a:solidFill>
                <a:latin typeface="微软雅黑" panose="020B0503020204020204" charset="-122"/>
                <a:ea typeface="微软雅黑" panose="020B0503020204020204" charset="-122"/>
              </a:endParaRPr>
            </a:p>
          </p:txBody>
        </p:sp>
        <p:sp>
          <p:nvSpPr>
            <p:cNvPr id="20" name="矩形 19"/>
            <p:cNvSpPr/>
            <p:nvPr/>
          </p:nvSpPr>
          <p:spPr>
            <a:xfrm>
              <a:off x="7552921" y="4037678"/>
              <a:ext cx="599848" cy="25879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r>
                <a:rPr lang="zh-CN" altLang="en-US" sz="1000" dirty="0">
                  <a:solidFill>
                    <a:schemeClr val="tx1"/>
                  </a:solidFill>
                  <a:latin typeface="微软雅黑" panose="020B0503020204020204" charset="-122"/>
                  <a:ea typeface="微软雅黑" panose="020B0503020204020204" charset="-122"/>
                  <a:sym typeface="Calibri" panose="020F0502020204030204"/>
                </a:rPr>
                <a:t>浏览器</a:t>
              </a:r>
              <a:endParaRPr lang="zh-CN" altLang="en-US" sz="1000" dirty="0">
                <a:solidFill>
                  <a:schemeClr val="tx1"/>
                </a:solidFill>
                <a:latin typeface="微软雅黑" panose="020B0503020204020204" charset="-122"/>
                <a:ea typeface="微软雅黑" panose="020B0503020204020204" charset="-122"/>
                <a:sym typeface="Calibri" panose="020F0502020204030204"/>
              </a:endParaRPr>
            </a:p>
          </p:txBody>
        </p:sp>
        <p:sp>
          <p:nvSpPr>
            <p:cNvPr id="21" name="文本框 20"/>
            <p:cNvSpPr txBox="1"/>
            <p:nvPr/>
          </p:nvSpPr>
          <p:spPr>
            <a:xfrm>
              <a:off x="8268118" y="3792193"/>
              <a:ext cx="165793" cy="4847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5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管理端</a:t>
              </a:r>
              <a:endParaRPr kumimoji="0" lang="zh-CN" altLang="en-US" sz="105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22" name="直接箭头连接符 21"/>
            <p:cNvCxnSpPr/>
            <p:nvPr/>
          </p:nvCxnSpPr>
          <p:spPr>
            <a:xfrm>
              <a:off x="3248831" y="3594650"/>
              <a:ext cx="0" cy="237826"/>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cxnSp>
          <p:nvCxnSpPr>
            <p:cNvPr id="23" name="直接箭头连接符 22"/>
            <p:cNvCxnSpPr/>
            <p:nvPr/>
          </p:nvCxnSpPr>
          <p:spPr>
            <a:xfrm>
              <a:off x="3248375" y="4427725"/>
              <a:ext cx="0" cy="237369"/>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sp>
          <p:nvSpPr>
            <p:cNvPr id="24" name="矩形 23"/>
            <p:cNvSpPr/>
            <p:nvPr/>
          </p:nvSpPr>
          <p:spPr>
            <a:xfrm>
              <a:off x="9122151" y="6029836"/>
              <a:ext cx="2628463" cy="603466"/>
            </a:xfrm>
            <a:prstGeom prst="rect">
              <a:avLst/>
            </a:prstGeom>
            <a:solidFill>
              <a:srgbClr val="FFFFFF"/>
            </a:solidFill>
            <a:ln w="12700" cap="flat">
              <a:solidFill>
                <a:schemeClr val="accent1"/>
              </a:solidFill>
              <a:prstDash val="solid"/>
              <a:miter lim="8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no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25" name="文本框 24"/>
            <p:cNvSpPr txBox="1"/>
            <p:nvPr/>
          </p:nvSpPr>
          <p:spPr>
            <a:xfrm>
              <a:off x="9173277" y="6073658"/>
              <a:ext cx="504867" cy="1538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rPr>
                <a:t>图例：</a:t>
              </a: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26" name="直接箭头连接符 25"/>
            <p:cNvCxnSpPr/>
            <p:nvPr/>
          </p:nvCxnSpPr>
          <p:spPr>
            <a:xfrm>
              <a:off x="9197927" y="6289116"/>
              <a:ext cx="391659" cy="0"/>
            </a:xfrm>
            <a:prstGeom prst="straightConnector1">
              <a:avLst/>
            </a:prstGeom>
            <a:noFill/>
            <a:ln w="12700" cap="flat">
              <a:solidFill>
                <a:schemeClr val="accent1"/>
              </a:solidFill>
              <a:prstDash val="solid"/>
              <a:miter lim="800000"/>
              <a:tailEnd type="arrow"/>
            </a:ln>
          </p:spPr>
          <p:style>
            <a:lnRef idx="0">
              <a:scrgbClr r="0" g="0" b="0"/>
            </a:lnRef>
            <a:fillRef idx="0">
              <a:scrgbClr r="0" g="0" b="0"/>
            </a:fillRef>
            <a:effectRef idx="0">
              <a:scrgbClr r="0" g="0" b="0"/>
            </a:effectRef>
            <a:fontRef idx="none"/>
          </p:style>
        </p:cxnSp>
        <p:sp>
          <p:nvSpPr>
            <p:cNvPr id="27" name="文本框 26"/>
            <p:cNvSpPr txBox="1"/>
            <p:nvPr/>
          </p:nvSpPr>
          <p:spPr>
            <a:xfrm>
              <a:off x="9627018" y="6222927"/>
              <a:ext cx="679242" cy="1538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调用、使用</a:t>
              </a:r>
              <a:endParaRPr kumimoji="0" lang="zh-CN" altLang="en-US" sz="1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28" name="直接箭头连接符 27"/>
            <p:cNvCxnSpPr/>
            <p:nvPr/>
          </p:nvCxnSpPr>
          <p:spPr>
            <a:xfrm>
              <a:off x="9197927" y="6486316"/>
              <a:ext cx="391659" cy="0"/>
            </a:xfrm>
            <a:prstGeom prst="straightConnector1">
              <a:avLst/>
            </a:prstGeom>
            <a:noFill/>
            <a:ln w="12700" cap="flat">
              <a:solidFill>
                <a:schemeClr val="accent1"/>
              </a:solidFill>
              <a:prstDash val="dash"/>
              <a:miter lim="800000"/>
              <a:tailEnd type="arrow"/>
            </a:ln>
          </p:spPr>
          <p:style>
            <a:lnRef idx="0">
              <a:scrgbClr r="0" g="0" b="0"/>
            </a:lnRef>
            <a:fillRef idx="0">
              <a:scrgbClr r="0" g="0" b="0"/>
            </a:fillRef>
            <a:effectRef idx="0">
              <a:scrgbClr r="0" g="0" b="0"/>
            </a:effectRef>
            <a:fontRef idx="none"/>
          </p:style>
        </p:cxnSp>
        <p:sp>
          <p:nvSpPr>
            <p:cNvPr id="29" name="文本框 28"/>
            <p:cNvSpPr txBox="1"/>
            <p:nvPr/>
          </p:nvSpPr>
          <p:spPr>
            <a:xfrm>
              <a:off x="9634321" y="6420126"/>
              <a:ext cx="679242" cy="1538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rPr>
                <a:t>数据流</a:t>
              </a:r>
              <a:endParaRPr kumimoji="0" lang="zh-CN" altLang="en-US" sz="1000" b="0" i="0" u="none" strike="noStrike" cap="none" spc="0" normalizeH="0" baseline="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30" name="矩形 29"/>
            <p:cNvSpPr/>
            <p:nvPr/>
          </p:nvSpPr>
          <p:spPr>
            <a:xfrm>
              <a:off x="10388973" y="6213615"/>
              <a:ext cx="289225" cy="187221"/>
            </a:xfrm>
            <a:prstGeom prst="rect">
              <a:avLst/>
            </a:prstGeom>
          </p:spPr>
          <p:style>
            <a:lnRef idx="3">
              <a:schemeClr val="lt1"/>
            </a:lnRef>
            <a:fillRef idx="1">
              <a:schemeClr val="accent2"/>
            </a:fillRef>
            <a:effectRef idx="1">
              <a:schemeClr val="accent2"/>
            </a:effectRef>
            <a:fontRef idx="minor">
              <a:schemeClr val="lt1"/>
            </a:fontRef>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sp>
          <p:nvSpPr>
            <p:cNvPr id="31" name="矩形 30"/>
            <p:cNvSpPr/>
            <p:nvPr/>
          </p:nvSpPr>
          <p:spPr>
            <a:xfrm>
              <a:off x="10389429" y="6420126"/>
              <a:ext cx="289225" cy="187221"/>
            </a:xfrm>
            <a:prstGeom prst="rect">
              <a:avLst/>
            </a:prstGeom>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horz" wrap="squar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pPr>
              <a:endParaRPr kumimoji="0" lang="zh-CN" altLang="en-US" sz="1200" b="0" i="0" u="none" strike="noStrike" cap="none" spc="0" normalizeH="0" baseline="0">
                <a:ln>
                  <a:noFill/>
                </a:ln>
                <a:solidFill>
                  <a:srgbClr val="000000"/>
                </a:solidFill>
                <a:effectLst/>
                <a:uFillTx/>
                <a:latin typeface="Calibri" panose="020F0502020204030204"/>
                <a:ea typeface="Calibri" panose="020F0502020204030204"/>
                <a:cs typeface="Calibri" panose="020F0502020204030204"/>
                <a:sym typeface="Calibri" panose="020F0502020204030204"/>
              </a:endParaRPr>
            </a:p>
          </p:txBody>
        </p:sp>
        <p:sp>
          <p:nvSpPr>
            <p:cNvPr id="32" name="文本框 31"/>
            <p:cNvSpPr txBox="1"/>
            <p:nvPr/>
          </p:nvSpPr>
          <p:spPr>
            <a:xfrm>
              <a:off x="10704994" y="6217873"/>
              <a:ext cx="959875" cy="1538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kumimoji="0" lang="zh-CN" altLang="en-US" sz="1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系统建设内容</a:t>
              </a:r>
              <a:endParaRPr kumimoji="0" lang="zh-CN" altLang="en-US" sz="1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33" name="文本框 32"/>
            <p:cNvSpPr txBox="1"/>
            <p:nvPr/>
          </p:nvSpPr>
          <p:spPr>
            <a:xfrm>
              <a:off x="10716269" y="6424916"/>
              <a:ext cx="712119" cy="15388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000" dirty="0">
                  <a:latin typeface="微软雅黑" panose="020B0503020204020204" charset="-122"/>
                  <a:ea typeface="微软雅黑" panose="020B0503020204020204" charset="-122"/>
                </a:rPr>
                <a:t>系统对接</a:t>
              </a:r>
              <a:endParaRPr kumimoji="0" lang="zh-CN" altLang="en-US" sz="1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sp>
          <p:nvSpPr>
            <p:cNvPr id="34" name="矩形 33"/>
            <p:cNvSpPr/>
            <p:nvPr/>
          </p:nvSpPr>
          <p:spPr>
            <a:xfrm>
              <a:off x="4367612" y="3773095"/>
              <a:ext cx="1294337" cy="595221"/>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企业发票池</a:t>
              </a:r>
              <a:endParaRPr lang="zh-CN" altLang="en-US" sz="1200" dirty="0">
                <a:latin typeface="微软雅黑" panose="020B0503020204020204" charset="-122"/>
                <a:ea typeface="微软雅黑" panose="020B0503020204020204" charset="-122"/>
                <a:sym typeface="+mn-ea"/>
              </a:endParaRPr>
            </a:p>
          </p:txBody>
        </p:sp>
        <p:cxnSp>
          <p:nvCxnSpPr>
            <p:cNvPr id="35" name="直接箭头连接符 34"/>
            <p:cNvCxnSpPr>
              <a:stCxn id="15" idx="3"/>
            </p:cNvCxnSpPr>
            <p:nvPr/>
          </p:nvCxnSpPr>
          <p:spPr>
            <a:xfrm>
              <a:off x="3895501" y="3297010"/>
              <a:ext cx="439135" cy="2297"/>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cxnSp>
          <p:nvCxnSpPr>
            <p:cNvPr id="36" name="直接箭头连接符 35"/>
            <p:cNvCxnSpPr>
              <a:stCxn id="16" idx="3"/>
            </p:cNvCxnSpPr>
            <p:nvPr/>
          </p:nvCxnSpPr>
          <p:spPr>
            <a:xfrm>
              <a:off x="3895501" y="4129843"/>
              <a:ext cx="439135" cy="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37" name="文本框 36"/>
            <p:cNvSpPr txBox="1"/>
            <p:nvPr/>
          </p:nvSpPr>
          <p:spPr>
            <a:xfrm>
              <a:off x="8236463" y="2927650"/>
              <a:ext cx="165793" cy="48474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050" b="1" dirty="0">
                  <a:solidFill>
                    <a:srgbClr val="000000"/>
                  </a:solidFill>
                  <a:latin typeface="微软雅黑" panose="020B0503020204020204" charset="-122"/>
                  <a:ea typeface="微软雅黑" panose="020B0503020204020204" charset="-122"/>
                  <a:sym typeface="Calibri" panose="020F0502020204030204"/>
                </a:rPr>
                <a:t>财务</a:t>
              </a:r>
              <a:r>
                <a:rPr kumimoji="0" lang="zh-CN" altLang="en-US" sz="105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rPr>
                <a:t>端</a:t>
              </a:r>
              <a:endParaRPr kumimoji="0" lang="zh-CN" altLang="en-US" sz="1050" b="1" i="0" u="none" strike="noStrike" cap="none" spc="0" normalizeH="0" baseline="0" dirty="0">
                <a:ln>
                  <a:noFill/>
                </a:ln>
                <a:solidFill>
                  <a:srgbClr val="000000"/>
                </a:solidFill>
                <a:effectLst/>
                <a:uFillTx/>
                <a:latin typeface="微软雅黑" panose="020B0503020204020204" charset="-122"/>
                <a:ea typeface="微软雅黑" panose="020B0503020204020204" charset="-122"/>
                <a:sym typeface="Calibri" panose="020F0502020204030204"/>
              </a:endParaRPr>
            </a:p>
          </p:txBody>
        </p:sp>
        <p:cxnSp>
          <p:nvCxnSpPr>
            <p:cNvPr id="38" name="直接箭头连接符 37"/>
            <p:cNvCxnSpPr/>
            <p:nvPr/>
          </p:nvCxnSpPr>
          <p:spPr>
            <a:xfrm>
              <a:off x="5661949" y="4427238"/>
              <a:ext cx="0" cy="237827"/>
            </a:xfrm>
            <a:prstGeom prst="straightConnector1">
              <a:avLst/>
            </a:prstGeom>
            <a:noFill/>
            <a:ln w="19050" cap="flat">
              <a:solidFill>
                <a:schemeClr val="accent2"/>
              </a:solidFill>
              <a:prstDash val="dash"/>
              <a:miter lim="800000"/>
              <a:tailEnd type="arrow"/>
            </a:ln>
          </p:spPr>
          <p:style>
            <a:lnRef idx="0">
              <a:scrgbClr r="0" g="0" b="0"/>
            </a:lnRef>
            <a:fillRef idx="0">
              <a:scrgbClr r="0" g="0" b="0"/>
            </a:fillRef>
            <a:effectRef idx="0">
              <a:scrgbClr r="0" g="0" b="0"/>
            </a:effectRef>
            <a:fontRef idx="none"/>
          </p:style>
        </p:cxnSp>
        <p:pic>
          <p:nvPicPr>
            <p:cNvPr id="39" name="图片 38"/>
            <p:cNvPicPr>
              <a:picLocks noChangeAspect="1"/>
            </p:cNvPicPr>
            <p:nvPr/>
          </p:nvPicPr>
          <p:blipFill>
            <a:blip r:embed="rId3" cstate="print"/>
            <a:stretch>
              <a:fillRect/>
            </a:stretch>
          </p:blipFill>
          <p:spPr>
            <a:xfrm>
              <a:off x="7714876" y="3755191"/>
              <a:ext cx="316708" cy="291594"/>
            </a:xfrm>
            <a:prstGeom prst="rect">
              <a:avLst/>
            </a:prstGeom>
          </p:spPr>
        </p:pic>
        <p:cxnSp>
          <p:nvCxnSpPr>
            <p:cNvPr id="40" name="直接箭头连接符 39"/>
            <p:cNvCxnSpPr/>
            <p:nvPr/>
          </p:nvCxnSpPr>
          <p:spPr>
            <a:xfrm flipH="1" flipV="1">
              <a:off x="7122889" y="4018760"/>
              <a:ext cx="260007" cy="1"/>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41" name="矩形 40"/>
            <p:cNvSpPr/>
            <p:nvPr/>
          </p:nvSpPr>
          <p:spPr>
            <a:xfrm>
              <a:off x="2106311" y="2995292"/>
              <a:ext cx="316748" cy="2235392"/>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开放</a:t>
              </a:r>
              <a:r>
                <a:rPr lang="en-US" altLang="zh-CN" sz="1200" dirty="0">
                  <a:latin typeface="微软雅黑" panose="020B0503020204020204" charset="-122"/>
                  <a:ea typeface="微软雅黑" panose="020B0503020204020204" charset="-122"/>
                  <a:sym typeface="+mn-ea"/>
                </a:rPr>
                <a:t>A</a:t>
              </a:r>
              <a:endParaRPr lang="en-US" altLang="zh-CN" sz="1200" dirty="0">
                <a:latin typeface="微软雅黑" panose="020B0503020204020204" charset="-122"/>
                <a:ea typeface="微软雅黑" panose="020B0503020204020204" charset="-122"/>
                <a:sym typeface="+mn-ea"/>
              </a:endParaRPr>
            </a:p>
            <a:p>
              <a:pPr lvl="0" algn="ctr"/>
              <a:r>
                <a:rPr lang="en-US" altLang="zh-CN" sz="1200" dirty="0">
                  <a:latin typeface="微软雅黑" panose="020B0503020204020204" charset="-122"/>
                  <a:ea typeface="微软雅黑" panose="020B0503020204020204" charset="-122"/>
                  <a:sym typeface="+mn-ea"/>
                </a:rPr>
                <a:t>P</a:t>
              </a:r>
              <a:endParaRPr lang="en-US" altLang="zh-CN" sz="1200" dirty="0">
                <a:latin typeface="微软雅黑" panose="020B0503020204020204" charset="-122"/>
                <a:ea typeface="微软雅黑" panose="020B0503020204020204" charset="-122"/>
                <a:sym typeface="+mn-ea"/>
              </a:endParaRPr>
            </a:p>
            <a:p>
              <a:pPr lvl="0" algn="ctr"/>
              <a:r>
                <a:rPr lang="en-US" altLang="zh-CN" sz="1200" dirty="0">
                  <a:latin typeface="微软雅黑" panose="020B0503020204020204" charset="-122"/>
                  <a:ea typeface="微软雅黑" panose="020B0503020204020204" charset="-122"/>
                  <a:sym typeface="+mn-ea"/>
                </a:rPr>
                <a:t>I</a:t>
              </a:r>
              <a:endParaRPr lang="en-US" altLang="zh-CN" sz="1200" dirty="0">
                <a:latin typeface="微软雅黑" panose="020B0503020204020204" charset="-122"/>
                <a:ea typeface="微软雅黑" panose="020B0503020204020204" charset="-122"/>
                <a:sym typeface="+mn-ea"/>
              </a:endParaRPr>
            </a:p>
          </p:txBody>
        </p:sp>
        <p:sp>
          <p:nvSpPr>
            <p:cNvPr id="42" name="矩形 41"/>
            <p:cNvSpPr/>
            <p:nvPr/>
          </p:nvSpPr>
          <p:spPr>
            <a:xfrm>
              <a:off x="383527" y="2552432"/>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200" kern="0" dirty="0">
                  <a:solidFill>
                    <a:schemeClr val="bg1"/>
                  </a:solidFill>
                  <a:latin typeface="微软雅黑" panose="020B0503020204020204" charset="-122"/>
                  <a:ea typeface="微软雅黑" panose="020B0503020204020204" charset="-122"/>
                </a:rPr>
                <a:t>客服系统</a:t>
              </a:r>
              <a:endParaRPr lang="zh-CN" altLang="en-US" sz="1200" kern="0" dirty="0">
                <a:solidFill>
                  <a:schemeClr val="bg1"/>
                </a:solidFill>
                <a:latin typeface="微软雅黑" panose="020B0503020204020204" charset="-122"/>
                <a:ea typeface="微软雅黑" panose="020B0503020204020204" charset="-122"/>
              </a:endParaRPr>
            </a:p>
          </p:txBody>
        </p:sp>
        <p:sp>
          <p:nvSpPr>
            <p:cNvPr id="43" name="矩形 42"/>
            <p:cNvSpPr/>
            <p:nvPr/>
          </p:nvSpPr>
          <p:spPr>
            <a:xfrm>
              <a:off x="383527" y="3059474"/>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200" kern="0" dirty="0">
                  <a:solidFill>
                    <a:schemeClr val="bg1"/>
                  </a:solidFill>
                  <a:latin typeface="微软雅黑" panose="020B0503020204020204" charset="-122"/>
                  <a:ea typeface="微软雅黑" panose="020B0503020204020204" charset="-122"/>
                </a:rPr>
                <a:t>SAP</a:t>
              </a:r>
              <a:endParaRPr lang="zh-CN" altLang="en-US" sz="1200" kern="0" dirty="0">
                <a:solidFill>
                  <a:schemeClr val="bg1"/>
                </a:solidFill>
                <a:latin typeface="微软雅黑" panose="020B0503020204020204" charset="-122"/>
                <a:ea typeface="微软雅黑" panose="020B0503020204020204" charset="-122"/>
              </a:endParaRPr>
            </a:p>
          </p:txBody>
        </p:sp>
        <p:sp>
          <p:nvSpPr>
            <p:cNvPr id="44" name="矩形 43"/>
            <p:cNvSpPr/>
            <p:nvPr/>
          </p:nvSpPr>
          <p:spPr>
            <a:xfrm>
              <a:off x="383527" y="3602147"/>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200" kern="0" dirty="0">
                  <a:solidFill>
                    <a:schemeClr val="bg1"/>
                  </a:solidFill>
                  <a:latin typeface="微软雅黑" panose="020B0503020204020204" charset="-122"/>
                  <a:ea typeface="微软雅黑" panose="020B0503020204020204" charset="-122"/>
                </a:rPr>
                <a:t>广燃优选</a:t>
              </a:r>
              <a:endParaRPr lang="zh-CN" altLang="en-US" sz="1200" kern="0" dirty="0">
                <a:solidFill>
                  <a:schemeClr val="bg1"/>
                </a:solidFill>
                <a:latin typeface="微软雅黑" panose="020B0503020204020204" charset="-122"/>
                <a:ea typeface="微软雅黑" panose="020B0503020204020204" charset="-122"/>
              </a:endParaRPr>
            </a:p>
          </p:txBody>
        </p:sp>
        <p:sp>
          <p:nvSpPr>
            <p:cNvPr id="45" name="矩形 44"/>
            <p:cNvSpPr/>
            <p:nvPr/>
          </p:nvSpPr>
          <p:spPr>
            <a:xfrm>
              <a:off x="383527" y="4110584"/>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000" kern="0" dirty="0">
                  <a:solidFill>
                    <a:schemeClr val="bg1"/>
                  </a:solidFill>
                  <a:latin typeface="微软雅黑" panose="020B0503020204020204" charset="-122"/>
                  <a:ea typeface="微软雅黑" panose="020B0503020204020204" charset="-122"/>
                </a:rPr>
                <a:t>科技公司系统</a:t>
              </a:r>
              <a:endParaRPr lang="zh-CN" altLang="en-US" sz="1000" kern="0" dirty="0">
                <a:solidFill>
                  <a:schemeClr val="bg1"/>
                </a:solidFill>
                <a:latin typeface="微软雅黑" panose="020B0503020204020204" charset="-122"/>
                <a:ea typeface="微软雅黑" panose="020B0503020204020204" charset="-122"/>
              </a:endParaRPr>
            </a:p>
          </p:txBody>
        </p:sp>
        <p:sp>
          <p:nvSpPr>
            <p:cNvPr id="46" name="矩形 45"/>
            <p:cNvSpPr/>
            <p:nvPr/>
          </p:nvSpPr>
          <p:spPr>
            <a:xfrm>
              <a:off x="383527" y="4554516"/>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200" kern="0" dirty="0">
                  <a:solidFill>
                    <a:schemeClr val="bg1"/>
                  </a:solidFill>
                  <a:latin typeface="微软雅黑" panose="020B0503020204020204" charset="-122"/>
                  <a:ea typeface="微软雅黑" panose="020B0503020204020204" charset="-122"/>
                </a:rPr>
                <a:t>……</a:t>
              </a:r>
              <a:endParaRPr lang="zh-CN" altLang="en-US" sz="1200" kern="0" dirty="0">
                <a:solidFill>
                  <a:schemeClr val="bg1"/>
                </a:solidFill>
                <a:latin typeface="微软雅黑" panose="020B0503020204020204" charset="-122"/>
                <a:ea typeface="微软雅黑" panose="020B0503020204020204" charset="-122"/>
              </a:endParaRPr>
            </a:p>
          </p:txBody>
        </p:sp>
        <p:sp>
          <p:nvSpPr>
            <p:cNvPr id="47" name="圆角矩形 188"/>
            <p:cNvSpPr/>
            <p:nvPr/>
          </p:nvSpPr>
          <p:spPr>
            <a:xfrm>
              <a:off x="224559" y="2369332"/>
              <a:ext cx="1262159" cy="2958424"/>
            </a:xfrm>
            <a:prstGeom prst="roundRect">
              <a:avLst/>
            </a:prstGeom>
            <a:noFill/>
            <a:ln w="19050">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100">
                <a:latin typeface="+mn-ea"/>
              </a:endParaRPr>
            </a:p>
          </p:txBody>
        </p:sp>
        <p:cxnSp>
          <p:nvCxnSpPr>
            <p:cNvPr id="48" name="直接箭头连接符 47"/>
            <p:cNvCxnSpPr/>
            <p:nvPr/>
          </p:nvCxnSpPr>
          <p:spPr>
            <a:xfrm>
              <a:off x="1508918" y="3783085"/>
              <a:ext cx="545088" cy="84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574766" y="3139151"/>
              <a:ext cx="466794" cy="600164"/>
            </a:xfrm>
            <a:prstGeom prst="rect">
              <a:avLst/>
            </a:prstGeom>
          </p:spPr>
          <p:txBody>
            <a:bodyPr wrap="none">
              <a:spAutoFit/>
            </a:bodyPr>
            <a:lstStyle/>
            <a:p>
              <a:pPr defTabSz="457200" hangingPunct="0"/>
              <a:r>
                <a:rPr lang="zh-CN" altLang="en-US" sz="1100" dirty="0">
                  <a:latin typeface="微软雅黑" panose="020B0503020204020204" charset="-122"/>
                  <a:ea typeface="微软雅黑" panose="020B0503020204020204" charset="-122"/>
                  <a:sym typeface="+mn-ea"/>
                </a:rPr>
                <a:t>调用</a:t>
              </a:r>
              <a:endParaRPr lang="en-US" altLang="zh-CN" sz="1100" dirty="0">
                <a:latin typeface="微软雅黑" panose="020B0503020204020204" charset="-122"/>
                <a:ea typeface="微软雅黑" panose="020B0503020204020204" charset="-122"/>
                <a:sym typeface="+mn-ea"/>
              </a:endParaRPr>
            </a:p>
            <a:p>
              <a:pPr defTabSz="457200" hangingPunct="0"/>
              <a:r>
                <a:rPr lang="zh-CN" altLang="en-US" sz="1100" dirty="0">
                  <a:latin typeface="微软雅黑" panose="020B0503020204020204" charset="-122"/>
                  <a:ea typeface="微软雅黑" panose="020B0503020204020204" charset="-122"/>
                  <a:sym typeface="+mn-ea"/>
                </a:rPr>
                <a:t>接口</a:t>
              </a:r>
              <a:endParaRPr lang="en-US" altLang="zh-CN" sz="1100" dirty="0">
                <a:latin typeface="微软雅黑" panose="020B0503020204020204" charset="-122"/>
                <a:ea typeface="微软雅黑" panose="020B0503020204020204" charset="-122"/>
                <a:sym typeface="+mn-ea"/>
              </a:endParaRPr>
            </a:p>
            <a:p>
              <a:pPr defTabSz="457200" hangingPunct="0"/>
              <a:r>
                <a:rPr lang="zh-CN" altLang="en-US" sz="1100" dirty="0">
                  <a:latin typeface="微软雅黑" panose="020B0503020204020204" charset="-122"/>
                  <a:ea typeface="微软雅黑" panose="020B0503020204020204" charset="-122"/>
                  <a:sym typeface="+mn-ea"/>
                </a:rPr>
                <a:t>开票</a:t>
              </a:r>
              <a:endParaRPr lang="en-US" altLang="zh-CN" sz="1100" dirty="0">
                <a:latin typeface="微软雅黑" panose="020B0503020204020204" charset="-122"/>
                <a:ea typeface="微软雅黑" panose="020B0503020204020204" charset="-122"/>
                <a:sym typeface="+mn-ea"/>
              </a:endParaRPr>
            </a:p>
          </p:txBody>
        </p:sp>
        <p:sp>
          <p:nvSpPr>
            <p:cNvPr id="50" name="矩形 49"/>
            <p:cNvSpPr/>
            <p:nvPr/>
          </p:nvSpPr>
          <p:spPr>
            <a:xfrm>
              <a:off x="1567495" y="3849011"/>
              <a:ext cx="466794" cy="600164"/>
            </a:xfrm>
            <a:prstGeom prst="rect">
              <a:avLst/>
            </a:prstGeom>
          </p:spPr>
          <p:txBody>
            <a:bodyPr wrap="none">
              <a:spAutoFit/>
            </a:bodyPr>
            <a:lstStyle/>
            <a:p>
              <a:pPr defTabSz="457200" hangingPunct="0"/>
              <a:r>
                <a:rPr lang="zh-CN" altLang="en-US" sz="1100" dirty="0">
                  <a:latin typeface="微软雅黑" panose="020B0503020204020204" charset="-122"/>
                  <a:ea typeface="微软雅黑" panose="020B0503020204020204" charset="-122"/>
                  <a:sym typeface="+mn-ea"/>
                </a:rPr>
                <a:t>查询</a:t>
              </a:r>
              <a:endParaRPr lang="en-US" altLang="zh-CN" sz="1100" dirty="0">
                <a:latin typeface="微软雅黑" panose="020B0503020204020204" charset="-122"/>
                <a:ea typeface="微软雅黑" panose="020B0503020204020204" charset="-122"/>
                <a:sym typeface="+mn-ea"/>
              </a:endParaRPr>
            </a:p>
            <a:p>
              <a:pPr defTabSz="457200" hangingPunct="0"/>
              <a:r>
                <a:rPr lang="zh-CN" altLang="en-US" sz="1100" dirty="0">
                  <a:latin typeface="微软雅黑" panose="020B0503020204020204" charset="-122"/>
                  <a:ea typeface="微软雅黑" panose="020B0503020204020204" charset="-122"/>
                  <a:sym typeface="+mn-ea"/>
                </a:rPr>
                <a:t>发票</a:t>
              </a:r>
              <a:endParaRPr lang="en-US" altLang="zh-CN" sz="1100" dirty="0">
                <a:latin typeface="微软雅黑" panose="020B0503020204020204" charset="-122"/>
                <a:ea typeface="微软雅黑" panose="020B0503020204020204" charset="-122"/>
                <a:sym typeface="+mn-ea"/>
              </a:endParaRPr>
            </a:p>
            <a:p>
              <a:pPr defTabSz="457200" hangingPunct="0"/>
              <a:r>
                <a:rPr lang="zh-CN" altLang="en-US" sz="1100" dirty="0">
                  <a:latin typeface="微软雅黑" panose="020B0503020204020204" charset="-122"/>
                  <a:ea typeface="微软雅黑" panose="020B0503020204020204" charset="-122"/>
                  <a:sym typeface="+mn-ea"/>
                </a:rPr>
                <a:t>数据</a:t>
              </a:r>
              <a:endParaRPr lang="en-US" altLang="zh-CN" sz="1100" dirty="0">
                <a:latin typeface="微软雅黑" panose="020B0503020204020204" charset="-122"/>
                <a:ea typeface="微软雅黑" panose="020B0503020204020204" charset="-122"/>
                <a:sym typeface="+mn-ea"/>
              </a:endParaRPr>
            </a:p>
          </p:txBody>
        </p:sp>
        <p:sp>
          <p:nvSpPr>
            <p:cNvPr id="51" name="矩形 50"/>
            <p:cNvSpPr/>
            <p:nvPr/>
          </p:nvSpPr>
          <p:spPr>
            <a:xfrm>
              <a:off x="2037939" y="1832968"/>
              <a:ext cx="5095072" cy="536364"/>
            </a:xfrm>
            <a:prstGeom prst="rect">
              <a:avLst/>
            </a:prstGeom>
          </p:spPr>
          <p:style>
            <a:lnRef idx="3">
              <a:schemeClr val="lt1"/>
            </a:lnRef>
            <a:fillRef idx="1">
              <a:schemeClr val="accent6"/>
            </a:fillRef>
            <a:effectRef idx="1">
              <a:schemeClr val="accent6"/>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600" dirty="0">
                  <a:solidFill>
                    <a:schemeClr val="bg1"/>
                  </a:solidFill>
                  <a:latin typeface="微软雅黑" panose="020B0503020204020204" charset="-122"/>
                  <a:ea typeface="微软雅黑" panose="020B0503020204020204" charset="-122"/>
                  <a:sym typeface="+mn-ea"/>
                </a:rPr>
                <a:t>国家税务总局</a:t>
              </a:r>
              <a:endParaRPr lang="en-US" altLang="zh-CN" sz="1600" dirty="0">
                <a:solidFill>
                  <a:schemeClr val="bg1"/>
                </a:solidFill>
                <a:latin typeface="微软雅黑" panose="020B0503020204020204" charset="-122"/>
                <a:ea typeface="微软雅黑" panose="020B0503020204020204" charset="-122"/>
                <a:sym typeface="+mn-ea"/>
              </a:endParaRPr>
            </a:p>
            <a:p>
              <a:pPr lvl="0" algn="ctr"/>
              <a:r>
                <a:rPr lang="zh-CN" altLang="en-US" sz="1600" dirty="0">
                  <a:solidFill>
                    <a:schemeClr val="bg1"/>
                  </a:solidFill>
                  <a:latin typeface="微软雅黑" panose="020B0503020204020204" charset="-122"/>
                  <a:ea typeface="微软雅黑" panose="020B0503020204020204" charset="-122"/>
                  <a:sym typeface="+mn-ea"/>
                </a:rPr>
                <a:t>电子发票服务平台</a:t>
              </a:r>
              <a:r>
                <a:rPr lang="en-US" altLang="zh-CN" sz="1600" dirty="0">
                  <a:solidFill>
                    <a:schemeClr val="bg1"/>
                  </a:solidFill>
                  <a:latin typeface="微软雅黑" panose="020B0503020204020204" charset="-122"/>
                  <a:ea typeface="微软雅黑" panose="020B0503020204020204" charset="-122"/>
                  <a:sym typeface="+mn-ea"/>
                </a:rPr>
                <a:t>/</a:t>
              </a:r>
              <a:r>
                <a:rPr lang="zh-CN" altLang="en-US" sz="1600" dirty="0">
                  <a:solidFill>
                    <a:schemeClr val="bg1"/>
                  </a:solidFill>
                  <a:latin typeface="微软雅黑" panose="020B0503020204020204" charset="-122"/>
                  <a:ea typeface="微软雅黑" panose="020B0503020204020204" charset="-122"/>
                  <a:sym typeface="+mn-ea"/>
                </a:rPr>
                <a:t>税务数字账户</a:t>
              </a:r>
              <a:endParaRPr lang="zh-CN" altLang="en-US" sz="1600" dirty="0">
                <a:solidFill>
                  <a:schemeClr val="bg1"/>
                </a:solidFill>
                <a:latin typeface="微软雅黑" panose="020B0503020204020204" charset="-122"/>
                <a:ea typeface="微软雅黑" panose="020B0503020204020204" charset="-122"/>
                <a:sym typeface="+mn-ea"/>
              </a:endParaRPr>
            </a:p>
          </p:txBody>
        </p:sp>
        <p:cxnSp>
          <p:nvCxnSpPr>
            <p:cNvPr id="52" name="直接箭头连接符 51"/>
            <p:cNvCxnSpPr>
              <a:stCxn id="4" idx="0"/>
              <a:endCxn id="51" idx="2"/>
            </p:cNvCxnSpPr>
            <p:nvPr/>
          </p:nvCxnSpPr>
          <p:spPr>
            <a:xfrm flipV="1">
              <a:off x="4585475" y="2369332"/>
              <a:ext cx="0" cy="37170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53" name="文本框 52"/>
            <p:cNvSpPr txBox="1"/>
            <p:nvPr/>
          </p:nvSpPr>
          <p:spPr>
            <a:xfrm>
              <a:off x="4717067" y="2473299"/>
              <a:ext cx="684582" cy="18722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latin typeface="微软雅黑" panose="020B0503020204020204" charset="-122"/>
                  <a:ea typeface="微软雅黑" panose="020B0503020204020204" charset="-122"/>
                  <a:sym typeface="+mn-ea"/>
                </a:rPr>
                <a:t>乐企直连</a:t>
              </a:r>
              <a:endParaRPr lang="zh-CN" altLang="en-US" sz="1200" dirty="0">
                <a:latin typeface="微软雅黑" panose="020B0503020204020204" charset="-122"/>
                <a:ea typeface="微软雅黑" panose="020B0503020204020204" charset="-122"/>
                <a:sym typeface="+mn-ea"/>
              </a:endParaRPr>
            </a:p>
          </p:txBody>
        </p:sp>
        <p:sp>
          <p:nvSpPr>
            <p:cNvPr id="54" name="矩形 53"/>
            <p:cNvSpPr/>
            <p:nvPr/>
          </p:nvSpPr>
          <p:spPr>
            <a:xfrm>
              <a:off x="7536737" y="3159114"/>
              <a:ext cx="599848" cy="258792"/>
            </a:xfrm>
            <a:prstGeom prst="rect">
              <a:avLst/>
            </a:prstGeom>
            <a:noFill/>
            <a:ln>
              <a:noFill/>
            </a:ln>
          </p:spPr>
          <p:style>
            <a:lnRef idx="3">
              <a:schemeClr val="lt1"/>
            </a:lnRef>
            <a:fillRef idx="1">
              <a:schemeClr val="accent3"/>
            </a:fillRef>
            <a:effectRef idx="1">
              <a:schemeClr val="accent3"/>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r>
                <a:rPr lang="zh-CN" altLang="en-US" sz="1000" dirty="0">
                  <a:solidFill>
                    <a:schemeClr val="tx1"/>
                  </a:solidFill>
                  <a:latin typeface="微软雅黑" panose="020B0503020204020204" charset="-122"/>
                  <a:ea typeface="微软雅黑" panose="020B0503020204020204" charset="-122"/>
                  <a:sym typeface="Calibri" panose="020F0502020204030204"/>
                </a:rPr>
                <a:t>浏览器</a:t>
              </a:r>
              <a:endParaRPr lang="zh-CN" altLang="en-US" sz="1000" dirty="0">
                <a:solidFill>
                  <a:schemeClr val="tx1"/>
                </a:solidFill>
                <a:latin typeface="微软雅黑" panose="020B0503020204020204" charset="-122"/>
                <a:ea typeface="微软雅黑" panose="020B0503020204020204" charset="-122"/>
                <a:sym typeface="Calibri" panose="020F0502020204030204"/>
              </a:endParaRPr>
            </a:p>
          </p:txBody>
        </p:sp>
        <p:pic>
          <p:nvPicPr>
            <p:cNvPr id="55" name="图片 54"/>
            <p:cNvPicPr>
              <a:picLocks noChangeAspect="1"/>
            </p:cNvPicPr>
            <p:nvPr/>
          </p:nvPicPr>
          <p:blipFill>
            <a:blip r:embed="rId3" cstate="print"/>
            <a:stretch>
              <a:fillRect/>
            </a:stretch>
          </p:blipFill>
          <p:spPr>
            <a:xfrm>
              <a:off x="7698692" y="2876627"/>
              <a:ext cx="316708" cy="291594"/>
            </a:xfrm>
            <a:prstGeom prst="rect">
              <a:avLst/>
            </a:prstGeom>
          </p:spPr>
        </p:pic>
        <p:grpSp>
          <p:nvGrpSpPr>
            <p:cNvPr id="56" name="组合 55"/>
            <p:cNvGrpSpPr/>
            <p:nvPr/>
          </p:nvGrpSpPr>
          <p:grpSpPr>
            <a:xfrm>
              <a:off x="10533585" y="2610896"/>
              <a:ext cx="791992" cy="712565"/>
              <a:chOff x="19004" y="6336"/>
              <a:chExt cx="1735" cy="1561"/>
            </a:xfrm>
          </p:grpSpPr>
          <p:pic>
            <p:nvPicPr>
              <p:cNvPr id="73" name="图片 72" descr="20192818"/>
              <p:cNvPicPr>
                <a:picLocks noChangeAspect="1"/>
              </p:cNvPicPr>
              <p:nvPr/>
            </p:nvPicPr>
            <p:blipFill>
              <a:blip r:embed="rId1" cstate="print"/>
              <a:stretch>
                <a:fillRect/>
              </a:stretch>
            </p:blipFill>
            <p:spPr>
              <a:xfrm>
                <a:off x="19257" y="6336"/>
                <a:ext cx="1105" cy="1105"/>
              </a:xfrm>
              <a:prstGeom prst="rect">
                <a:avLst/>
              </a:prstGeom>
            </p:spPr>
          </p:pic>
          <p:sp>
            <p:nvSpPr>
              <p:cNvPr id="74" name="文本框 73"/>
              <p:cNvSpPr txBox="1"/>
              <p:nvPr/>
            </p:nvSpPr>
            <p:spPr>
              <a:xfrm>
                <a:off x="19004" y="7341"/>
                <a:ext cx="1735" cy="556"/>
              </a:xfrm>
              <a:prstGeom prst="rect">
                <a:avLst/>
              </a:prstGeom>
              <a:noFill/>
            </p:spPr>
            <p:txBody>
              <a:bodyPr wrap="square" rtlCol="0">
                <a:spAutoFit/>
              </a:bodyPr>
              <a:lstStyle/>
              <a:p>
                <a:pPr algn="ctr"/>
                <a:r>
                  <a:rPr lang="zh-CN" altLang="en-US" sz="1050" dirty="0">
                    <a:latin typeface="微软雅黑" panose="020B0503020204020204" charset="-122"/>
                    <a:ea typeface="微软雅黑" panose="020B0503020204020204" charset="-122"/>
                  </a:rPr>
                  <a:t>用户</a:t>
                </a:r>
                <a:r>
                  <a:rPr lang="en-US" altLang="zh-CN" sz="1050" dirty="0">
                    <a:latin typeface="微软雅黑" panose="020B0503020204020204" charset="-122"/>
                    <a:ea typeface="微软雅黑" panose="020B0503020204020204" charset="-122"/>
                  </a:rPr>
                  <a:t>/</a:t>
                </a:r>
                <a:r>
                  <a:rPr lang="zh-CN" altLang="en-US" sz="1050" dirty="0">
                    <a:latin typeface="微软雅黑" panose="020B0503020204020204" charset="-122"/>
                    <a:ea typeface="微软雅黑" panose="020B0503020204020204" charset="-122"/>
                  </a:rPr>
                  <a:t>个人</a:t>
                </a:r>
                <a:endParaRPr lang="zh-CN" altLang="en-US" sz="1050" dirty="0">
                  <a:latin typeface="微软雅黑" panose="020B0503020204020204" charset="-122"/>
                  <a:ea typeface="微软雅黑" panose="020B0503020204020204" charset="-122"/>
                </a:endParaRPr>
              </a:p>
            </p:txBody>
          </p:sp>
        </p:grpSp>
        <p:sp>
          <p:nvSpPr>
            <p:cNvPr id="57" name="云形 56"/>
            <p:cNvSpPr/>
            <p:nvPr/>
          </p:nvSpPr>
          <p:spPr>
            <a:xfrm>
              <a:off x="7892780" y="4574193"/>
              <a:ext cx="1569657" cy="753563"/>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zh-CN" altLang="en-US" dirty="0"/>
                <a:t>云服务</a:t>
              </a:r>
              <a:endParaRPr lang="zh-CN" altLang="en-US" dirty="0"/>
            </a:p>
          </p:txBody>
        </p:sp>
        <p:sp>
          <p:nvSpPr>
            <p:cNvPr id="58" name="矩形 57"/>
            <p:cNvSpPr/>
            <p:nvPr/>
          </p:nvSpPr>
          <p:spPr>
            <a:xfrm>
              <a:off x="10436383" y="4112849"/>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200" kern="0" dirty="0">
                  <a:solidFill>
                    <a:schemeClr val="bg1"/>
                  </a:solidFill>
                  <a:latin typeface="微软雅黑" panose="020B0503020204020204" charset="-122"/>
                  <a:ea typeface="微软雅黑" panose="020B0503020204020204" charset="-122"/>
                </a:rPr>
                <a:t>发票查验</a:t>
              </a:r>
              <a:endParaRPr lang="zh-CN" altLang="en-US" sz="1200" kern="0" dirty="0">
                <a:solidFill>
                  <a:schemeClr val="bg1"/>
                </a:solidFill>
                <a:latin typeface="微软雅黑" panose="020B0503020204020204" charset="-122"/>
                <a:ea typeface="微软雅黑" panose="020B0503020204020204" charset="-122"/>
              </a:endParaRPr>
            </a:p>
          </p:txBody>
        </p:sp>
        <p:sp>
          <p:nvSpPr>
            <p:cNvPr id="59" name="矩形 58"/>
            <p:cNvSpPr/>
            <p:nvPr/>
          </p:nvSpPr>
          <p:spPr>
            <a:xfrm>
              <a:off x="10192272" y="3739315"/>
              <a:ext cx="1473702" cy="854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10366171" y="3834172"/>
              <a:ext cx="1111341"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latin typeface="微软雅黑" panose="020B0503020204020204" charset="-122"/>
                  <a:ea typeface="微软雅黑" panose="020B0503020204020204" charset="-122"/>
                  <a:sym typeface="+mn-ea"/>
                </a:rPr>
                <a:t>门户</a:t>
              </a: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公众号等</a:t>
              </a:r>
              <a:endParaRPr lang="zh-CN" altLang="en-US" sz="1200" dirty="0">
                <a:latin typeface="微软雅黑" panose="020B0503020204020204" charset="-122"/>
                <a:ea typeface="微软雅黑" panose="020B0503020204020204" charset="-122"/>
                <a:sym typeface="+mn-ea"/>
              </a:endParaRPr>
            </a:p>
          </p:txBody>
        </p:sp>
        <p:cxnSp>
          <p:nvCxnSpPr>
            <p:cNvPr id="61" name="直接箭头连接符 60"/>
            <p:cNvCxnSpPr/>
            <p:nvPr/>
          </p:nvCxnSpPr>
          <p:spPr>
            <a:xfrm>
              <a:off x="7156290" y="4950974"/>
              <a:ext cx="680371" cy="0"/>
            </a:xfrm>
            <a:prstGeom prst="straightConnector1">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cxnSp>
          <p:nvCxnSpPr>
            <p:cNvPr id="62" name="肘形连接符 8"/>
            <p:cNvCxnSpPr>
              <a:stCxn id="59" idx="2"/>
              <a:endCxn id="57" idx="0"/>
            </p:cNvCxnSpPr>
            <p:nvPr/>
          </p:nvCxnSpPr>
          <p:spPr>
            <a:xfrm rot="5400000">
              <a:off x="10016573" y="4038425"/>
              <a:ext cx="357106" cy="1467994"/>
            </a:xfrm>
            <a:prstGeom prst="bentConnector2">
              <a:avLst/>
            </a:prstGeom>
            <a:noFill/>
            <a:ln w="28575" cap="flat">
              <a:solidFill>
                <a:schemeClr val="accent2"/>
              </a:solidFill>
              <a:prstDash val="solid"/>
              <a:miter lim="800000"/>
              <a:tailEnd type="arrow"/>
            </a:ln>
          </p:spPr>
          <p:style>
            <a:lnRef idx="0">
              <a:scrgbClr r="0" g="0" b="0"/>
            </a:lnRef>
            <a:fillRef idx="0">
              <a:scrgbClr r="0" g="0" b="0"/>
            </a:fillRef>
            <a:effectRef idx="0">
              <a:scrgbClr r="0" g="0" b="0"/>
            </a:effectRef>
            <a:fontRef idx="none"/>
          </p:style>
        </p:cxnSp>
        <p:sp>
          <p:nvSpPr>
            <p:cNvPr id="63" name="圆角矩形 129"/>
            <p:cNvSpPr/>
            <p:nvPr/>
          </p:nvSpPr>
          <p:spPr>
            <a:xfrm>
              <a:off x="3785732" y="5612574"/>
              <a:ext cx="1604596" cy="412488"/>
            </a:xfrm>
            <a:prstGeom prst="roundRect">
              <a:avLst/>
            </a:prstGeom>
          </p:spPr>
          <p:style>
            <a:lnRef idx="3">
              <a:schemeClr val="lt1"/>
            </a:lnRef>
            <a:fillRef idx="1">
              <a:schemeClr val="accent5"/>
            </a:fillRef>
            <a:effectRef idx="1">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solidFill>
                    <a:schemeClr val="bg1"/>
                  </a:solidFill>
                  <a:latin typeface="微软雅黑" panose="020B0503020204020204" charset="-122"/>
                  <a:ea typeface="微软雅黑" panose="020B0503020204020204" charset="-122"/>
                  <a:sym typeface="+mn-ea"/>
                </a:rPr>
                <a:t>原电子发票系统</a:t>
              </a:r>
              <a:endParaRPr lang="en-US" altLang="zh-CN" sz="1200" dirty="0">
                <a:solidFill>
                  <a:schemeClr val="bg1"/>
                </a:solidFill>
                <a:latin typeface="微软雅黑" panose="020B0503020204020204" charset="-122"/>
                <a:ea typeface="微软雅黑" panose="020B0503020204020204" charset="-122"/>
                <a:sym typeface="+mn-ea"/>
              </a:endParaRPr>
            </a:p>
          </p:txBody>
        </p:sp>
        <p:sp>
          <p:nvSpPr>
            <p:cNvPr id="64" name="圆角矩形 130"/>
            <p:cNvSpPr/>
            <p:nvPr/>
          </p:nvSpPr>
          <p:spPr>
            <a:xfrm>
              <a:off x="2054006" y="5600847"/>
              <a:ext cx="1630430" cy="412488"/>
            </a:xfrm>
            <a:prstGeom prst="roundRect">
              <a:avLst/>
            </a:prstGeom>
          </p:spPr>
          <p:style>
            <a:lnRef idx="3">
              <a:schemeClr val="lt1"/>
            </a:lnRef>
            <a:fillRef idx="1">
              <a:schemeClr val="accent5"/>
            </a:fillRef>
            <a:effectRef idx="1">
              <a:schemeClr val="accent5"/>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solidFill>
                    <a:schemeClr val="bg1"/>
                  </a:solidFill>
                  <a:latin typeface="微软雅黑" panose="020B0503020204020204" charset="-122"/>
                  <a:ea typeface="微软雅黑" panose="020B0503020204020204" charset="-122"/>
                  <a:sym typeface="+mn-ea"/>
                </a:rPr>
                <a:t>电子邮件系统</a:t>
              </a:r>
              <a:endParaRPr lang="en-US" altLang="zh-CN" sz="1200" dirty="0">
                <a:solidFill>
                  <a:schemeClr val="bg1"/>
                </a:solidFill>
                <a:latin typeface="微软雅黑" panose="020B0503020204020204" charset="-122"/>
                <a:ea typeface="微软雅黑" panose="020B0503020204020204" charset="-122"/>
                <a:sym typeface="+mn-ea"/>
              </a:endParaRPr>
            </a:p>
          </p:txBody>
        </p:sp>
        <p:cxnSp>
          <p:nvCxnSpPr>
            <p:cNvPr id="65" name="直接箭头连接符 64"/>
            <p:cNvCxnSpPr>
              <a:endCxn id="7" idx="0"/>
            </p:cNvCxnSpPr>
            <p:nvPr/>
          </p:nvCxnSpPr>
          <p:spPr>
            <a:xfrm flipH="1">
              <a:off x="6263953" y="5377601"/>
              <a:ext cx="4088" cy="229103"/>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4" idx="2"/>
              <a:endCxn id="63" idx="0"/>
            </p:cNvCxnSpPr>
            <p:nvPr/>
          </p:nvCxnSpPr>
          <p:spPr>
            <a:xfrm>
              <a:off x="4585475" y="5363507"/>
              <a:ext cx="2555" cy="249067"/>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endCxn id="64" idx="0"/>
            </p:cNvCxnSpPr>
            <p:nvPr/>
          </p:nvCxnSpPr>
          <p:spPr>
            <a:xfrm>
              <a:off x="2865509" y="5377601"/>
              <a:ext cx="3712" cy="223246"/>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2969416" y="5394429"/>
              <a:ext cx="684582"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latin typeface="微软雅黑" panose="020B0503020204020204" charset="-122"/>
                  <a:ea typeface="微软雅黑" panose="020B0503020204020204" charset="-122"/>
                  <a:sym typeface="+mn-ea"/>
                </a:rPr>
                <a:t>发送邮件</a:t>
              </a:r>
              <a:endParaRPr lang="zh-CN" altLang="en-US" sz="1200" dirty="0">
                <a:latin typeface="微软雅黑" panose="020B0503020204020204" charset="-122"/>
                <a:ea typeface="微软雅黑" panose="020B0503020204020204" charset="-122"/>
                <a:sym typeface="+mn-ea"/>
              </a:endParaRPr>
            </a:p>
          </p:txBody>
        </p:sp>
        <p:sp>
          <p:nvSpPr>
            <p:cNvPr id="69" name="文本框 68"/>
            <p:cNvSpPr txBox="1"/>
            <p:nvPr/>
          </p:nvSpPr>
          <p:spPr>
            <a:xfrm>
              <a:off x="4615913" y="5413225"/>
              <a:ext cx="997487"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latin typeface="微软雅黑" panose="020B0503020204020204" charset="-122"/>
                  <a:ea typeface="微软雅黑" panose="020B0503020204020204" charset="-122"/>
                  <a:sym typeface="+mn-ea"/>
                </a:rPr>
                <a:t>历史发票查询</a:t>
              </a:r>
              <a:endParaRPr lang="zh-CN" altLang="en-US" sz="1200" dirty="0">
                <a:latin typeface="微软雅黑" panose="020B0503020204020204" charset="-122"/>
                <a:ea typeface="微软雅黑" panose="020B0503020204020204" charset="-122"/>
                <a:sym typeface="+mn-ea"/>
              </a:endParaRPr>
            </a:p>
          </p:txBody>
        </p:sp>
        <p:sp>
          <p:nvSpPr>
            <p:cNvPr id="70" name="文本框 69"/>
            <p:cNvSpPr txBox="1"/>
            <p:nvPr/>
          </p:nvSpPr>
          <p:spPr>
            <a:xfrm>
              <a:off x="6378371" y="5388510"/>
              <a:ext cx="997487"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latin typeface="微软雅黑" panose="020B0503020204020204" charset="-122"/>
                  <a:ea typeface="微软雅黑" panose="020B0503020204020204" charset="-122"/>
                  <a:sym typeface="+mn-ea"/>
                </a:rPr>
                <a:t>发票数据上链</a:t>
              </a:r>
              <a:endParaRPr lang="zh-CN" altLang="en-US" sz="1200" dirty="0">
                <a:latin typeface="微软雅黑" panose="020B0503020204020204" charset="-122"/>
                <a:ea typeface="微软雅黑" panose="020B0503020204020204" charset="-122"/>
                <a:sym typeface="+mn-ea"/>
              </a:endParaRPr>
            </a:p>
          </p:txBody>
        </p:sp>
        <p:cxnSp>
          <p:nvCxnSpPr>
            <p:cNvPr id="71" name="直接箭头连接符 70"/>
            <p:cNvCxnSpPr>
              <a:stCxn id="74" idx="2"/>
              <a:endCxn id="59" idx="0"/>
            </p:cNvCxnSpPr>
            <p:nvPr/>
          </p:nvCxnSpPr>
          <p:spPr>
            <a:xfrm flipH="1">
              <a:off x="10929123" y="3323461"/>
              <a:ext cx="458" cy="415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5713631" y="3762933"/>
              <a:ext cx="1294337" cy="595221"/>
            </a:xfrm>
            <a:prstGeom prst="rect">
              <a:avLst/>
            </a:prstGeom>
          </p:spPr>
          <p:style>
            <a:lnRef idx="3">
              <a:schemeClr val="lt1"/>
            </a:lnRef>
            <a:fillRef idx="1">
              <a:schemeClr val="accent2"/>
            </a:fillRef>
            <a:effectRef idx="1">
              <a:schemeClr val="accent2"/>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1200" dirty="0">
                  <a:latin typeface="微软雅黑" panose="020B0503020204020204" charset="-122"/>
                  <a:ea typeface="微软雅黑" panose="020B0503020204020204" charset="-122"/>
                  <a:sym typeface="+mn-ea"/>
                </a:rPr>
                <a:t>可视化展示</a:t>
              </a:r>
              <a:endParaRPr lang="zh-CN" altLang="en-US" sz="1200" dirty="0">
                <a:latin typeface="微软雅黑" panose="020B0503020204020204" charset="-122"/>
                <a:ea typeface="微软雅黑" panose="020B0503020204020204" charset="-122"/>
                <a:sym typeface="+mn-ea"/>
              </a:endParaRPr>
            </a:p>
          </p:txBody>
        </p:sp>
      </p:grpSp>
      <p:sp>
        <p:nvSpPr>
          <p:cNvPr id="79" name="矩形 78"/>
          <p:cNvSpPr/>
          <p:nvPr/>
        </p:nvSpPr>
        <p:spPr>
          <a:xfrm>
            <a:off x="4257657" y="1119588"/>
            <a:ext cx="2694969" cy="369332"/>
          </a:xfrm>
          <a:prstGeom prst="rect">
            <a:avLst/>
          </a:prstGeom>
        </p:spPr>
        <p:txBody>
          <a:bodyPr wrap="none">
            <a:spAutoFit/>
          </a:bodyPr>
          <a:lstStyle/>
          <a:p>
            <a:r>
              <a:rPr lang="zh-CN" altLang="en-US" b="1" dirty="0">
                <a:solidFill>
                  <a:schemeClr val="accent5"/>
                </a:solidFill>
                <a:latin typeface="微软雅黑" panose="020B0503020204020204" charset="-122"/>
                <a:ea typeface="微软雅黑" panose="020B0503020204020204" charset="-122"/>
                <a:sym typeface="Arial" panose="020B0604020202020204" pitchFamily="34" charset="0"/>
              </a:rPr>
              <a:t>项目蓝图</a:t>
            </a:r>
            <a:r>
              <a:rPr lang="en-US" altLang="zh-CN" b="1" dirty="0">
                <a:solidFill>
                  <a:schemeClr val="accent5"/>
                </a:solidFill>
                <a:latin typeface="微软雅黑" panose="020B0503020204020204" charset="-122"/>
                <a:ea typeface="微软雅黑" panose="020B0503020204020204" charset="-122"/>
                <a:sym typeface="Arial" panose="020B0604020202020204" pitchFamily="34" charset="0"/>
              </a:rPr>
              <a:t>--</a:t>
            </a:r>
            <a:r>
              <a:rPr lang="zh-CN" altLang="en-US" b="1" dirty="0">
                <a:solidFill>
                  <a:schemeClr val="accent5"/>
                </a:solidFill>
                <a:latin typeface="微软雅黑" panose="020B0503020204020204" charset="-122"/>
                <a:ea typeface="微软雅黑" panose="020B0503020204020204" charset="-122"/>
                <a:sym typeface="Arial" panose="020B0604020202020204" pitchFamily="34" charset="0"/>
              </a:rPr>
              <a:t>总体应用架构</a:t>
            </a:r>
            <a:endParaRPr lang="zh-CN" altLang="zh-CN" b="1" dirty="0">
              <a:solidFill>
                <a:schemeClr val="accent5"/>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3" name="组合 2"/>
          <p:cNvGrpSpPr/>
          <p:nvPr/>
        </p:nvGrpSpPr>
        <p:grpSpPr>
          <a:xfrm>
            <a:off x="420411" y="1478804"/>
            <a:ext cx="11391884" cy="5081704"/>
            <a:chOff x="526415" y="1086128"/>
            <a:chExt cx="11391884" cy="5081704"/>
          </a:xfrm>
        </p:grpSpPr>
        <p:sp>
          <p:nvSpPr>
            <p:cNvPr id="4" name="矩形 3"/>
            <p:cNvSpPr/>
            <p:nvPr/>
          </p:nvSpPr>
          <p:spPr>
            <a:xfrm>
              <a:off x="900878" y="1457481"/>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200" kern="0" dirty="0">
                  <a:solidFill>
                    <a:schemeClr val="bg1"/>
                  </a:solidFill>
                  <a:latin typeface="微软雅黑" panose="020B0503020204020204" charset="-122"/>
                  <a:ea typeface="微软雅黑" panose="020B0503020204020204" charset="-122"/>
                </a:rPr>
                <a:t>客服系统</a:t>
              </a:r>
              <a:endParaRPr lang="zh-CN" altLang="en-US" sz="1200" kern="0" dirty="0">
                <a:solidFill>
                  <a:schemeClr val="bg1"/>
                </a:solidFill>
                <a:latin typeface="微软雅黑" panose="020B0503020204020204" charset="-122"/>
                <a:ea typeface="微软雅黑" panose="020B0503020204020204" charset="-122"/>
              </a:endParaRPr>
            </a:p>
          </p:txBody>
        </p:sp>
        <p:sp>
          <p:nvSpPr>
            <p:cNvPr id="5" name="矩形 4"/>
            <p:cNvSpPr/>
            <p:nvPr/>
          </p:nvSpPr>
          <p:spPr>
            <a:xfrm>
              <a:off x="2135609" y="1457481"/>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200" kern="0" dirty="0">
                  <a:solidFill>
                    <a:schemeClr val="bg1"/>
                  </a:solidFill>
                  <a:latin typeface="微软雅黑" panose="020B0503020204020204" charset="-122"/>
                  <a:ea typeface="微软雅黑" panose="020B0503020204020204" charset="-122"/>
                </a:rPr>
                <a:t>SAP</a:t>
              </a:r>
              <a:endParaRPr lang="zh-CN" altLang="en-US" sz="1200" kern="0" dirty="0">
                <a:solidFill>
                  <a:schemeClr val="bg1"/>
                </a:solidFill>
                <a:latin typeface="微软雅黑" panose="020B0503020204020204" charset="-122"/>
                <a:ea typeface="微软雅黑" panose="020B0503020204020204" charset="-122"/>
              </a:endParaRPr>
            </a:p>
          </p:txBody>
        </p:sp>
        <p:sp>
          <p:nvSpPr>
            <p:cNvPr id="6" name="矩形 5"/>
            <p:cNvSpPr/>
            <p:nvPr/>
          </p:nvSpPr>
          <p:spPr>
            <a:xfrm>
              <a:off x="3370340" y="1457481"/>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200" kern="0" dirty="0">
                  <a:solidFill>
                    <a:schemeClr val="bg1"/>
                  </a:solidFill>
                  <a:latin typeface="微软雅黑" panose="020B0503020204020204" charset="-122"/>
                  <a:ea typeface="微软雅黑" panose="020B0503020204020204" charset="-122"/>
                </a:rPr>
                <a:t>广燃优选</a:t>
              </a:r>
              <a:endParaRPr lang="zh-CN" altLang="en-US" sz="1200" kern="0"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4605071" y="1456564"/>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zh-CN" altLang="en-US" sz="1000" kern="0" dirty="0">
                  <a:solidFill>
                    <a:schemeClr val="bg1"/>
                  </a:solidFill>
                  <a:latin typeface="微软雅黑" panose="020B0503020204020204" charset="-122"/>
                  <a:ea typeface="微软雅黑" panose="020B0503020204020204" charset="-122"/>
                </a:rPr>
                <a:t>科技公司系统</a:t>
              </a:r>
              <a:endParaRPr lang="zh-CN" altLang="en-US" sz="1000" kern="0" dirty="0">
                <a:solidFill>
                  <a:schemeClr val="bg1"/>
                </a:solidFill>
                <a:latin typeface="微软雅黑" panose="020B0503020204020204" charset="-122"/>
                <a:ea typeface="微软雅黑" panose="020B0503020204020204" charset="-122"/>
              </a:endParaRPr>
            </a:p>
          </p:txBody>
        </p:sp>
        <p:sp>
          <p:nvSpPr>
            <p:cNvPr id="8" name="矩形 7"/>
            <p:cNvSpPr/>
            <p:nvPr/>
          </p:nvSpPr>
          <p:spPr>
            <a:xfrm>
              <a:off x="5787385" y="1456564"/>
              <a:ext cx="970918" cy="361876"/>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defTabSz="685800"/>
              <a:r>
                <a:rPr lang="en-US" altLang="zh-CN" sz="1200" kern="0" dirty="0">
                  <a:solidFill>
                    <a:schemeClr val="bg1"/>
                  </a:solidFill>
                  <a:latin typeface="微软雅黑" panose="020B0503020204020204" charset="-122"/>
                  <a:ea typeface="微软雅黑" panose="020B0503020204020204" charset="-122"/>
                </a:rPr>
                <a:t>……</a:t>
              </a:r>
              <a:endParaRPr lang="zh-CN" altLang="en-US" sz="1200" kern="0" dirty="0">
                <a:solidFill>
                  <a:schemeClr val="bg1"/>
                </a:solidFill>
                <a:latin typeface="微软雅黑" panose="020B0503020204020204" charset="-122"/>
                <a:ea typeface="微软雅黑" panose="020B0503020204020204" charset="-122"/>
              </a:endParaRPr>
            </a:p>
          </p:txBody>
        </p:sp>
        <p:sp>
          <p:nvSpPr>
            <p:cNvPr id="9" name="圆角矩形 188"/>
            <p:cNvSpPr/>
            <p:nvPr/>
          </p:nvSpPr>
          <p:spPr>
            <a:xfrm>
              <a:off x="526415" y="1086128"/>
              <a:ext cx="6496572" cy="841683"/>
            </a:xfrm>
            <a:prstGeom prst="roundRect">
              <a:avLst/>
            </a:prstGeom>
            <a:noFill/>
            <a:ln w="19050">
              <a:solidFill>
                <a:schemeClr val="accent1">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100">
                <a:latin typeface="+mn-ea"/>
              </a:endParaRPr>
            </a:p>
          </p:txBody>
        </p:sp>
        <p:sp>
          <p:nvSpPr>
            <p:cNvPr id="10" name="矩形 9"/>
            <p:cNvSpPr/>
            <p:nvPr/>
          </p:nvSpPr>
          <p:spPr>
            <a:xfrm>
              <a:off x="826034" y="3011114"/>
              <a:ext cx="1788031" cy="13628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dirty="0"/>
                <a:t>原</a:t>
              </a:r>
              <a:endParaRPr lang="en-US" altLang="zh-CN" dirty="0"/>
            </a:p>
            <a:p>
              <a:pPr algn="ctr"/>
              <a:r>
                <a:rPr lang="zh-CN" altLang="en-US" dirty="0"/>
                <a:t>电子发票系统</a:t>
              </a:r>
              <a:endParaRPr lang="zh-CN" altLang="en-US" dirty="0"/>
            </a:p>
          </p:txBody>
        </p:sp>
        <p:sp>
          <p:nvSpPr>
            <p:cNvPr id="11" name="矩形 10"/>
            <p:cNvSpPr/>
            <p:nvPr/>
          </p:nvSpPr>
          <p:spPr>
            <a:xfrm>
              <a:off x="5114689" y="3011114"/>
              <a:ext cx="1788031" cy="136286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dirty="0"/>
                <a:t>新</a:t>
              </a:r>
              <a:endParaRPr lang="en-US" altLang="zh-CN" dirty="0"/>
            </a:p>
            <a:p>
              <a:pPr algn="ctr"/>
              <a:r>
                <a:rPr lang="zh-CN" altLang="en-US" dirty="0"/>
                <a:t>电子发票系统</a:t>
              </a:r>
              <a:endParaRPr lang="zh-CN" altLang="en-US" dirty="0"/>
            </a:p>
          </p:txBody>
        </p:sp>
        <p:sp>
          <p:nvSpPr>
            <p:cNvPr id="12" name="流程图: 磁盘 11"/>
            <p:cNvSpPr/>
            <p:nvPr/>
          </p:nvSpPr>
          <p:spPr>
            <a:xfrm>
              <a:off x="900878" y="5381565"/>
              <a:ext cx="1700668" cy="786267"/>
            </a:xfrm>
            <a:prstGeom prst="flowChartMagneticDisk">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dirty="0"/>
                <a:t>oracle</a:t>
              </a:r>
              <a:endParaRPr lang="zh-CN" altLang="en-US" dirty="0"/>
            </a:p>
          </p:txBody>
        </p:sp>
        <p:sp>
          <p:nvSpPr>
            <p:cNvPr id="13" name="流程图: 磁盘 12"/>
            <p:cNvSpPr/>
            <p:nvPr/>
          </p:nvSpPr>
          <p:spPr>
            <a:xfrm>
              <a:off x="5206755" y="5381565"/>
              <a:ext cx="1700668" cy="786267"/>
            </a:xfrm>
            <a:prstGeom prst="flowChartMagneticDis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CN" altLang="en-US" dirty="0"/>
                <a:t>大金</a:t>
              </a:r>
              <a:r>
                <a:rPr lang="en-US" altLang="zh-CN" dirty="0"/>
                <a:t>PG</a:t>
              </a:r>
              <a:endParaRPr lang="zh-CN" altLang="en-US" dirty="0"/>
            </a:p>
          </p:txBody>
        </p:sp>
        <p:sp>
          <p:nvSpPr>
            <p:cNvPr id="14" name="下箭头 9"/>
            <p:cNvSpPr/>
            <p:nvPr/>
          </p:nvSpPr>
          <p:spPr>
            <a:xfrm>
              <a:off x="1612302" y="2085065"/>
              <a:ext cx="215495" cy="856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5" name="下箭头 128"/>
            <p:cNvSpPr/>
            <p:nvPr/>
          </p:nvSpPr>
          <p:spPr>
            <a:xfrm>
              <a:off x="1650158" y="4467165"/>
              <a:ext cx="221637" cy="8561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6" name="下箭头 135"/>
            <p:cNvSpPr/>
            <p:nvPr/>
          </p:nvSpPr>
          <p:spPr>
            <a:xfrm>
              <a:off x="5929334" y="4467165"/>
              <a:ext cx="221637" cy="856158"/>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7" name="文本框 16"/>
            <p:cNvSpPr txBox="1"/>
            <p:nvPr/>
          </p:nvSpPr>
          <p:spPr>
            <a:xfrm>
              <a:off x="7326849" y="2764892"/>
              <a:ext cx="4327923"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solidFill>
                    <a:schemeClr val="accent2"/>
                  </a:solidFill>
                  <a:latin typeface="微软雅黑" panose="020B0503020204020204" charset="-122"/>
                  <a:ea typeface="微软雅黑" panose="020B0503020204020204" charset="-122"/>
                  <a:sym typeface="+mn-ea"/>
                </a:rPr>
                <a:t>步骤二：开发新电票平台</a:t>
              </a:r>
              <a:endParaRPr lang="en-US" altLang="zh-CN" dirty="0">
                <a:solidFill>
                  <a:schemeClr val="accent2"/>
                </a:solidFill>
                <a:latin typeface="微软雅黑" panose="020B0503020204020204" charset="-122"/>
                <a:ea typeface="微软雅黑" panose="020B0503020204020204" charset="-122"/>
                <a:sym typeface="+mn-ea"/>
              </a:endParaRPr>
            </a:p>
          </p:txBody>
        </p:sp>
        <p:sp>
          <p:nvSpPr>
            <p:cNvPr id="18" name="文本框 17"/>
            <p:cNvSpPr txBox="1"/>
            <p:nvPr/>
          </p:nvSpPr>
          <p:spPr>
            <a:xfrm>
              <a:off x="7326848" y="3446919"/>
              <a:ext cx="4327923"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solidFill>
                    <a:schemeClr val="accent6"/>
                  </a:solidFill>
                  <a:latin typeface="微软雅黑" panose="020B0503020204020204" charset="-122"/>
                  <a:ea typeface="微软雅黑" panose="020B0503020204020204" charset="-122"/>
                  <a:sym typeface="+mn-ea"/>
                </a:rPr>
                <a:t>步骤三：业务接口平移，接口适配</a:t>
              </a:r>
              <a:endParaRPr lang="zh-CN" altLang="en-US" sz="1400" dirty="0">
                <a:solidFill>
                  <a:schemeClr val="accent6"/>
                </a:solidFill>
                <a:latin typeface="微软雅黑" panose="020B0503020204020204" charset="-122"/>
                <a:ea typeface="微软雅黑" panose="020B0503020204020204" charset="-122"/>
                <a:sym typeface="+mn-ea"/>
              </a:endParaRPr>
            </a:p>
          </p:txBody>
        </p:sp>
        <p:sp>
          <p:nvSpPr>
            <p:cNvPr id="19" name="文本框 18"/>
            <p:cNvSpPr txBox="1"/>
            <p:nvPr/>
          </p:nvSpPr>
          <p:spPr>
            <a:xfrm>
              <a:off x="3432410" y="1161806"/>
              <a:ext cx="684582" cy="18722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b="1" dirty="0">
                  <a:latin typeface="微软雅黑" panose="020B0503020204020204" charset="-122"/>
                  <a:ea typeface="微软雅黑" panose="020B0503020204020204" charset="-122"/>
                  <a:sym typeface="+mn-ea"/>
                </a:rPr>
                <a:t>业务系统</a:t>
              </a:r>
              <a:endParaRPr lang="zh-CN" altLang="en-US" sz="1200" b="1" dirty="0">
                <a:latin typeface="微软雅黑" panose="020B0503020204020204" charset="-122"/>
                <a:ea typeface="微软雅黑" panose="020B0503020204020204" charset="-122"/>
                <a:sym typeface="+mn-ea"/>
              </a:endParaRPr>
            </a:p>
          </p:txBody>
        </p:sp>
        <p:sp>
          <p:nvSpPr>
            <p:cNvPr id="20" name="文本框 19"/>
            <p:cNvSpPr txBox="1"/>
            <p:nvPr/>
          </p:nvSpPr>
          <p:spPr>
            <a:xfrm>
              <a:off x="7326847" y="4235477"/>
              <a:ext cx="4327923"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solidFill>
                    <a:schemeClr val="accent5"/>
                  </a:solidFill>
                  <a:latin typeface="微软雅黑" panose="020B0503020204020204" charset="-122"/>
                  <a:ea typeface="微软雅黑" panose="020B0503020204020204" charset="-122"/>
                  <a:sym typeface="+mn-ea"/>
                </a:rPr>
                <a:t>步骤四：历史数据迁移</a:t>
              </a:r>
              <a:endParaRPr lang="zh-CN" altLang="en-US" sz="1400" dirty="0">
                <a:solidFill>
                  <a:schemeClr val="accent5"/>
                </a:solidFill>
                <a:latin typeface="微软雅黑" panose="020B0503020204020204" charset="-122"/>
                <a:ea typeface="微软雅黑" panose="020B0503020204020204" charset="-122"/>
                <a:sym typeface="+mn-ea"/>
              </a:endParaRPr>
            </a:p>
          </p:txBody>
        </p:sp>
        <p:sp>
          <p:nvSpPr>
            <p:cNvPr id="21" name="文本框 20"/>
            <p:cNvSpPr txBox="1"/>
            <p:nvPr/>
          </p:nvSpPr>
          <p:spPr>
            <a:xfrm>
              <a:off x="7326846" y="5024035"/>
              <a:ext cx="4327923"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solidFill>
                    <a:srgbClr val="FF0000"/>
                  </a:solidFill>
                  <a:latin typeface="微软雅黑" panose="020B0503020204020204" charset="-122"/>
                  <a:ea typeface="微软雅黑" panose="020B0503020204020204" charset="-122"/>
                  <a:sym typeface="+mn-ea"/>
                </a:rPr>
                <a:t>步骤五：系统切换</a:t>
              </a:r>
              <a:endParaRPr lang="zh-CN" altLang="en-US" sz="1400" dirty="0">
                <a:solidFill>
                  <a:srgbClr val="FF0000"/>
                </a:solidFill>
                <a:latin typeface="微软雅黑" panose="020B0503020204020204" charset="-122"/>
                <a:ea typeface="微软雅黑" panose="020B0503020204020204" charset="-122"/>
                <a:sym typeface="+mn-ea"/>
              </a:endParaRPr>
            </a:p>
          </p:txBody>
        </p:sp>
        <p:sp>
          <p:nvSpPr>
            <p:cNvPr id="22" name="文本框 21"/>
            <p:cNvSpPr txBox="1"/>
            <p:nvPr/>
          </p:nvSpPr>
          <p:spPr>
            <a:xfrm>
              <a:off x="7326849" y="2061768"/>
              <a:ext cx="4591450"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solidFill>
                    <a:srgbClr val="5B9BD5"/>
                  </a:solidFill>
                  <a:latin typeface="微软雅黑" panose="020B0503020204020204" charset="-122"/>
                  <a:ea typeface="微软雅黑" panose="020B0503020204020204" charset="-122"/>
                  <a:sym typeface="+mn-ea"/>
                </a:rPr>
                <a:t>步骤一：新系统建设完成前，原平台继续运行</a:t>
              </a:r>
              <a:endParaRPr lang="zh-CN" altLang="en-US" dirty="0">
                <a:solidFill>
                  <a:srgbClr val="5B9BD5"/>
                </a:solidFill>
                <a:latin typeface="微软雅黑" panose="020B0503020204020204" charset="-122"/>
                <a:ea typeface="微软雅黑" panose="020B0503020204020204" charset="-122"/>
                <a:sym typeface="+mn-ea"/>
              </a:endParaRPr>
            </a:p>
          </p:txBody>
        </p:sp>
        <p:sp>
          <p:nvSpPr>
            <p:cNvPr id="23" name="文本框 22"/>
            <p:cNvSpPr txBox="1"/>
            <p:nvPr/>
          </p:nvSpPr>
          <p:spPr>
            <a:xfrm>
              <a:off x="7326846" y="5682767"/>
              <a:ext cx="4327923" cy="276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dirty="0">
                  <a:latin typeface="微软雅黑" panose="020B0503020204020204" charset="-122"/>
                  <a:ea typeface="微软雅黑" panose="020B0503020204020204" charset="-122"/>
                  <a:sym typeface="+mn-ea"/>
                </a:rPr>
                <a:t>步骤六：关停原电子发票系统</a:t>
              </a:r>
              <a:endParaRPr lang="zh-CN" altLang="en-US" sz="1400" dirty="0">
                <a:latin typeface="微软雅黑" panose="020B0503020204020204" charset="-122"/>
                <a:ea typeface="微软雅黑" panose="020B0503020204020204" charset="-122"/>
                <a:sym typeface="+mn-ea"/>
              </a:endParaRPr>
            </a:p>
          </p:txBody>
        </p:sp>
        <p:grpSp>
          <p:nvGrpSpPr>
            <p:cNvPr id="24" name="组合 23"/>
            <p:cNvGrpSpPr/>
            <p:nvPr/>
          </p:nvGrpSpPr>
          <p:grpSpPr>
            <a:xfrm>
              <a:off x="1503315" y="2251090"/>
              <a:ext cx="433468" cy="441249"/>
              <a:chOff x="3590393" y="4260351"/>
              <a:chExt cx="639291" cy="650766"/>
            </a:xfrm>
          </p:grpSpPr>
          <p:sp>
            <p:nvSpPr>
              <p:cNvPr id="38" name="矩形 37"/>
              <p:cNvSpPr/>
              <p:nvPr/>
            </p:nvSpPr>
            <p:spPr>
              <a:xfrm rot="2591023">
                <a:off x="3590393" y="4534254"/>
                <a:ext cx="639291" cy="1061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rot="7802282">
                <a:off x="3570438" y="4532675"/>
                <a:ext cx="650766" cy="1061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1544242" y="4674619"/>
              <a:ext cx="433468" cy="441249"/>
              <a:chOff x="3590393" y="4260351"/>
              <a:chExt cx="639291" cy="650766"/>
            </a:xfrm>
          </p:grpSpPr>
          <p:sp>
            <p:nvSpPr>
              <p:cNvPr id="36" name="矩形 35"/>
              <p:cNvSpPr/>
              <p:nvPr/>
            </p:nvSpPr>
            <p:spPr>
              <a:xfrm rot="2591023">
                <a:off x="3590393" y="4534254"/>
                <a:ext cx="639291" cy="1061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rot="7802282">
                <a:off x="3570438" y="4532675"/>
                <a:ext cx="650766" cy="1061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a:blip r:embed="rId1" cstate="print"/>
            <a:stretch>
              <a:fillRect/>
            </a:stretch>
          </p:blipFill>
          <p:spPr>
            <a:xfrm>
              <a:off x="6285014" y="2297262"/>
              <a:ext cx="473289" cy="344401"/>
            </a:xfrm>
            <a:prstGeom prst="rect">
              <a:avLst/>
            </a:prstGeom>
          </p:spPr>
        </p:pic>
        <p:grpSp>
          <p:nvGrpSpPr>
            <p:cNvPr id="27" name="组合 26"/>
            <p:cNvGrpSpPr/>
            <p:nvPr/>
          </p:nvGrpSpPr>
          <p:grpSpPr>
            <a:xfrm>
              <a:off x="3074961" y="3328922"/>
              <a:ext cx="1561675" cy="429294"/>
              <a:chOff x="3074961" y="3328922"/>
              <a:chExt cx="1561675" cy="429294"/>
            </a:xfrm>
          </p:grpSpPr>
          <p:sp>
            <p:nvSpPr>
              <p:cNvPr id="34" name="右箭头 10"/>
              <p:cNvSpPr/>
              <p:nvPr/>
            </p:nvSpPr>
            <p:spPr>
              <a:xfrm>
                <a:off x="3074961" y="3446919"/>
                <a:ext cx="1561675" cy="31129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35" name="文本框 34"/>
              <p:cNvSpPr txBox="1"/>
              <p:nvPr/>
            </p:nvSpPr>
            <p:spPr>
              <a:xfrm>
                <a:off x="3513507" y="3328922"/>
                <a:ext cx="684582"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solidFill>
                      <a:schemeClr val="accent6"/>
                    </a:solidFill>
                    <a:latin typeface="微软雅黑" panose="020B0503020204020204" charset="-122"/>
                    <a:ea typeface="微软雅黑" panose="020B0503020204020204" charset="-122"/>
                    <a:sym typeface="+mn-ea"/>
                  </a:rPr>
                  <a:t>接口平移</a:t>
                </a:r>
                <a:endParaRPr lang="zh-CN" altLang="en-US" sz="1200" dirty="0">
                  <a:solidFill>
                    <a:schemeClr val="accent6"/>
                  </a:solidFill>
                  <a:latin typeface="微软雅黑" panose="020B0503020204020204" charset="-122"/>
                  <a:ea typeface="微软雅黑" panose="020B0503020204020204" charset="-122"/>
                  <a:sym typeface="+mn-ea"/>
                </a:endParaRPr>
              </a:p>
            </p:txBody>
          </p:sp>
        </p:grpSp>
        <p:grpSp>
          <p:nvGrpSpPr>
            <p:cNvPr id="28" name="组合 27"/>
            <p:cNvGrpSpPr/>
            <p:nvPr/>
          </p:nvGrpSpPr>
          <p:grpSpPr>
            <a:xfrm>
              <a:off x="3106527" y="5498101"/>
              <a:ext cx="1561675" cy="473313"/>
              <a:chOff x="3106527" y="5498101"/>
              <a:chExt cx="1561675" cy="473313"/>
            </a:xfrm>
          </p:grpSpPr>
          <p:sp>
            <p:nvSpPr>
              <p:cNvPr id="32" name="右箭头 139"/>
              <p:cNvSpPr/>
              <p:nvPr/>
            </p:nvSpPr>
            <p:spPr>
              <a:xfrm>
                <a:off x="3106527" y="5660117"/>
                <a:ext cx="1561675" cy="311297"/>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solidFill>
                    <a:schemeClr val="accent5"/>
                  </a:solidFill>
                </a:endParaRPr>
              </a:p>
            </p:txBody>
          </p:sp>
          <p:sp>
            <p:nvSpPr>
              <p:cNvPr id="33" name="文本框 32"/>
              <p:cNvSpPr txBox="1"/>
              <p:nvPr/>
            </p:nvSpPr>
            <p:spPr>
              <a:xfrm>
                <a:off x="3597959" y="5498101"/>
                <a:ext cx="684582" cy="18466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l" defTabSz="457200" rtl="0" fontAlgn="auto" latinLnBrk="0" hangingPunct="0">
                  <a:lnSpc>
                    <a:spcPct val="100000"/>
                  </a:lnSpc>
                  <a:spcBef>
                    <a:spcPts val="0"/>
                  </a:spcBef>
                  <a:spcAft>
                    <a:spcPts val="0"/>
                  </a:spcAft>
                  <a:buClrTx/>
                  <a:buSzTx/>
                  <a:buFontTx/>
                  <a:buNone/>
                </a:pPr>
                <a:r>
                  <a:rPr lang="zh-CN" altLang="en-US" sz="1200" dirty="0">
                    <a:solidFill>
                      <a:schemeClr val="accent5"/>
                    </a:solidFill>
                    <a:latin typeface="微软雅黑" panose="020B0503020204020204" charset="-122"/>
                    <a:ea typeface="微软雅黑" panose="020B0503020204020204" charset="-122"/>
                    <a:sym typeface="+mn-ea"/>
                  </a:rPr>
                  <a:t>数据迁移</a:t>
                </a:r>
                <a:endParaRPr lang="zh-CN" altLang="en-US" sz="1200" dirty="0">
                  <a:solidFill>
                    <a:schemeClr val="accent5"/>
                  </a:solidFill>
                  <a:latin typeface="微软雅黑" panose="020B0503020204020204" charset="-122"/>
                  <a:ea typeface="微软雅黑" panose="020B0503020204020204" charset="-122"/>
                  <a:sym typeface="+mn-ea"/>
                </a:endParaRPr>
              </a:p>
            </p:txBody>
          </p:sp>
        </p:grpSp>
        <p:grpSp>
          <p:nvGrpSpPr>
            <p:cNvPr id="29" name="组合 28"/>
            <p:cNvGrpSpPr/>
            <p:nvPr/>
          </p:nvGrpSpPr>
          <p:grpSpPr>
            <a:xfrm>
              <a:off x="5690600" y="2055028"/>
              <a:ext cx="460371" cy="862898"/>
              <a:chOff x="5690600" y="2055028"/>
              <a:chExt cx="460371" cy="862898"/>
            </a:xfrm>
          </p:grpSpPr>
          <p:sp>
            <p:nvSpPr>
              <p:cNvPr id="30" name="下箭头 134"/>
              <p:cNvSpPr/>
              <p:nvPr/>
            </p:nvSpPr>
            <p:spPr>
              <a:xfrm>
                <a:off x="5891478" y="2061768"/>
                <a:ext cx="259493" cy="856158"/>
              </a:xfrm>
              <a:prstGeom prst="downArrow">
                <a:avLst/>
              </a:prstGeom>
              <a:solidFill>
                <a:srgbClr val="FF000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31" name="文本框 30"/>
              <p:cNvSpPr txBox="1"/>
              <p:nvPr/>
            </p:nvSpPr>
            <p:spPr>
              <a:xfrm>
                <a:off x="5690600" y="2055028"/>
                <a:ext cx="223702" cy="73866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0" tIns="0" rIns="0" bIns="0" numCol="1" spcCol="38100" rtlCol="0" anchor="t" forceAA="0">
                <a:spAutoFit/>
              </a:bodyPr>
              <a:lstStyle/>
              <a:p>
                <a:pPr marL="0" marR="0" indent="0" algn="ctr" defTabSz="457200" rtl="0" fontAlgn="auto" latinLnBrk="0" hangingPunct="0">
                  <a:lnSpc>
                    <a:spcPct val="100000"/>
                  </a:lnSpc>
                  <a:spcBef>
                    <a:spcPts val="0"/>
                  </a:spcBef>
                  <a:spcAft>
                    <a:spcPts val="0"/>
                  </a:spcAft>
                  <a:buClrTx/>
                  <a:buSzTx/>
                  <a:buFontTx/>
                  <a:buNone/>
                </a:pPr>
                <a:r>
                  <a:rPr lang="zh-CN" altLang="en-US" sz="1200" dirty="0">
                    <a:solidFill>
                      <a:srgbClr val="FF0000"/>
                    </a:solidFill>
                    <a:latin typeface="微软雅黑" panose="020B0503020204020204" charset="-122"/>
                    <a:ea typeface="微软雅黑" panose="020B0503020204020204" charset="-122"/>
                    <a:sym typeface="+mn-ea"/>
                  </a:rPr>
                  <a:t>系统切换</a:t>
                </a:r>
                <a:endParaRPr lang="zh-CN" altLang="en-US" sz="1200" dirty="0">
                  <a:solidFill>
                    <a:srgbClr val="FF0000"/>
                  </a:solidFill>
                  <a:latin typeface="微软雅黑" panose="020B0503020204020204" charset="-122"/>
                  <a:ea typeface="微软雅黑" panose="020B0503020204020204" charset="-122"/>
                  <a:sym typeface="+mn-ea"/>
                </a:endParaRPr>
              </a:p>
            </p:txBody>
          </p:sp>
        </p:grpSp>
      </p:grpSp>
      <p:sp>
        <p:nvSpPr>
          <p:cNvPr id="40" name="矩形 39"/>
          <p:cNvSpPr/>
          <p:nvPr/>
        </p:nvSpPr>
        <p:spPr>
          <a:xfrm>
            <a:off x="4245013" y="938477"/>
            <a:ext cx="3156633" cy="369332"/>
          </a:xfrm>
          <a:prstGeom prst="rect">
            <a:avLst/>
          </a:prstGeom>
        </p:spPr>
        <p:txBody>
          <a:bodyPr wrap="none">
            <a:spAutoFit/>
          </a:bodyPr>
          <a:lstStyle/>
          <a:p>
            <a:r>
              <a:rPr lang="zh-CN" altLang="en-US" b="1" dirty="0">
                <a:solidFill>
                  <a:schemeClr val="accent5"/>
                </a:solidFill>
                <a:latin typeface="微软雅黑" panose="020B0503020204020204" charset="-122"/>
                <a:ea typeface="微软雅黑" panose="020B0503020204020204" charset="-122"/>
                <a:sym typeface="Arial" panose="020B0604020202020204" pitchFamily="34" charset="0"/>
              </a:rPr>
              <a:t>项目蓝图</a:t>
            </a:r>
            <a:r>
              <a:rPr lang="en-US" altLang="zh-CN" b="1" dirty="0">
                <a:solidFill>
                  <a:schemeClr val="accent5"/>
                </a:solidFill>
                <a:latin typeface="微软雅黑" panose="020B0503020204020204" charset="-122"/>
                <a:ea typeface="微软雅黑" panose="020B0503020204020204" charset="-122"/>
                <a:sym typeface="Arial" panose="020B0604020202020204" pitchFamily="34" charset="0"/>
              </a:rPr>
              <a:t>--</a:t>
            </a:r>
            <a:r>
              <a:rPr lang="zh-CN" altLang="en-US" b="1" dirty="0">
                <a:solidFill>
                  <a:schemeClr val="accent5"/>
                </a:solidFill>
                <a:latin typeface="微软雅黑" panose="020B0503020204020204" charset="-122"/>
                <a:ea typeface="微软雅黑" panose="020B0503020204020204" charset="-122"/>
                <a:sym typeface="Arial" panose="020B0604020202020204" pitchFamily="34" charset="0"/>
              </a:rPr>
              <a:t>数据无缝衔接方案</a:t>
            </a:r>
            <a:endParaRPr lang="zh-CN" altLang="en-US" b="1" dirty="0">
              <a:solidFill>
                <a:schemeClr val="accent5"/>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pic>
        <p:nvPicPr>
          <p:cNvPr id="3" name="图片 2"/>
          <p:cNvPicPr>
            <a:picLocks noChangeAspect="1"/>
          </p:cNvPicPr>
          <p:nvPr/>
        </p:nvPicPr>
        <p:blipFill>
          <a:blip r:embed="rId1" cstate="print"/>
          <a:stretch>
            <a:fillRect/>
          </a:stretch>
        </p:blipFill>
        <p:spPr>
          <a:xfrm>
            <a:off x="421128" y="1898650"/>
            <a:ext cx="8266430" cy="4592320"/>
          </a:xfrm>
          <a:prstGeom prst="rect">
            <a:avLst/>
          </a:prstGeom>
        </p:spPr>
      </p:pic>
      <p:sp>
        <p:nvSpPr>
          <p:cNvPr id="4" name="文本框 3"/>
          <p:cNvSpPr txBox="1"/>
          <p:nvPr/>
        </p:nvSpPr>
        <p:spPr>
          <a:xfrm>
            <a:off x="8928223" y="1898650"/>
            <a:ext cx="2792730" cy="4959350"/>
          </a:xfrm>
          <a:prstGeom prst="rect">
            <a:avLst/>
          </a:prstGeom>
          <a:noFill/>
        </p:spPr>
        <p:txBody>
          <a:bodyPr wrap="square" rtlCol="0">
            <a:noAutofit/>
          </a:bodyPr>
          <a:lstStyle/>
          <a:p>
            <a:pPr fontAlgn="auto">
              <a:lnSpc>
                <a:spcPts val="2500"/>
              </a:lnSpc>
            </a:pPr>
            <a:r>
              <a:rPr lang="en-US" altLang="zh-CN" sz="1600">
                <a:latin typeface="微软雅黑" panose="020B0503020204020204" charset="-122"/>
                <a:ea typeface="微软雅黑" panose="020B0503020204020204" charset="-122"/>
              </a:rPr>
              <a:t>       全景可视化展示定位是支撑数字化运营，通过数据可视化实现业务全景主题分析可视，打造宏观可控、微观可察的智慧可视系统。</a:t>
            </a:r>
            <a:endParaRPr lang="en-US" altLang="zh-CN" sz="1600">
              <a:latin typeface="微软雅黑" panose="020B0503020204020204" charset="-122"/>
              <a:ea typeface="微软雅黑" panose="020B0503020204020204" charset="-122"/>
            </a:endParaRPr>
          </a:p>
          <a:p>
            <a:pPr fontAlgn="auto">
              <a:lnSpc>
                <a:spcPts val="2500"/>
              </a:lnSpc>
            </a:pPr>
            <a:r>
              <a:rPr lang="zh-CN" altLang="en-US" sz="1600">
                <a:latin typeface="微软雅黑" panose="020B0503020204020204" charset="-122"/>
                <a:ea typeface="微软雅黑" panose="020B0503020204020204" charset="-122"/>
              </a:rPr>
              <a:t>主要功能包括：</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总体开票情况</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开票进度情况</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开票趋势</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开票排行</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总体进项发票情况</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收票排行</a:t>
            </a:r>
            <a:endParaRPr lang="zh-CN" altLang="en-US" sz="1600">
              <a:latin typeface="微软雅黑" panose="020B0503020204020204" charset="-122"/>
              <a:ea typeface="微软雅黑" panose="020B0503020204020204" charset="-122"/>
            </a:endParaRPr>
          </a:p>
          <a:p>
            <a:pPr marL="285750" indent="-285750" fontAlgn="auto">
              <a:lnSpc>
                <a:spcPts val="3000"/>
              </a:lnSpc>
              <a:buFont typeface="Wingdings" panose="05000000000000000000" charset="0"/>
              <a:buChar char="l"/>
            </a:pPr>
            <a:r>
              <a:rPr lang="zh-CN" altLang="en-US" sz="1600">
                <a:latin typeface="微软雅黑" panose="020B0503020204020204" charset="-122"/>
                <a:ea typeface="微软雅黑" panose="020B0503020204020204" charset="-122"/>
              </a:rPr>
              <a:t>进项发票变动情况</a:t>
            </a:r>
            <a:endParaRPr lang="zh-CN" altLang="en-US" sz="1600">
              <a:latin typeface="微软雅黑" panose="020B0503020204020204" charset="-122"/>
              <a:ea typeface="微软雅黑" panose="020B0503020204020204" charset="-122"/>
            </a:endParaRPr>
          </a:p>
        </p:txBody>
      </p:sp>
      <p:sp>
        <p:nvSpPr>
          <p:cNvPr id="7" name="矩形 6"/>
          <p:cNvSpPr/>
          <p:nvPr/>
        </p:nvSpPr>
        <p:spPr>
          <a:xfrm>
            <a:off x="3896159" y="1120566"/>
            <a:ext cx="2925801" cy="369332"/>
          </a:xfrm>
          <a:prstGeom prst="rect">
            <a:avLst/>
          </a:prstGeom>
        </p:spPr>
        <p:txBody>
          <a:bodyPr wrap="none">
            <a:spAutoFit/>
          </a:bodyPr>
          <a:lstStyle/>
          <a:p>
            <a:r>
              <a:rPr lang="zh-CN" altLang="en-US" b="1" dirty="0">
                <a:solidFill>
                  <a:schemeClr val="accent5"/>
                </a:solidFill>
                <a:latin typeface="+mj-ea"/>
                <a:ea typeface="+mj-ea"/>
                <a:sym typeface="Arial" panose="020B0604020202020204" pitchFamily="34" charset="0"/>
              </a:rPr>
              <a:t>项目蓝图</a:t>
            </a:r>
            <a:r>
              <a:rPr lang="en-US" altLang="zh-CN" b="1" dirty="0">
                <a:solidFill>
                  <a:schemeClr val="accent5"/>
                </a:solidFill>
                <a:latin typeface="+mj-ea"/>
                <a:ea typeface="+mj-ea"/>
                <a:sym typeface="Arial" panose="020B0604020202020204" pitchFamily="34" charset="0"/>
              </a:rPr>
              <a:t>--</a:t>
            </a:r>
            <a:r>
              <a:rPr lang="en-US" altLang="zh-CN" b="1" dirty="0" err="1">
                <a:solidFill>
                  <a:schemeClr val="accent5"/>
                </a:solidFill>
                <a:latin typeface="+mj-ea"/>
                <a:ea typeface="+mj-ea"/>
                <a:sym typeface="Arial" panose="020B0604020202020204" pitchFamily="34" charset="0"/>
              </a:rPr>
              <a:t>全景可视化展示</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sp>
        <p:nvSpPr>
          <p:cNvPr id="3" name="椭圆 2"/>
          <p:cNvSpPr>
            <a:spLocks noChangeArrowheads="1"/>
          </p:cNvSpPr>
          <p:nvPr/>
        </p:nvSpPr>
        <p:spPr bwMode="auto">
          <a:xfrm>
            <a:off x="1938713" y="1632645"/>
            <a:ext cx="989945" cy="989946"/>
          </a:xfrm>
          <a:prstGeom prst="ellipse">
            <a:avLst/>
          </a:prstGeom>
          <a:solidFill>
            <a:schemeClr val="tx2">
              <a:lumMod val="40000"/>
              <a:lumOff val="60000"/>
            </a:schemeClr>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4" name="椭圆 3"/>
          <p:cNvSpPr>
            <a:spLocks noChangeArrowheads="1"/>
          </p:cNvSpPr>
          <p:nvPr/>
        </p:nvSpPr>
        <p:spPr bwMode="auto">
          <a:xfrm>
            <a:off x="5491002" y="1632646"/>
            <a:ext cx="989945" cy="989945"/>
          </a:xfrm>
          <a:prstGeom prst="ellipse">
            <a:avLst/>
          </a:prstGeom>
          <a:solidFill>
            <a:srgbClr val="245AA8"/>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5" name="椭圆 4"/>
          <p:cNvSpPr>
            <a:spLocks noChangeArrowheads="1"/>
          </p:cNvSpPr>
          <p:nvPr/>
        </p:nvSpPr>
        <p:spPr bwMode="auto">
          <a:xfrm>
            <a:off x="5491002" y="4024234"/>
            <a:ext cx="989945" cy="989945"/>
          </a:xfrm>
          <a:prstGeom prst="ellipse">
            <a:avLst/>
          </a:prstGeom>
          <a:solidFill>
            <a:schemeClr val="tx2">
              <a:lumMod val="40000"/>
              <a:lumOff val="60000"/>
            </a:schemeClr>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6" name="椭圆 5"/>
          <p:cNvSpPr>
            <a:spLocks noChangeArrowheads="1"/>
          </p:cNvSpPr>
          <p:nvPr/>
        </p:nvSpPr>
        <p:spPr bwMode="auto">
          <a:xfrm>
            <a:off x="9043290" y="1632645"/>
            <a:ext cx="989946" cy="989946"/>
          </a:xfrm>
          <a:prstGeom prst="ellipse">
            <a:avLst/>
          </a:prstGeom>
          <a:solidFill>
            <a:schemeClr val="tx2">
              <a:lumMod val="40000"/>
              <a:lumOff val="60000"/>
            </a:schemeClr>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7" name="椭圆 6"/>
          <p:cNvSpPr>
            <a:spLocks noChangeArrowheads="1"/>
          </p:cNvSpPr>
          <p:nvPr/>
        </p:nvSpPr>
        <p:spPr bwMode="auto">
          <a:xfrm>
            <a:off x="1938910" y="4024234"/>
            <a:ext cx="989946" cy="989945"/>
          </a:xfrm>
          <a:prstGeom prst="ellipse">
            <a:avLst/>
          </a:prstGeom>
          <a:solidFill>
            <a:srgbClr val="245AA8"/>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8" name="矩形 7"/>
          <p:cNvSpPr/>
          <p:nvPr/>
        </p:nvSpPr>
        <p:spPr>
          <a:xfrm>
            <a:off x="1051875" y="3033725"/>
            <a:ext cx="2763619" cy="523220"/>
          </a:xfrm>
          <a:prstGeom prst="rect">
            <a:avLst/>
          </a:prstGeom>
        </p:spPr>
        <p:txBody>
          <a:bodyPr wrap="square">
            <a:spAutoFit/>
          </a:bodyPr>
          <a:lstStyle/>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筹备项目资源</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b="1" dirty="0">
                <a:solidFill>
                  <a:srgbClr val="7578EC"/>
                </a:solidFill>
                <a:latin typeface="微软雅黑" panose="020B0503020204020204" charset="-122"/>
                <a:ea typeface="微软雅黑" panose="020B0503020204020204" charset="-122"/>
              </a:rPr>
              <a:t>签订合作协议</a:t>
            </a:r>
            <a:endParaRPr lang="zh-CN" altLang="en-US" sz="1400" b="1" dirty="0">
              <a:solidFill>
                <a:srgbClr val="7578EC"/>
              </a:solidFill>
              <a:latin typeface="微软雅黑" panose="020B0503020204020204" charset="-122"/>
              <a:ea typeface="微软雅黑" panose="020B0503020204020204" charset="-122"/>
            </a:endParaRPr>
          </a:p>
        </p:txBody>
      </p:sp>
      <p:sp>
        <p:nvSpPr>
          <p:cNvPr id="9" name="矩形 8"/>
          <p:cNvSpPr/>
          <p:nvPr/>
        </p:nvSpPr>
        <p:spPr>
          <a:xfrm>
            <a:off x="1317607" y="2692529"/>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前期准备</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0" name="矩形 9"/>
          <p:cNvSpPr/>
          <p:nvPr/>
        </p:nvSpPr>
        <p:spPr>
          <a:xfrm>
            <a:off x="4571995" y="3033725"/>
            <a:ext cx="2763619" cy="738664"/>
          </a:xfrm>
          <a:prstGeom prst="rect">
            <a:avLst/>
          </a:prstGeom>
        </p:spPr>
        <p:txBody>
          <a:bodyPr wrap="square">
            <a:spAutoFit/>
          </a:bodyPr>
          <a:lstStyle/>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启动项目实施</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制定项目章程</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编写项目计划</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1" name="矩形 10"/>
          <p:cNvSpPr/>
          <p:nvPr/>
        </p:nvSpPr>
        <p:spPr>
          <a:xfrm>
            <a:off x="4837727" y="2692529"/>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项目启动</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2" name="矩形 11"/>
          <p:cNvSpPr/>
          <p:nvPr/>
        </p:nvSpPr>
        <p:spPr>
          <a:xfrm>
            <a:off x="8156453" y="3033725"/>
            <a:ext cx="2763619" cy="738664"/>
          </a:xfrm>
          <a:prstGeom prst="rect">
            <a:avLst/>
          </a:prstGeom>
        </p:spPr>
        <p:txBody>
          <a:bodyPr wrap="square">
            <a:spAutoFit/>
          </a:bodyPr>
          <a:lstStyle/>
          <a:p>
            <a:pPr algn="ctr"/>
            <a:r>
              <a:rPr lang="zh-CN" altLang="en-US" sz="1400" b="1" dirty="0">
                <a:solidFill>
                  <a:srgbClr val="7578EC"/>
                </a:solidFill>
                <a:latin typeface="微软雅黑" panose="020B0503020204020204" charset="-122"/>
                <a:ea typeface="微软雅黑" panose="020B0503020204020204" charset="-122"/>
              </a:rPr>
              <a:t>广州燃气业务梳理</a:t>
            </a:r>
            <a:endParaRPr lang="en-US" altLang="zh-CN" sz="1400" b="1" dirty="0">
              <a:solidFill>
                <a:srgbClr val="7578EC"/>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全电发票系统需求分析</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无缝衔接方案需求分析</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3" name="矩形 12"/>
          <p:cNvSpPr/>
          <p:nvPr/>
        </p:nvSpPr>
        <p:spPr>
          <a:xfrm>
            <a:off x="8422185" y="2692529"/>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需求分析</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4" name="矩形 13"/>
          <p:cNvSpPr/>
          <p:nvPr/>
        </p:nvSpPr>
        <p:spPr>
          <a:xfrm>
            <a:off x="4571995" y="5444430"/>
            <a:ext cx="2763619" cy="738664"/>
          </a:xfrm>
          <a:prstGeom prst="rect">
            <a:avLst/>
          </a:prstGeom>
        </p:spPr>
        <p:txBody>
          <a:bodyPr wrap="square">
            <a:spAutoFit/>
          </a:bodyPr>
          <a:lstStyle/>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功能测试</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集成测试</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系统部署</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5" name="矩形 14"/>
          <p:cNvSpPr/>
          <p:nvPr/>
        </p:nvSpPr>
        <p:spPr>
          <a:xfrm>
            <a:off x="4837727" y="5103234"/>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项目测试</a:t>
            </a:r>
            <a:r>
              <a:rPr lang="en-US" altLang="zh-CN" b="1" dirty="0">
                <a:solidFill>
                  <a:schemeClr val="tx1">
                    <a:lumMod val="65000"/>
                    <a:lumOff val="35000"/>
                  </a:schemeClr>
                </a:solidFill>
                <a:latin typeface="微软雅黑" panose="020B0503020204020204" charset="-122"/>
                <a:ea typeface="微软雅黑" panose="020B0503020204020204" charset="-122"/>
              </a:rPr>
              <a:t>/</a:t>
            </a:r>
            <a:r>
              <a:rPr lang="zh-CN" altLang="en-US" b="1" dirty="0">
                <a:solidFill>
                  <a:schemeClr val="tx1">
                    <a:lumMod val="65000"/>
                    <a:lumOff val="35000"/>
                  </a:schemeClr>
                </a:solidFill>
                <a:latin typeface="微软雅黑" panose="020B0503020204020204" charset="-122"/>
                <a:ea typeface="微软雅黑" panose="020B0503020204020204" charset="-122"/>
              </a:rPr>
              <a:t>部署</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6" name="矩形 15"/>
          <p:cNvSpPr/>
          <p:nvPr/>
        </p:nvSpPr>
        <p:spPr>
          <a:xfrm>
            <a:off x="1140973" y="5473005"/>
            <a:ext cx="2763619" cy="1384995"/>
          </a:xfrm>
          <a:prstGeom prst="rect">
            <a:avLst/>
          </a:prstGeom>
        </p:spPr>
        <p:txBody>
          <a:bodyPr wrap="square">
            <a:spAutoFit/>
          </a:bodyPr>
          <a:lstStyle/>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系统架构设计</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en-US" altLang="zh-CN" sz="1400" dirty="0">
                <a:solidFill>
                  <a:schemeClr val="tx1">
                    <a:lumMod val="65000"/>
                    <a:lumOff val="35000"/>
                  </a:schemeClr>
                </a:solidFill>
                <a:latin typeface="微软雅黑" panose="020B0503020204020204" charset="-122"/>
                <a:ea typeface="微软雅黑" panose="020B0503020204020204" charset="-122"/>
              </a:rPr>
              <a:t>UI</a:t>
            </a:r>
            <a:r>
              <a:rPr lang="zh-CN" altLang="en-US" sz="1400" dirty="0">
                <a:solidFill>
                  <a:schemeClr val="tx1">
                    <a:lumMod val="65000"/>
                    <a:lumOff val="35000"/>
                  </a:schemeClr>
                </a:solidFill>
                <a:latin typeface="微软雅黑" panose="020B0503020204020204" charset="-122"/>
                <a:ea typeface="微软雅黑" panose="020B0503020204020204" charset="-122"/>
              </a:rPr>
              <a:t>设计</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en-US" altLang="zh-CN" sz="1400" b="1" dirty="0" err="1">
                <a:solidFill>
                  <a:srgbClr val="7578EC"/>
                </a:solidFill>
                <a:latin typeface="微软雅黑" panose="020B0503020204020204" charset="-122"/>
                <a:ea typeface="微软雅黑" panose="020B0503020204020204" charset="-122"/>
              </a:rPr>
              <a:t>postgrepsql</a:t>
            </a:r>
            <a:r>
              <a:rPr lang="zh-CN" altLang="en-US" sz="1400" b="1" dirty="0">
                <a:solidFill>
                  <a:srgbClr val="7578EC"/>
                </a:solidFill>
                <a:latin typeface="微软雅黑" panose="020B0503020204020204" charset="-122"/>
                <a:ea typeface="微软雅黑" panose="020B0503020204020204" charset="-122"/>
              </a:rPr>
              <a:t>数据库设计</a:t>
            </a:r>
            <a:endParaRPr lang="en-US" altLang="zh-CN" sz="1400" b="1" dirty="0">
              <a:solidFill>
                <a:srgbClr val="7578EC"/>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系统编码</a:t>
            </a:r>
            <a:r>
              <a:rPr lang="en-US" altLang="zh-CN" sz="1400" dirty="0">
                <a:solidFill>
                  <a:schemeClr val="tx1">
                    <a:lumMod val="65000"/>
                    <a:lumOff val="35000"/>
                  </a:schemeClr>
                </a:solidFill>
                <a:latin typeface="微软雅黑" panose="020B0503020204020204" charset="-122"/>
                <a:ea typeface="微软雅黑" panose="020B0503020204020204" charset="-122"/>
              </a:rPr>
              <a:t>/</a:t>
            </a:r>
            <a:r>
              <a:rPr lang="zh-CN" altLang="en-US" sz="1400" dirty="0">
                <a:solidFill>
                  <a:schemeClr val="tx1">
                    <a:lumMod val="65000"/>
                    <a:lumOff val="35000"/>
                  </a:schemeClr>
                </a:solidFill>
                <a:latin typeface="微软雅黑" panose="020B0503020204020204" charset="-122"/>
                <a:ea typeface="微软雅黑" panose="020B0503020204020204" charset="-122"/>
              </a:rPr>
              <a:t>接口对接</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单元测试</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b="1" dirty="0">
                <a:solidFill>
                  <a:srgbClr val="7578EC"/>
                </a:solidFill>
                <a:latin typeface="微软雅黑" panose="020B0503020204020204" charset="-122"/>
                <a:ea typeface="微软雅黑" panose="020B0503020204020204" charset="-122"/>
              </a:rPr>
              <a:t>原有系统数据迁移</a:t>
            </a:r>
            <a:endParaRPr lang="en-US" altLang="zh-CN" sz="1400" b="1" dirty="0">
              <a:solidFill>
                <a:srgbClr val="7578EC"/>
              </a:solidFill>
              <a:latin typeface="微软雅黑" panose="020B0503020204020204" charset="-122"/>
              <a:ea typeface="微软雅黑" panose="020B0503020204020204" charset="-122"/>
            </a:endParaRPr>
          </a:p>
        </p:txBody>
      </p:sp>
      <p:sp>
        <p:nvSpPr>
          <p:cNvPr id="17" name="矩形 16"/>
          <p:cNvSpPr/>
          <p:nvPr/>
        </p:nvSpPr>
        <p:spPr>
          <a:xfrm>
            <a:off x="1317805" y="5103234"/>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项目设计</a:t>
            </a:r>
            <a:r>
              <a:rPr lang="en-US" altLang="zh-CN" b="1" dirty="0">
                <a:solidFill>
                  <a:schemeClr val="tx1">
                    <a:lumMod val="65000"/>
                    <a:lumOff val="35000"/>
                  </a:schemeClr>
                </a:solidFill>
                <a:latin typeface="微软雅黑" panose="020B0503020204020204" charset="-122"/>
                <a:ea typeface="微软雅黑" panose="020B0503020204020204" charset="-122"/>
              </a:rPr>
              <a:t>/</a:t>
            </a:r>
            <a:r>
              <a:rPr lang="zh-CN" altLang="en-US" b="1" dirty="0">
                <a:solidFill>
                  <a:schemeClr val="tx1">
                    <a:lumMod val="65000"/>
                    <a:lumOff val="35000"/>
                  </a:schemeClr>
                </a:solidFill>
                <a:latin typeface="微软雅黑" panose="020B0503020204020204" charset="-122"/>
                <a:ea typeface="微软雅黑" panose="020B0503020204020204" charset="-122"/>
              </a:rPr>
              <a:t>开发</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18" name="矩形 17"/>
          <p:cNvSpPr/>
          <p:nvPr/>
        </p:nvSpPr>
        <p:spPr>
          <a:xfrm>
            <a:off x="2168724" y="1835231"/>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1</a:t>
            </a:r>
            <a:endParaRPr lang="zh-CN" altLang="en-US" sz="3200" b="1" dirty="0">
              <a:solidFill>
                <a:schemeClr val="bg1"/>
              </a:solidFill>
              <a:latin typeface="微软雅黑" panose="020B0503020204020204" charset="-122"/>
              <a:ea typeface="微软雅黑" panose="020B0503020204020204" charset="-122"/>
            </a:endParaRPr>
          </a:p>
        </p:txBody>
      </p:sp>
      <p:sp>
        <p:nvSpPr>
          <p:cNvPr id="19" name="矩形 18"/>
          <p:cNvSpPr/>
          <p:nvPr/>
        </p:nvSpPr>
        <p:spPr>
          <a:xfrm>
            <a:off x="5721013" y="1835231"/>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2</a:t>
            </a:r>
            <a:endParaRPr lang="zh-CN" altLang="en-US" sz="3200" b="1" dirty="0">
              <a:solidFill>
                <a:schemeClr val="bg1"/>
              </a:solidFill>
              <a:latin typeface="微软雅黑" panose="020B0503020204020204" charset="-122"/>
              <a:ea typeface="微软雅黑" panose="020B0503020204020204" charset="-122"/>
            </a:endParaRPr>
          </a:p>
        </p:txBody>
      </p:sp>
      <p:sp>
        <p:nvSpPr>
          <p:cNvPr id="20" name="矩形 19"/>
          <p:cNvSpPr/>
          <p:nvPr/>
        </p:nvSpPr>
        <p:spPr>
          <a:xfrm>
            <a:off x="9273302" y="1835231"/>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3</a:t>
            </a:r>
            <a:endParaRPr lang="zh-CN" altLang="en-US" sz="3200" b="1" dirty="0">
              <a:solidFill>
                <a:schemeClr val="bg1"/>
              </a:solidFill>
              <a:latin typeface="微软雅黑" panose="020B0503020204020204" charset="-122"/>
              <a:ea typeface="微软雅黑" panose="020B0503020204020204" charset="-122"/>
            </a:endParaRPr>
          </a:p>
        </p:txBody>
      </p:sp>
      <p:sp>
        <p:nvSpPr>
          <p:cNvPr id="21" name="矩形 20"/>
          <p:cNvSpPr/>
          <p:nvPr/>
        </p:nvSpPr>
        <p:spPr>
          <a:xfrm>
            <a:off x="5721013" y="4226819"/>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5</a:t>
            </a:r>
            <a:endParaRPr lang="zh-CN" altLang="en-US" sz="3200" b="1" dirty="0">
              <a:solidFill>
                <a:schemeClr val="bg1"/>
              </a:solidFill>
              <a:latin typeface="微软雅黑" panose="020B0503020204020204" charset="-122"/>
              <a:ea typeface="微软雅黑" panose="020B0503020204020204" charset="-122"/>
            </a:endParaRPr>
          </a:p>
        </p:txBody>
      </p:sp>
      <p:sp>
        <p:nvSpPr>
          <p:cNvPr id="22" name="矩形 21"/>
          <p:cNvSpPr/>
          <p:nvPr/>
        </p:nvSpPr>
        <p:spPr>
          <a:xfrm>
            <a:off x="2168922" y="4226819"/>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4</a:t>
            </a:r>
            <a:endParaRPr lang="zh-CN" altLang="en-US" sz="3200" b="1" dirty="0">
              <a:solidFill>
                <a:schemeClr val="bg1"/>
              </a:solidFill>
              <a:latin typeface="微软雅黑" panose="020B0503020204020204" charset="-122"/>
              <a:ea typeface="微软雅黑" panose="020B0503020204020204" charset="-122"/>
            </a:endParaRPr>
          </a:p>
        </p:txBody>
      </p:sp>
      <p:sp>
        <p:nvSpPr>
          <p:cNvPr id="23" name="椭圆 22"/>
          <p:cNvSpPr>
            <a:spLocks noChangeArrowheads="1"/>
          </p:cNvSpPr>
          <p:nvPr/>
        </p:nvSpPr>
        <p:spPr bwMode="auto">
          <a:xfrm>
            <a:off x="9043092" y="4024234"/>
            <a:ext cx="989946" cy="989945"/>
          </a:xfrm>
          <a:prstGeom prst="ellipse">
            <a:avLst/>
          </a:prstGeom>
          <a:solidFill>
            <a:srgbClr val="245AA8"/>
          </a:solidFill>
          <a:ln>
            <a:noFill/>
          </a:ln>
          <a:effectLst>
            <a:outerShdw blurRad="254000" dist="152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a:solidFill>
                <a:schemeClr val="lt1"/>
              </a:solidFill>
              <a:sym typeface="微软雅黑" panose="020B0503020204020204" charset="-122"/>
            </a:endParaRPr>
          </a:p>
        </p:txBody>
      </p:sp>
      <p:sp>
        <p:nvSpPr>
          <p:cNvPr id="24" name="矩形 23"/>
          <p:cNvSpPr/>
          <p:nvPr/>
        </p:nvSpPr>
        <p:spPr>
          <a:xfrm>
            <a:off x="8155620" y="5473005"/>
            <a:ext cx="2763619" cy="954107"/>
          </a:xfrm>
          <a:prstGeom prst="rect">
            <a:avLst/>
          </a:prstGeom>
        </p:spPr>
        <p:txBody>
          <a:bodyPr wrap="square">
            <a:spAutoFit/>
          </a:bodyPr>
          <a:lstStyle/>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系统上线前验证</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系统培训</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系统运行跟踪</a:t>
            </a:r>
            <a:endParaRPr lang="en-US" altLang="zh-CN" sz="1400" dirty="0">
              <a:solidFill>
                <a:schemeClr val="tx1">
                  <a:lumMod val="65000"/>
                  <a:lumOff val="35000"/>
                </a:schemeClr>
              </a:solidFill>
              <a:latin typeface="微软雅黑" panose="020B0503020204020204" charset="-122"/>
              <a:ea typeface="微软雅黑" panose="020B0503020204020204" charset="-122"/>
            </a:endParaRPr>
          </a:p>
          <a:p>
            <a:pPr algn="ctr"/>
            <a:r>
              <a:rPr lang="zh-CN" altLang="en-US" sz="1400" dirty="0">
                <a:solidFill>
                  <a:schemeClr val="tx1">
                    <a:lumMod val="65000"/>
                    <a:lumOff val="35000"/>
                  </a:schemeClr>
                </a:solidFill>
                <a:latin typeface="微软雅黑" panose="020B0503020204020204" charset="-122"/>
                <a:ea typeface="微软雅黑" panose="020B0503020204020204" charset="-122"/>
              </a:rPr>
              <a:t>系统验收</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25" name="矩形 24"/>
          <p:cNvSpPr/>
          <p:nvPr/>
        </p:nvSpPr>
        <p:spPr>
          <a:xfrm>
            <a:off x="8421987" y="5103234"/>
            <a:ext cx="2232154" cy="369332"/>
          </a:xfrm>
          <a:prstGeom prst="rect">
            <a:avLst/>
          </a:prstGeom>
        </p:spPr>
        <p:txBody>
          <a:bodyPr wrap="square">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系统上线</a:t>
            </a:r>
            <a:endParaRPr lang="zh-CN" altLang="en-US" b="1" dirty="0">
              <a:solidFill>
                <a:schemeClr val="tx1">
                  <a:lumMod val="65000"/>
                  <a:lumOff val="35000"/>
                </a:schemeClr>
              </a:solidFill>
              <a:latin typeface="微软雅黑" panose="020B0503020204020204" charset="-122"/>
              <a:ea typeface="微软雅黑" panose="020B0503020204020204" charset="-122"/>
            </a:endParaRPr>
          </a:p>
        </p:txBody>
      </p:sp>
      <p:sp>
        <p:nvSpPr>
          <p:cNvPr id="26" name="矩形 25"/>
          <p:cNvSpPr/>
          <p:nvPr/>
        </p:nvSpPr>
        <p:spPr>
          <a:xfrm>
            <a:off x="9273104" y="4226819"/>
            <a:ext cx="529923" cy="584775"/>
          </a:xfrm>
          <a:prstGeom prst="rect">
            <a:avLst/>
          </a:prstGeom>
        </p:spPr>
        <p:txBody>
          <a:bodyPr wrap="square">
            <a:spAutoFit/>
          </a:bodyPr>
          <a:lstStyle/>
          <a:p>
            <a:pPr algn="ctr"/>
            <a:r>
              <a:rPr lang="en-US" altLang="zh-CN" sz="3200" b="1" dirty="0">
                <a:solidFill>
                  <a:schemeClr val="bg1"/>
                </a:solidFill>
                <a:latin typeface="微软雅黑" panose="020B0503020204020204" charset="-122"/>
                <a:ea typeface="微软雅黑" panose="020B0503020204020204" charset="-122"/>
              </a:rPr>
              <a:t>6</a:t>
            </a:r>
            <a:endParaRPr lang="zh-CN" altLang="en-US" sz="3200" b="1" dirty="0">
              <a:solidFill>
                <a:schemeClr val="bg1"/>
              </a:solidFill>
              <a:latin typeface="微软雅黑" panose="020B0503020204020204" charset="-122"/>
              <a:ea typeface="微软雅黑" panose="020B0503020204020204" charset="-122"/>
            </a:endParaRPr>
          </a:p>
        </p:txBody>
      </p:sp>
      <p:sp>
        <p:nvSpPr>
          <p:cNvPr id="27" name="矩形 26"/>
          <p:cNvSpPr/>
          <p:nvPr/>
        </p:nvSpPr>
        <p:spPr>
          <a:xfrm>
            <a:off x="4908490" y="985143"/>
            <a:ext cx="2233304" cy="369332"/>
          </a:xfrm>
          <a:prstGeom prst="rect">
            <a:avLst/>
          </a:prstGeom>
        </p:spPr>
        <p:txBody>
          <a:bodyPr wrap="none">
            <a:spAutoFit/>
          </a:bodyPr>
          <a:lstStyle/>
          <a:p>
            <a:r>
              <a:rPr lang="zh-CN" altLang="en-US" b="1" dirty="0">
                <a:solidFill>
                  <a:schemeClr val="accent5"/>
                </a:solidFill>
                <a:latin typeface="+mj-ea"/>
                <a:ea typeface="+mj-ea"/>
                <a:sym typeface="Arial" panose="020B0604020202020204" pitchFamily="34" charset="0"/>
              </a:rPr>
              <a:t>项目管理</a:t>
            </a:r>
            <a:r>
              <a:rPr lang="en-US" altLang="zh-CN" b="1" dirty="0">
                <a:solidFill>
                  <a:schemeClr val="accent5"/>
                </a:solidFill>
                <a:latin typeface="+mj-ea"/>
                <a:ea typeface="+mj-ea"/>
                <a:sym typeface="Arial" panose="020B0604020202020204" pitchFamily="34" charset="0"/>
              </a:rPr>
              <a:t>--</a:t>
            </a:r>
            <a:r>
              <a:rPr lang="zh-CN" altLang="en-US" b="1" dirty="0">
                <a:solidFill>
                  <a:schemeClr val="accent5"/>
                </a:solidFill>
                <a:latin typeface="+mj-ea"/>
                <a:ea typeface="+mj-ea"/>
              </a:rPr>
              <a:t>实施流程</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4" y="420370"/>
            <a:ext cx="4680257" cy="40011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案例分享</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广州燃气集团全电发票系统</a:t>
            </a:r>
            <a:endParaRPr lang="en-US" altLang="zh-CN" sz="2000" dirty="0">
              <a:solidFill>
                <a:srgbClr val="F17712"/>
              </a:solidFill>
              <a:latin typeface="+mj-ea"/>
              <a:ea typeface="+mj-ea"/>
              <a:cs typeface="+mj-ea"/>
              <a:sym typeface="+mn-ea"/>
            </a:endParaRPr>
          </a:p>
        </p:txBody>
      </p:sp>
      <p:grpSp>
        <p:nvGrpSpPr>
          <p:cNvPr id="3" name="组合 2"/>
          <p:cNvGrpSpPr/>
          <p:nvPr/>
        </p:nvGrpSpPr>
        <p:grpSpPr>
          <a:xfrm>
            <a:off x="735821" y="2739739"/>
            <a:ext cx="10044430" cy="3083560"/>
            <a:chOff x="1335" y="2681"/>
            <a:chExt cx="11698" cy="3591"/>
          </a:xfrm>
        </p:grpSpPr>
        <p:sp>
          <p:nvSpPr>
            <p:cNvPr id="4" name="íṩľíḍè-Freeform 2"/>
            <p:cNvSpPr/>
            <p:nvPr>
              <p:custDataLst>
                <p:tags r:id="rId1"/>
              </p:custDataLst>
            </p:nvPr>
          </p:nvSpPr>
          <p:spPr>
            <a:xfrm>
              <a:off x="6885" y="2681"/>
              <a:ext cx="3316" cy="3591"/>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rgbClr val="73ACF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80" dirty="0">
                <a:solidFill>
                  <a:schemeClr val="dk1"/>
                </a:solidFill>
                <a:cs typeface="+mn-ea"/>
                <a:sym typeface="+mn-lt"/>
              </a:endParaRPr>
            </a:p>
          </p:txBody>
        </p:sp>
        <p:sp>
          <p:nvSpPr>
            <p:cNvPr id="5" name="íṩľíḍè-Freeform 5"/>
            <p:cNvSpPr/>
            <p:nvPr>
              <p:custDataLst>
                <p:tags r:id="rId2"/>
              </p:custDataLst>
            </p:nvPr>
          </p:nvSpPr>
          <p:spPr bwMode="auto">
            <a:xfrm>
              <a:off x="8216" y="3799"/>
              <a:ext cx="1030" cy="1299"/>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rgbClr val="73ACF8"/>
            </a:solidFill>
            <a:ln>
              <a:noFill/>
            </a:ln>
          </p:spPr>
          <p:txBody>
            <a:bodyPr anchor="ctr"/>
            <a:lstStyle/>
            <a:p>
              <a:pPr algn="ctr"/>
              <a:endParaRPr sz="1080" dirty="0">
                <a:solidFill>
                  <a:schemeClr val="dk1"/>
                </a:solidFill>
                <a:cs typeface="+mn-ea"/>
                <a:sym typeface="+mn-lt"/>
              </a:endParaRPr>
            </a:p>
          </p:txBody>
        </p:sp>
        <p:sp>
          <p:nvSpPr>
            <p:cNvPr id="6" name="íṩľíḍè-Freeform 3"/>
            <p:cNvSpPr/>
            <p:nvPr>
              <p:custDataLst>
                <p:tags r:id="rId3"/>
              </p:custDataLst>
            </p:nvPr>
          </p:nvSpPr>
          <p:spPr>
            <a:xfrm>
              <a:off x="4212" y="2681"/>
              <a:ext cx="3316" cy="3591"/>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rgbClr val="7578E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80" dirty="0">
                <a:solidFill>
                  <a:schemeClr val="dk1"/>
                </a:solidFill>
                <a:cs typeface="+mn-ea"/>
                <a:sym typeface="+mn-lt"/>
              </a:endParaRPr>
            </a:p>
          </p:txBody>
        </p:sp>
        <p:sp>
          <p:nvSpPr>
            <p:cNvPr id="7" name="íṩľíḍè-Freeform 4"/>
            <p:cNvSpPr/>
            <p:nvPr>
              <p:custDataLst>
                <p:tags r:id="rId4"/>
              </p:custDataLst>
            </p:nvPr>
          </p:nvSpPr>
          <p:spPr bwMode="auto">
            <a:xfrm>
              <a:off x="5164" y="3868"/>
              <a:ext cx="1140" cy="1119"/>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rgbClr val="7578EC"/>
            </a:solidFill>
            <a:ln>
              <a:noFill/>
            </a:ln>
          </p:spPr>
          <p:txBody>
            <a:bodyPr anchor="ctr"/>
            <a:lstStyle/>
            <a:p>
              <a:pPr algn="ctr"/>
              <a:endParaRPr sz="1080" dirty="0">
                <a:solidFill>
                  <a:schemeClr val="dk1"/>
                </a:solidFill>
                <a:cs typeface="+mn-ea"/>
                <a:sym typeface="+mn-lt"/>
              </a:endParaRPr>
            </a:p>
          </p:txBody>
        </p:sp>
        <p:sp>
          <p:nvSpPr>
            <p:cNvPr id="8" name="Text Placeholder 8"/>
            <p:cNvSpPr txBox="1"/>
            <p:nvPr>
              <p:custDataLst>
                <p:tags r:id="rId5"/>
              </p:custDataLst>
            </p:nvPr>
          </p:nvSpPr>
          <p:spPr>
            <a:xfrm>
              <a:off x="2627" y="3592"/>
              <a:ext cx="2156" cy="3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3200" b="1">
                  <a:solidFill>
                    <a:srgbClr val="7578EC"/>
                  </a:solidFill>
                  <a:latin typeface="微软雅黑" panose="020B0503020204020204" charset="-122"/>
                  <a:ea typeface="微软雅黑" panose="020B0503020204020204" charset="-122"/>
                  <a:sym typeface="微软雅黑" panose="020B0503020204020204" charset="-122"/>
                </a:rPr>
                <a:t>重点</a:t>
              </a:r>
              <a:endParaRPr lang="zh-CN" altLang="en-US" sz="3200" b="1" dirty="0">
                <a:solidFill>
                  <a:srgbClr val="7578EC"/>
                </a:solidFill>
                <a:latin typeface="微软雅黑" panose="020B0503020204020204" charset="-122"/>
                <a:ea typeface="微软雅黑" panose="020B0503020204020204" charset="-122"/>
                <a:sym typeface="微软雅黑" panose="020B0503020204020204" charset="-122"/>
              </a:endParaRPr>
            </a:p>
          </p:txBody>
        </p:sp>
        <p:sp>
          <p:nvSpPr>
            <p:cNvPr id="9" name="文本框 8"/>
            <p:cNvSpPr txBox="1"/>
            <p:nvPr/>
          </p:nvSpPr>
          <p:spPr>
            <a:xfrm>
              <a:off x="1335" y="4234"/>
              <a:ext cx="3448" cy="763"/>
            </a:xfrm>
            <a:prstGeom prst="rect">
              <a:avLst/>
            </a:prstGeom>
            <a:noFill/>
          </p:spPr>
          <p:txBody>
            <a:bodyPr wrap="square" rtlCol="0">
              <a:spAutoFit/>
            </a:bodyPr>
            <a:lstStyle/>
            <a:p>
              <a:pPr marL="285750" indent="-285750" algn="r" fontAlgn="auto">
                <a:lnSpc>
                  <a:spcPts val="2200"/>
                </a:lnSpc>
                <a:buFont typeface="Arial" panose="020B0604020202020204" pitchFamily="34" charset="0"/>
                <a:buChar char="•"/>
              </a:pPr>
              <a:r>
                <a:rPr lang="zh-CN" altLang="en-US" sz="1600">
                  <a:latin typeface="微软雅黑" panose="020B0503020204020204" charset="-122"/>
                  <a:ea typeface="微软雅黑" panose="020B0503020204020204" charset="-122"/>
                  <a:sym typeface="+mn-ea"/>
                </a:rPr>
                <a:t>乐企接口的申请</a:t>
              </a:r>
              <a:endParaRPr lang="zh-CN" altLang="en-US" sz="1600">
                <a:latin typeface="微软雅黑" panose="020B0503020204020204" charset="-122"/>
                <a:ea typeface="微软雅黑" panose="020B0503020204020204" charset="-122"/>
                <a:sym typeface="+mn-ea"/>
              </a:endParaRPr>
            </a:p>
            <a:p>
              <a:pPr marL="285750" indent="-285750" algn="r" fontAlgn="auto">
                <a:lnSpc>
                  <a:spcPts val="2200"/>
                </a:lnSpc>
                <a:buFont typeface="Arial" panose="020B0604020202020204" pitchFamily="34" charset="0"/>
                <a:buChar char="•"/>
              </a:pPr>
              <a:r>
                <a:rPr lang="zh-CN" altLang="en-US" sz="1600">
                  <a:latin typeface="微软雅黑" panose="020B0503020204020204" charset="-122"/>
                  <a:ea typeface="微软雅黑" panose="020B0503020204020204" charset="-122"/>
                  <a:sym typeface="+mn-ea"/>
                </a:rPr>
                <a:t>乐企接口的对接</a:t>
              </a:r>
              <a:endParaRPr lang="zh-CN" altLang="en-US" sz="1600">
                <a:latin typeface="微软雅黑" panose="020B0503020204020204" charset="-122"/>
                <a:ea typeface="微软雅黑" panose="020B0503020204020204" charset="-122"/>
              </a:endParaRPr>
            </a:p>
          </p:txBody>
        </p:sp>
        <p:sp>
          <p:nvSpPr>
            <p:cNvPr id="10" name="Text Placeholder 8"/>
            <p:cNvSpPr txBox="1"/>
            <p:nvPr>
              <p:custDataLst>
                <p:tags r:id="rId6"/>
              </p:custDataLst>
            </p:nvPr>
          </p:nvSpPr>
          <p:spPr>
            <a:xfrm>
              <a:off x="9585" y="3592"/>
              <a:ext cx="2156" cy="39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zh-CN" altLang="en-US" sz="3200" b="1">
                  <a:solidFill>
                    <a:srgbClr val="73ACF8"/>
                  </a:solidFill>
                  <a:latin typeface="微软雅黑" panose="020B0503020204020204" charset="-122"/>
                  <a:ea typeface="微软雅黑" panose="020B0503020204020204" charset="-122"/>
                  <a:sym typeface="微软雅黑" panose="020B0503020204020204" charset="-122"/>
                </a:rPr>
                <a:t>难点</a:t>
              </a:r>
              <a:endParaRPr lang="zh-CN" altLang="en-US" sz="3200" b="1" dirty="0">
                <a:solidFill>
                  <a:srgbClr val="73ACF8"/>
                </a:solidFill>
                <a:latin typeface="微软雅黑" panose="020B0503020204020204" charset="-122"/>
                <a:ea typeface="微软雅黑" panose="020B0503020204020204" charset="-122"/>
                <a:sym typeface="微软雅黑" panose="020B0503020204020204" charset="-122"/>
              </a:endParaRPr>
            </a:p>
          </p:txBody>
        </p:sp>
        <p:sp>
          <p:nvSpPr>
            <p:cNvPr id="11" name="文本框 10"/>
            <p:cNvSpPr txBox="1"/>
            <p:nvPr/>
          </p:nvSpPr>
          <p:spPr>
            <a:xfrm>
              <a:off x="9585" y="4234"/>
              <a:ext cx="3448" cy="1091"/>
            </a:xfrm>
            <a:prstGeom prst="rect">
              <a:avLst/>
            </a:prstGeom>
            <a:noFill/>
          </p:spPr>
          <p:txBody>
            <a:bodyPr wrap="square" rtlCol="0">
              <a:spAutoFit/>
            </a:bodyPr>
            <a:lstStyle/>
            <a:p>
              <a:pPr marL="285750" indent="-285750" algn="l" fontAlgn="auto">
                <a:lnSpc>
                  <a:spcPts val="2200"/>
                </a:lnSpc>
                <a:buFont typeface="Arial" panose="020B0604020202020204" pitchFamily="34" charset="0"/>
                <a:buChar char="•"/>
              </a:pPr>
              <a:r>
                <a:rPr lang="zh-CN" altLang="en-US" sz="1600">
                  <a:latin typeface="微软雅黑" panose="020B0503020204020204" charset="-122"/>
                  <a:ea typeface="微软雅黑" panose="020B0503020204020204" charset="-122"/>
                  <a:sym typeface="+mn-ea"/>
                </a:rPr>
                <a:t>数据的无缝衔接；</a:t>
              </a:r>
              <a:endParaRPr lang="zh-CN" altLang="en-US" sz="1600">
                <a:latin typeface="微软雅黑" panose="020B0503020204020204" charset="-122"/>
                <a:ea typeface="微软雅黑" panose="020B0503020204020204" charset="-122"/>
                <a:sym typeface="+mn-ea"/>
              </a:endParaRPr>
            </a:p>
            <a:p>
              <a:pPr marL="285750" indent="-285750" algn="l" fontAlgn="auto">
                <a:lnSpc>
                  <a:spcPts val="2200"/>
                </a:lnSpc>
                <a:buFont typeface="Arial" panose="020B0604020202020204" pitchFamily="34" charset="0"/>
                <a:buChar char="•"/>
              </a:pPr>
              <a:r>
                <a:rPr lang="zh-CN" altLang="en-US" sz="1600">
                  <a:latin typeface="微软雅黑" panose="020B0503020204020204" charset="-122"/>
                  <a:ea typeface="微软雅黑" panose="020B0503020204020204" charset="-122"/>
                  <a:sym typeface="+mn-ea"/>
                </a:rPr>
                <a:t>业务系统的对接和调试  </a:t>
              </a:r>
              <a:endParaRPr lang="zh-CN" altLang="en-US" sz="1600">
                <a:latin typeface="微软雅黑" panose="020B0503020204020204" charset="-122"/>
                <a:ea typeface="微软雅黑" panose="020B0503020204020204" charset="-122"/>
                <a:sym typeface="+mn-ea"/>
              </a:endParaRPr>
            </a:p>
            <a:p>
              <a:pPr marL="285750" indent="-285750" algn="l" fontAlgn="auto">
                <a:lnSpc>
                  <a:spcPts val="2200"/>
                </a:lnSpc>
                <a:buFont typeface="Arial" panose="020B0604020202020204" pitchFamily="34" charset="0"/>
                <a:buChar char="•"/>
              </a:pPr>
              <a:r>
                <a:rPr lang="zh-CN" altLang="en-US" sz="1600">
                  <a:latin typeface="微软雅黑" panose="020B0503020204020204" charset="-122"/>
                  <a:ea typeface="微软雅黑" panose="020B0503020204020204" charset="-122"/>
                  <a:sym typeface="+mn-ea"/>
                </a:rPr>
                <a:t>全电发票系统的上线切换</a:t>
              </a:r>
              <a:endParaRPr lang="zh-CN" altLang="en-US" sz="1600">
                <a:latin typeface="微软雅黑" panose="020B0503020204020204" charset="-122"/>
                <a:ea typeface="微软雅黑" panose="020B0503020204020204" charset="-122"/>
              </a:endParaRPr>
            </a:p>
          </p:txBody>
        </p:sp>
      </p:grpSp>
      <p:sp>
        <p:nvSpPr>
          <p:cNvPr id="12" name="矩形 11"/>
          <p:cNvSpPr/>
          <p:nvPr/>
        </p:nvSpPr>
        <p:spPr>
          <a:xfrm>
            <a:off x="4363193" y="1470414"/>
            <a:ext cx="2925801" cy="369332"/>
          </a:xfrm>
          <a:prstGeom prst="rect">
            <a:avLst/>
          </a:prstGeom>
        </p:spPr>
        <p:txBody>
          <a:bodyPr wrap="none">
            <a:spAutoFit/>
          </a:bodyPr>
          <a:lstStyle/>
          <a:p>
            <a:r>
              <a:rPr lang="zh-CN" altLang="en-US" b="1" dirty="0">
                <a:solidFill>
                  <a:schemeClr val="accent5"/>
                </a:solidFill>
                <a:latin typeface="+mj-ea"/>
                <a:ea typeface="+mj-ea"/>
                <a:sym typeface="Arial" panose="020B0604020202020204" pitchFamily="34" charset="0"/>
              </a:rPr>
              <a:t>项目管理</a:t>
            </a:r>
            <a:r>
              <a:rPr lang="en-US" altLang="zh-CN" b="1" dirty="0">
                <a:solidFill>
                  <a:schemeClr val="accent5"/>
                </a:solidFill>
                <a:latin typeface="+mj-ea"/>
                <a:ea typeface="+mj-ea"/>
                <a:sym typeface="Arial" panose="020B0604020202020204" pitchFamily="34" charset="0"/>
              </a:rPr>
              <a:t>--</a:t>
            </a:r>
            <a:r>
              <a:rPr lang="zh-CN" altLang="en-US" b="1" dirty="0">
                <a:solidFill>
                  <a:schemeClr val="accent5"/>
                </a:solidFill>
                <a:latin typeface="+mj-ea"/>
                <a:ea typeface="+mj-ea"/>
                <a:sym typeface="Arial" panose="020B0604020202020204" pitchFamily="34" charset="0"/>
              </a:rPr>
              <a:t>实施重点与难点</a:t>
            </a:r>
            <a:endParaRPr lang="zh-CN" altLang="en-US" dirty="0">
              <a:solidFill>
                <a:schemeClr val="accent5"/>
              </a:solidFill>
              <a:latin typeface="+mj-ea"/>
              <a:ea typeface="+mj-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508635" y="1621790"/>
            <a:ext cx="4940300" cy="2851785"/>
            <a:chOff x="801" y="2849"/>
            <a:chExt cx="7780" cy="4491"/>
          </a:xfrm>
        </p:grpSpPr>
        <p:sp>
          <p:nvSpPr>
            <p:cNvPr id="9" name="文本框 8"/>
            <p:cNvSpPr txBox="1"/>
            <p:nvPr/>
          </p:nvSpPr>
          <p:spPr>
            <a:xfrm>
              <a:off x="1253" y="5492"/>
              <a:ext cx="7328" cy="1848"/>
            </a:xfrm>
            <a:prstGeom prst="rect">
              <a:avLst/>
            </a:prstGeom>
            <a:solidFill>
              <a:srgbClr val="F17712"/>
            </a:solidFill>
          </p:spPr>
          <p:txBody>
            <a:bodyPr wrap="none" rtlCol="0" anchor="t">
              <a:spAutoFit/>
            </a:bodyPr>
            <a:lstStyle/>
            <a:p>
              <a:pPr algn="l" defTabSz="914400" hangingPunct="0">
                <a:lnSpc>
                  <a:spcPct val="110000"/>
                </a:lnSpc>
                <a:spcBef>
                  <a:spcPts val="0"/>
                </a:spcBef>
                <a:spcAft>
                  <a:spcPts val="0"/>
                </a:spcAft>
              </a:pPr>
              <a:r>
                <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Segoe UI" panose="020B0502040204020203"/>
                </a:rPr>
                <a:t>助力企业数字化转型升级    </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Segoe UI" panose="020B0502040204020203"/>
              </a:endParaRPr>
            </a:p>
            <a:p>
              <a:pPr algn="l" defTabSz="914400" hangingPunct="0">
                <a:lnSpc>
                  <a:spcPct val="110000"/>
                </a:lnSpc>
                <a:spcBef>
                  <a:spcPts val="0"/>
                </a:spcBef>
                <a:spcAft>
                  <a:spcPts val="0"/>
                </a:spcAft>
              </a:pPr>
              <a:r>
                <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Segoe UI" panose="020B0502040204020203"/>
                </a:rPr>
                <a:t>让财税创造价值更智能</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Segoe UI" panose="020B0502040204020203"/>
              </a:endParaRPr>
            </a:p>
          </p:txBody>
        </p:sp>
        <p:sp>
          <p:nvSpPr>
            <p:cNvPr id="10" name="文本框 9"/>
            <p:cNvSpPr txBox="1"/>
            <p:nvPr/>
          </p:nvSpPr>
          <p:spPr>
            <a:xfrm>
              <a:off x="801" y="2849"/>
              <a:ext cx="5792" cy="1888"/>
            </a:xfrm>
            <a:prstGeom prst="rect">
              <a:avLst/>
            </a:prstGeom>
            <a:noFill/>
          </p:spPr>
          <p:txBody>
            <a:bodyPr wrap="square" rtlCol="0" anchor="t">
              <a:spAutoFit/>
            </a:bodyPr>
            <a:lstStyle/>
            <a:p>
              <a:pPr marL="0" marR="0" lvl="0" indent="0" algn="ctr" defTabSz="914400" rtl="0" fontAlgn="auto">
                <a:lnSpc>
                  <a:spcPct val="100000"/>
                </a:lnSpc>
                <a:spcBef>
                  <a:spcPts val="0"/>
                </a:spcBef>
                <a:spcAft>
                  <a:spcPts val="0"/>
                </a:spcAft>
                <a:buClrTx/>
                <a:buSzTx/>
                <a:buFontTx/>
                <a:buNone/>
              </a:pPr>
              <a:r>
                <a:rPr lang="en-US" sz="4000" b="1" noProof="0" dirty="0">
                  <a:ln>
                    <a:noFill/>
                  </a:ln>
                  <a:solidFill>
                    <a:srgbClr val="F17712"/>
                  </a:solidFill>
                  <a:effectLst/>
                  <a:uLnTx/>
                  <a:uFillTx/>
                  <a:latin typeface="微软雅黑" panose="020B0503020204020204" charset="-122"/>
                  <a:ea typeface="微软雅黑" panose="020B0503020204020204" charset="-122"/>
                  <a:cs typeface="Alibaba PuHuiTi 2.0 75 SemiBold" panose="00020600040101010101" charset="-122"/>
                  <a:sym typeface="+mn-ea"/>
                </a:rPr>
                <a:t>THANK YOU </a:t>
              </a:r>
              <a:endParaRPr lang="en-US" sz="4000" b="1" noProof="0" dirty="0">
                <a:ln>
                  <a:noFill/>
                </a:ln>
                <a:solidFill>
                  <a:srgbClr val="F17712"/>
                </a:solidFill>
                <a:effectLst/>
                <a:uLnTx/>
                <a:uFillTx/>
                <a:latin typeface="微软雅黑" panose="020B0503020204020204" charset="-122"/>
                <a:ea typeface="微软雅黑" panose="020B0503020204020204" charset="-122"/>
                <a:cs typeface="Alibaba PuHuiTi 2.0 75 SemiBold" panose="00020600040101010101" charset="-122"/>
                <a:sym typeface="+mn-ea"/>
              </a:endParaRPr>
            </a:p>
            <a:p>
              <a:pPr marL="0" marR="0" lvl="0" indent="0" algn="ctr" defTabSz="914400" rtl="0" fontAlgn="auto">
                <a:lnSpc>
                  <a:spcPct val="100000"/>
                </a:lnSpc>
                <a:spcBef>
                  <a:spcPts val="0"/>
                </a:spcBef>
                <a:spcAft>
                  <a:spcPts val="0"/>
                </a:spcAft>
                <a:buClrTx/>
                <a:buSzTx/>
                <a:buFontTx/>
                <a:buNone/>
              </a:pPr>
              <a:r>
                <a:rPr lang="en-US" sz="3200" noProof="0" dirty="0">
                  <a:ln>
                    <a:noFill/>
                  </a:ln>
                  <a:solidFill>
                    <a:srgbClr val="F17712"/>
                  </a:solidFill>
                  <a:effectLst/>
                  <a:uLnTx/>
                  <a:uFillTx/>
                  <a:latin typeface="微软雅黑" panose="020B0503020204020204" charset="-122"/>
                  <a:ea typeface="微软雅黑" panose="020B0503020204020204" charset="-122"/>
                  <a:cs typeface="Alibaba PuHuiTi 2.0 75 SemiBold" panose="00020600040101010101" charset="-122"/>
                  <a:sym typeface="+mn-ea"/>
                </a:rPr>
                <a:t>FOR WATCHING</a:t>
              </a:r>
              <a:endParaRPr lang="en-US" sz="3200" noProof="0" dirty="0">
                <a:ln>
                  <a:noFill/>
                </a:ln>
                <a:solidFill>
                  <a:srgbClr val="F17712"/>
                </a:solidFill>
                <a:effectLst/>
                <a:uLnTx/>
                <a:uFillTx/>
                <a:latin typeface="微软雅黑" panose="020B0503020204020204" charset="-122"/>
                <a:ea typeface="微软雅黑" panose="020B0503020204020204" charset="-122"/>
                <a:cs typeface="Alibaba PuHuiTi 2.0 75 SemiBold" panose="00020600040101010101" charset="-122"/>
                <a:sym typeface="+mn-ea"/>
              </a:endParaRPr>
            </a:p>
          </p:txBody>
        </p:sp>
        <p:sp>
          <p:nvSpPr>
            <p:cNvPr id="12" name="文本框 11"/>
            <p:cNvSpPr txBox="1"/>
            <p:nvPr/>
          </p:nvSpPr>
          <p:spPr>
            <a:xfrm>
              <a:off x="1123" y="4647"/>
              <a:ext cx="2370" cy="623"/>
            </a:xfrm>
            <a:prstGeom prst="rect">
              <a:avLst/>
            </a:prstGeom>
            <a:noFill/>
          </p:spPr>
          <p:txBody>
            <a:bodyPr wrap="none" rtlCol="0" anchor="t">
              <a:spAutoFit/>
            </a:bodyPr>
            <a:lstStyle/>
            <a:p>
              <a:pPr algn="ctr" defTabSz="914400" hangingPunct="0">
                <a:lnSpc>
                  <a:spcPct val="110000"/>
                </a:lnSpc>
                <a:spcBef>
                  <a:spcPts val="0"/>
                </a:spcBef>
                <a:spcAft>
                  <a:spcPts val="0"/>
                </a:spcAft>
              </a:pPr>
              <a:r>
                <a:rPr lang="zh-CN" altLang="en-US">
                  <a:solidFill>
                    <a:schemeClr val="tx1">
                      <a:lumMod val="50000"/>
                      <a:lumOff val="50000"/>
                    </a:schemeClr>
                  </a:solidFill>
                  <a:latin typeface="微软雅黑 Light" panose="020B0502040204020203" charset="-122"/>
                  <a:ea typeface="微软雅黑 Light" panose="020B0502040204020203" charset="-122"/>
                </a:rPr>
                <a:t>谢  谢  观  赏</a:t>
              </a:r>
              <a:endParaRPr lang="zh-CN" altLang="en-US">
                <a:solidFill>
                  <a:schemeClr val="tx1">
                    <a:lumMod val="50000"/>
                    <a:lumOff val="50000"/>
                  </a:schemeClr>
                </a:solidFill>
                <a:latin typeface="微软雅黑 Light" panose="020B0502040204020203" charset="-122"/>
                <a:ea typeface="微软雅黑 Light" panose="020B0502040204020203" charset="-122"/>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6415" y="420370"/>
            <a:ext cx="3827780" cy="398780"/>
            <a:chOff x="724" y="662"/>
            <a:chExt cx="6028" cy="628"/>
          </a:xfrm>
        </p:grpSpPr>
        <p:sp>
          <p:nvSpPr>
            <p:cNvPr id="45" name="文本框 44"/>
            <p:cNvSpPr txBox="1"/>
            <p:nvPr/>
          </p:nvSpPr>
          <p:spPr>
            <a:xfrm>
              <a:off x="940" y="662"/>
              <a:ext cx="5812" cy="628"/>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为什么要建设乐企</a:t>
              </a:r>
              <a:endParaRPr lang="en-US" altLang="zh-CN" sz="2000" dirty="0">
                <a:solidFill>
                  <a:srgbClr val="F17712"/>
                </a:solidFill>
                <a:latin typeface="+mj-ea"/>
                <a:ea typeface="+mj-ea"/>
                <a:cs typeface="+mj-ea"/>
                <a:sym typeface="+mn-ea"/>
              </a:endParaRPr>
            </a:p>
          </p:txBody>
        </p:sp>
        <p:sp>
          <p:nvSpPr>
            <p:cNvPr id="46" name="矩形 45"/>
            <p:cNvSpPr/>
            <p:nvPr/>
          </p:nvSpPr>
          <p:spPr>
            <a:xfrm>
              <a:off x="724" y="742"/>
              <a:ext cx="208" cy="468"/>
            </a:xfrm>
            <a:prstGeom prst="rect">
              <a:avLst/>
            </a:prstGeom>
            <a:solidFill>
              <a:srgbClr val="F17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870155" y="1027837"/>
            <a:ext cx="10309121" cy="1289905"/>
          </a:xfrm>
          <a:prstGeom prst="rect">
            <a:avLst/>
          </a:prstGeom>
        </p:spPr>
        <p:txBody>
          <a:bodyPr wrap="square">
            <a:spAutoFit/>
          </a:bodyPr>
          <a:lstStyle/>
          <a:p>
            <a:pPr>
              <a:lnSpc>
                <a:spcPct val="150000"/>
              </a:lnSpc>
            </a:pPr>
            <a:r>
              <a:rPr lang="zh-CN" altLang="en-US" dirty="0">
                <a:solidFill>
                  <a:srgbClr val="000000"/>
                </a:solidFill>
                <a:latin typeface="+mj-ea"/>
                <a:ea typeface="+mj-ea"/>
              </a:rPr>
              <a:t>乐企平台作为金税四期的重要组成部分，以打造以“全电发票”为核心的交易新基建，孵化嵌入式数字征管模式，</a:t>
            </a:r>
            <a:r>
              <a:rPr lang="zh-CN" altLang="en-US" dirty="0" smtClean="0">
                <a:solidFill>
                  <a:srgbClr val="000000"/>
                </a:solidFill>
                <a:latin typeface="+mj-ea"/>
                <a:ea typeface="+mj-ea"/>
              </a:rPr>
              <a:t>实现税务</a:t>
            </a:r>
            <a:r>
              <a:rPr lang="zh-CN" altLang="en-US" dirty="0">
                <a:solidFill>
                  <a:srgbClr val="000000"/>
                </a:solidFill>
                <a:latin typeface="+mj-ea"/>
                <a:ea typeface="+mj-ea"/>
              </a:rPr>
              <a:t>部门从产品管理向标准管理、从输出服务产品向输出服务能力的转变，示范引领开放政务服务与社会共治</a:t>
            </a:r>
            <a:r>
              <a:rPr lang="zh-CN" altLang="en-US" dirty="0" smtClean="0">
                <a:solidFill>
                  <a:srgbClr val="000000"/>
                </a:solidFill>
                <a:latin typeface="+mj-ea"/>
                <a:ea typeface="+mj-ea"/>
              </a:rPr>
              <a:t>创新，服务</a:t>
            </a:r>
            <a:r>
              <a:rPr lang="zh-CN" altLang="en-US" dirty="0">
                <a:solidFill>
                  <a:srgbClr val="000000"/>
                </a:solidFill>
                <a:latin typeface="+mj-ea"/>
                <a:ea typeface="+mj-ea"/>
              </a:rPr>
              <a:t>国家治理和发展大局，推动经济社会数字化转型。</a:t>
            </a:r>
            <a:endParaRPr lang="zh-CN" altLang="en-US" dirty="0">
              <a:latin typeface="+mj-ea"/>
              <a:ea typeface="+mj-ea"/>
            </a:endParaRPr>
          </a:p>
        </p:txBody>
      </p:sp>
      <p:sp>
        <p:nvSpPr>
          <p:cNvPr id="323" name="Oval 2"/>
          <p:cNvSpPr>
            <a:spLocks noChangeArrowheads="1"/>
          </p:cNvSpPr>
          <p:nvPr>
            <p:custDataLst>
              <p:tags r:id="rId1"/>
            </p:custDataLst>
          </p:nvPr>
        </p:nvSpPr>
        <p:spPr bwMode="auto">
          <a:xfrm>
            <a:off x="1957499" y="3312650"/>
            <a:ext cx="974775" cy="976664"/>
          </a:xfrm>
          <a:prstGeom prst="ellipse">
            <a:avLst/>
          </a:prstGeom>
          <a:solidFill>
            <a:srgbClr val="FFA100"/>
          </a:solidFill>
          <a:ln>
            <a:noFill/>
          </a:ln>
        </p:spPr>
        <p:txBody>
          <a:bodyPr lIns="91444" tIns="45722" rIns="91444" bIns="45722"/>
          <a:lstStyle/>
          <a:p>
            <a:endParaRPr lang="zh-CN" altLang="en-US">
              <a:solidFill>
                <a:schemeClr val="dk1"/>
              </a:solidFill>
            </a:endParaRPr>
          </a:p>
        </p:txBody>
      </p:sp>
      <p:sp>
        <p:nvSpPr>
          <p:cNvPr id="324" name="Freeform 3"/>
          <p:cNvSpPr/>
          <p:nvPr>
            <p:custDataLst>
              <p:tags r:id="rId2"/>
            </p:custDataLst>
          </p:nvPr>
        </p:nvSpPr>
        <p:spPr bwMode="auto">
          <a:xfrm>
            <a:off x="2451237" y="3106201"/>
            <a:ext cx="689010" cy="69398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2"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91444" tIns="45722" rIns="91444" bIns="45722"/>
          <a:lstStyle/>
          <a:p>
            <a:endParaRPr lang="zh-CN" altLang="en-US">
              <a:solidFill>
                <a:schemeClr val="dk1"/>
              </a:solidFill>
            </a:endParaRPr>
          </a:p>
        </p:txBody>
      </p:sp>
      <p:sp>
        <p:nvSpPr>
          <p:cNvPr id="325" name="Oval 4"/>
          <p:cNvSpPr>
            <a:spLocks noChangeArrowheads="1"/>
          </p:cNvSpPr>
          <p:nvPr>
            <p:custDataLst>
              <p:tags r:id="rId3"/>
            </p:custDataLst>
          </p:nvPr>
        </p:nvSpPr>
        <p:spPr bwMode="auto">
          <a:xfrm>
            <a:off x="7533566" y="3479278"/>
            <a:ext cx="971600" cy="976664"/>
          </a:xfrm>
          <a:prstGeom prst="ellipse">
            <a:avLst/>
          </a:prstGeom>
          <a:solidFill>
            <a:srgbClr val="F35B06"/>
          </a:solidFill>
          <a:ln>
            <a:noFill/>
          </a:ln>
        </p:spPr>
        <p:txBody>
          <a:bodyPr lIns="91444" tIns="45722" rIns="91444" bIns="45722"/>
          <a:lstStyle/>
          <a:p>
            <a:endParaRPr lang="zh-CN" altLang="en-US">
              <a:solidFill>
                <a:schemeClr val="dk1"/>
              </a:solidFill>
            </a:endParaRPr>
          </a:p>
        </p:txBody>
      </p:sp>
      <p:sp>
        <p:nvSpPr>
          <p:cNvPr id="326" name="Freeform 5"/>
          <p:cNvSpPr/>
          <p:nvPr>
            <p:custDataLst>
              <p:tags r:id="rId4"/>
            </p:custDataLst>
          </p:nvPr>
        </p:nvSpPr>
        <p:spPr bwMode="auto">
          <a:xfrm>
            <a:off x="8028891" y="3272829"/>
            <a:ext cx="689010" cy="693988"/>
          </a:xfrm>
          <a:custGeom>
            <a:avLst/>
            <a:gdLst>
              <a:gd name="T0" fmla="*/ 184 w 184"/>
              <a:gd name="T1" fmla="*/ 185 h 185"/>
              <a:gd name="T2" fmla="*/ 0 w 184"/>
              <a:gd name="T3" fmla="*/ 0 h 185"/>
            </a:gdLst>
            <a:ahLst/>
            <a:cxnLst>
              <a:cxn ang="0">
                <a:pos x="T0" y="T1"/>
              </a:cxn>
              <a:cxn ang="0">
                <a:pos x="T2" y="T3"/>
              </a:cxn>
            </a:cxnLst>
            <a:rect l="0" t="0" r="r" b="b"/>
            <a:pathLst>
              <a:path w="184" h="185">
                <a:moveTo>
                  <a:pt x="184" y="185"/>
                </a:moveTo>
                <a:cubicBezTo>
                  <a:pt x="184" y="83"/>
                  <a:pt x="101" y="0"/>
                  <a:pt x="0" y="0"/>
                </a:cubicBezTo>
              </a:path>
            </a:pathLst>
          </a:custGeom>
          <a:noFill/>
          <a:ln w="6350" cap="flat" cmpd="sng">
            <a:solidFill>
              <a:srgbClr val="A2897B"/>
            </a:solidFill>
            <a:round/>
            <a:headEnd type="triangle" w="med" len="med"/>
          </a:ln>
          <a:extLst>
            <a:ext uri="{909E8E84-426E-40DD-AFC4-6F175D3DCCD1}">
              <a14:hiddenFill xmlns:a14="http://schemas.microsoft.com/office/drawing/2010/main">
                <a:solidFill>
                  <a:srgbClr val="FFFFFF"/>
                </a:solidFill>
              </a14:hiddenFill>
            </a:ext>
          </a:extLst>
        </p:spPr>
        <p:txBody>
          <a:bodyPr lIns="91444" tIns="45722" rIns="91444" bIns="45722"/>
          <a:lstStyle/>
          <a:p>
            <a:endParaRPr lang="zh-CN" altLang="en-US">
              <a:solidFill>
                <a:schemeClr val="dk1"/>
              </a:solidFill>
            </a:endParaRPr>
          </a:p>
        </p:txBody>
      </p:sp>
      <p:sp>
        <p:nvSpPr>
          <p:cNvPr id="327" name="Oval 6"/>
          <p:cNvSpPr>
            <a:spLocks noChangeArrowheads="1"/>
          </p:cNvSpPr>
          <p:nvPr>
            <p:custDataLst>
              <p:tags r:id="rId5"/>
            </p:custDataLst>
          </p:nvPr>
        </p:nvSpPr>
        <p:spPr bwMode="auto">
          <a:xfrm>
            <a:off x="4613298" y="4444972"/>
            <a:ext cx="974775" cy="975076"/>
          </a:xfrm>
          <a:prstGeom prst="ellipse">
            <a:avLst/>
          </a:prstGeom>
          <a:solidFill>
            <a:srgbClr val="96C83C"/>
          </a:solidFill>
          <a:ln>
            <a:noFill/>
          </a:ln>
        </p:spPr>
        <p:txBody>
          <a:bodyPr lIns="91444" tIns="45722" rIns="91444" bIns="45722"/>
          <a:lstStyle/>
          <a:p>
            <a:endParaRPr lang="zh-CN" altLang="en-US">
              <a:solidFill>
                <a:schemeClr val="dk1"/>
              </a:solidFill>
            </a:endParaRPr>
          </a:p>
        </p:txBody>
      </p:sp>
      <p:sp>
        <p:nvSpPr>
          <p:cNvPr id="328" name="Freeform 7"/>
          <p:cNvSpPr/>
          <p:nvPr>
            <p:custDataLst>
              <p:tags r:id="rId6"/>
            </p:custDataLst>
          </p:nvPr>
        </p:nvSpPr>
        <p:spPr bwMode="auto">
          <a:xfrm>
            <a:off x="5107037" y="4932511"/>
            <a:ext cx="693773" cy="693987"/>
          </a:xfrm>
          <a:custGeom>
            <a:avLst/>
            <a:gdLst>
              <a:gd name="T0" fmla="*/ 0 w 185"/>
              <a:gd name="T1" fmla="*/ 185 h 185"/>
              <a:gd name="T2" fmla="*/ 185 w 185"/>
              <a:gd name="T3" fmla="*/ 0 h 185"/>
            </a:gdLst>
            <a:ahLst/>
            <a:cxnLst>
              <a:cxn ang="0">
                <a:pos x="T0" y="T1"/>
              </a:cxn>
              <a:cxn ang="0">
                <a:pos x="T2" y="T3"/>
              </a:cxn>
            </a:cxnLst>
            <a:rect l="0" t="0" r="r" b="b"/>
            <a:pathLst>
              <a:path w="185" h="185">
                <a:moveTo>
                  <a:pt x="0" y="185"/>
                </a:moveTo>
                <a:cubicBezTo>
                  <a:pt x="102" y="185"/>
                  <a:pt x="185" y="102"/>
                  <a:pt x="185" y="0"/>
                </a:cubicBezTo>
              </a:path>
            </a:pathLst>
          </a:custGeom>
          <a:noFill/>
          <a:ln w="6350" cap="flat" cmpd="sng">
            <a:solidFill>
              <a:srgbClr val="A2897B"/>
            </a:solidFill>
            <a:round/>
            <a:tailEnd type="triangle" w="med" len="med"/>
          </a:ln>
          <a:extLst>
            <a:ext uri="{909E8E84-426E-40DD-AFC4-6F175D3DCCD1}">
              <a14:hiddenFill xmlns:a14="http://schemas.microsoft.com/office/drawing/2010/main">
                <a:solidFill>
                  <a:srgbClr val="FFFFFF"/>
                </a:solidFill>
              </a14:hiddenFill>
            </a:ext>
          </a:extLst>
        </p:spPr>
        <p:txBody>
          <a:bodyPr lIns="91444" tIns="45722" rIns="91444" bIns="45722"/>
          <a:lstStyle/>
          <a:p>
            <a:endParaRPr lang="zh-CN" altLang="en-US">
              <a:solidFill>
                <a:schemeClr val="dk1"/>
              </a:solidFill>
            </a:endParaRPr>
          </a:p>
        </p:txBody>
      </p:sp>
      <p:grpSp>
        <p:nvGrpSpPr>
          <p:cNvPr id="332" name="Group 11"/>
          <p:cNvGrpSpPr/>
          <p:nvPr/>
        </p:nvGrpSpPr>
        <p:grpSpPr bwMode="auto">
          <a:xfrm>
            <a:off x="4919703" y="4767349"/>
            <a:ext cx="374669" cy="330319"/>
            <a:chOff x="0" y="0"/>
            <a:chExt cx="236" cy="208"/>
          </a:xfrm>
        </p:grpSpPr>
        <p:sp>
          <p:nvSpPr>
            <p:cNvPr id="333" name="Freeform 12"/>
            <p:cNvSpPr>
              <a:spLocks noEditPoints="1"/>
            </p:cNvSpPr>
            <p:nvPr>
              <p:custDataLst>
                <p:tags r:id="rId7"/>
              </p:custDataLst>
            </p:nvPr>
          </p:nvSpPr>
          <p:spPr bwMode="auto">
            <a:xfrm>
              <a:off x="0" y="45"/>
              <a:ext cx="193" cy="163"/>
            </a:xfrm>
            <a:custGeom>
              <a:avLst/>
              <a:gdLst>
                <a:gd name="T0" fmla="*/ 77 w 82"/>
                <a:gd name="T1" fmla="*/ 0 h 69"/>
                <a:gd name="T2" fmla="*/ 4 w 82"/>
                <a:gd name="T3" fmla="*/ 0 h 69"/>
                <a:gd name="T4" fmla="*/ 0 w 82"/>
                <a:gd name="T5" fmla="*/ 4 h 69"/>
                <a:gd name="T6" fmla="*/ 0 w 82"/>
                <a:gd name="T7" fmla="*/ 65 h 69"/>
                <a:gd name="T8" fmla="*/ 4 w 82"/>
                <a:gd name="T9" fmla="*/ 69 h 69"/>
                <a:gd name="T10" fmla="*/ 77 w 82"/>
                <a:gd name="T11" fmla="*/ 69 h 69"/>
                <a:gd name="T12" fmla="*/ 82 w 82"/>
                <a:gd name="T13" fmla="*/ 65 h 69"/>
                <a:gd name="T14" fmla="*/ 82 w 82"/>
                <a:gd name="T15" fmla="*/ 40 h 69"/>
                <a:gd name="T16" fmla="*/ 82 w 82"/>
                <a:gd name="T17" fmla="*/ 29 h 69"/>
                <a:gd name="T18" fmla="*/ 82 w 82"/>
                <a:gd name="T19" fmla="*/ 4 h 69"/>
                <a:gd name="T20" fmla="*/ 77 w 82"/>
                <a:gd name="T21" fmla="*/ 0 h 69"/>
                <a:gd name="T22" fmla="*/ 9 w 82"/>
                <a:gd name="T23" fmla="*/ 61 h 69"/>
                <a:gd name="T24" fmla="*/ 9 w 82"/>
                <a:gd name="T25" fmla="*/ 9 h 69"/>
                <a:gd name="T26" fmla="*/ 73 w 82"/>
                <a:gd name="T27" fmla="*/ 9 h 69"/>
                <a:gd name="T28" fmla="*/ 73 w 82"/>
                <a:gd name="T29" fmla="*/ 25 h 69"/>
                <a:gd name="T30" fmla="*/ 64 w 82"/>
                <a:gd name="T31" fmla="*/ 25 h 69"/>
                <a:gd name="T32" fmla="*/ 55 w 82"/>
                <a:gd name="T33" fmla="*/ 35 h 69"/>
                <a:gd name="T34" fmla="*/ 64 w 82"/>
                <a:gd name="T35" fmla="*/ 44 h 69"/>
                <a:gd name="T36" fmla="*/ 73 w 82"/>
                <a:gd name="T37" fmla="*/ 44 h 69"/>
                <a:gd name="T38" fmla="*/ 73 w 82"/>
                <a:gd name="T39" fmla="*/ 61 h 69"/>
                <a:gd name="T40" fmla="*/ 9 w 82"/>
                <a:gd name="T41" fmla="*/ 6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69">
                  <a:moveTo>
                    <a:pt x="77" y="0"/>
                  </a:moveTo>
                  <a:cubicBezTo>
                    <a:pt x="4" y="0"/>
                    <a:pt x="4" y="0"/>
                    <a:pt x="4" y="0"/>
                  </a:cubicBezTo>
                  <a:cubicBezTo>
                    <a:pt x="2" y="0"/>
                    <a:pt x="0" y="2"/>
                    <a:pt x="0" y="4"/>
                  </a:cubicBezTo>
                  <a:cubicBezTo>
                    <a:pt x="0" y="65"/>
                    <a:pt x="0" y="65"/>
                    <a:pt x="0" y="65"/>
                  </a:cubicBezTo>
                  <a:cubicBezTo>
                    <a:pt x="0" y="67"/>
                    <a:pt x="2" y="69"/>
                    <a:pt x="4" y="69"/>
                  </a:cubicBezTo>
                  <a:cubicBezTo>
                    <a:pt x="77" y="69"/>
                    <a:pt x="77" y="69"/>
                    <a:pt x="77" y="69"/>
                  </a:cubicBezTo>
                  <a:cubicBezTo>
                    <a:pt x="80" y="69"/>
                    <a:pt x="82" y="67"/>
                    <a:pt x="82" y="65"/>
                  </a:cubicBezTo>
                  <a:cubicBezTo>
                    <a:pt x="82" y="40"/>
                    <a:pt x="82" y="40"/>
                    <a:pt x="82" y="40"/>
                  </a:cubicBezTo>
                  <a:cubicBezTo>
                    <a:pt x="82" y="29"/>
                    <a:pt x="82" y="29"/>
                    <a:pt x="82" y="29"/>
                  </a:cubicBezTo>
                  <a:cubicBezTo>
                    <a:pt x="82" y="4"/>
                    <a:pt x="82" y="4"/>
                    <a:pt x="82" y="4"/>
                  </a:cubicBezTo>
                  <a:cubicBezTo>
                    <a:pt x="82" y="2"/>
                    <a:pt x="80" y="0"/>
                    <a:pt x="77" y="0"/>
                  </a:cubicBezTo>
                  <a:moveTo>
                    <a:pt x="9" y="61"/>
                  </a:moveTo>
                  <a:cubicBezTo>
                    <a:pt x="9" y="9"/>
                    <a:pt x="9" y="9"/>
                    <a:pt x="9" y="9"/>
                  </a:cubicBezTo>
                  <a:cubicBezTo>
                    <a:pt x="73" y="9"/>
                    <a:pt x="73" y="9"/>
                    <a:pt x="73" y="9"/>
                  </a:cubicBezTo>
                  <a:cubicBezTo>
                    <a:pt x="73" y="25"/>
                    <a:pt x="73" y="25"/>
                    <a:pt x="73" y="25"/>
                  </a:cubicBezTo>
                  <a:cubicBezTo>
                    <a:pt x="64" y="25"/>
                    <a:pt x="64" y="25"/>
                    <a:pt x="64" y="25"/>
                  </a:cubicBezTo>
                  <a:cubicBezTo>
                    <a:pt x="59" y="25"/>
                    <a:pt x="55" y="29"/>
                    <a:pt x="55" y="35"/>
                  </a:cubicBezTo>
                  <a:cubicBezTo>
                    <a:pt x="55" y="40"/>
                    <a:pt x="59" y="44"/>
                    <a:pt x="64" y="44"/>
                  </a:cubicBezTo>
                  <a:cubicBezTo>
                    <a:pt x="73" y="44"/>
                    <a:pt x="73" y="44"/>
                    <a:pt x="73" y="44"/>
                  </a:cubicBezTo>
                  <a:cubicBezTo>
                    <a:pt x="73" y="61"/>
                    <a:pt x="73" y="61"/>
                    <a:pt x="73" y="61"/>
                  </a:cubicBezTo>
                  <a:lnTo>
                    <a:pt x="9" y="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sp>
          <p:nvSpPr>
            <p:cNvPr id="334" name="Freeform 13"/>
            <p:cNvSpPr/>
            <p:nvPr>
              <p:custDataLst>
                <p:tags r:id="rId8"/>
              </p:custDataLst>
            </p:nvPr>
          </p:nvSpPr>
          <p:spPr bwMode="auto">
            <a:xfrm>
              <a:off x="44" y="0"/>
              <a:ext cx="192" cy="165"/>
            </a:xfrm>
            <a:custGeom>
              <a:avLst/>
              <a:gdLst>
                <a:gd name="T0" fmla="*/ 77 w 81"/>
                <a:gd name="T1" fmla="*/ 0 h 70"/>
                <a:gd name="T2" fmla="*/ 4 w 81"/>
                <a:gd name="T3" fmla="*/ 0 h 70"/>
                <a:gd name="T4" fmla="*/ 0 w 81"/>
                <a:gd name="T5" fmla="*/ 4 h 70"/>
                <a:gd name="T6" fmla="*/ 4 w 81"/>
                <a:gd name="T7" fmla="*/ 9 h 70"/>
                <a:gd name="T8" fmla="*/ 73 w 81"/>
                <a:gd name="T9" fmla="*/ 9 h 70"/>
                <a:gd name="T10" fmla="*/ 73 w 81"/>
                <a:gd name="T11" fmla="*/ 65 h 70"/>
                <a:gd name="T12" fmla="*/ 77 w 81"/>
                <a:gd name="T13" fmla="*/ 70 h 70"/>
                <a:gd name="T14" fmla="*/ 81 w 81"/>
                <a:gd name="T15" fmla="*/ 65 h 70"/>
                <a:gd name="T16" fmla="*/ 81 w 81"/>
                <a:gd name="T17" fmla="*/ 4 h 70"/>
                <a:gd name="T18" fmla="*/ 77 w 81"/>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0">
                  <a:moveTo>
                    <a:pt x="77" y="0"/>
                  </a:moveTo>
                  <a:cubicBezTo>
                    <a:pt x="4" y="0"/>
                    <a:pt x="4" y="0"/>
                    <a:pt x="4" y="0"/>
                  </a:cubicBezTo>
                  <a:cubicBezTo>
                    <a:pt x="2" y="0"/>
                    <a:pt x="0" y="2"/>
                    <a:pt x="0" y="4"/>
                  </a:cubicBezTo>
                  <a:cubicBezTo>
                    <a:pt x="0" y="7"/>
                    <a:pt x="2" y="9"/>
                    <a:pt x="4" y="9"/>
                  </a:cubicBezTo>
                  <a:cubicBezTo>
                    <a:pt x="73" y="9"/>
                    <a:pt x="73" y="9"/>
                    <a:pt x="73" y="9"/>
                  </a:cubicBezTo>
                  <a:cubicBezTo>
                    <a:pt x="73" y="65"/>
                    <a:pt x="73" y="65"/>
                    <a:pt x="73" y="65"/>
                  </a:cubicBezTo>
                  <a:cubicBezTo>
                    <a:pt x="73" y="68"/>
                    <a:pt x="75" y="70"/>
                    <a:pt x="77" y="70"/>
                  </a:cubicBezTo>
                  <a:cubicBezTo>
                    <a:pt x="79" y="70"/>
                    <a:pt x="81" y="68"/>
                    <a:pt x="81" y="65"/>
                  </a:cubicBezTo>
                  <a:cubicBezTo>
                    <a:pt x="81" y="4"/>
                    <a:pt x="81" y="4"/>
                    <a:pt x="81" y="4"/>
                  </a:cubicBezTo>
                  <a:cubicBezTo>
                    <a:pt x="81" y="2"/>
                    <a:pt x="79" y="0"/>
                    <a:pt x="7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grpSp>
      <p:grpSp>
        <p:nvGrpSpPr>
          <p:cNvPr id="335" name="Group 14"/>
          <p:cNvGrpSpPr/>
          <p:nvPr/>
        </p:nvGrpSpPr>
        <p:grpSpPr bwMode="auto">
          <a:xfrm>
            <a:off x="7836793" y="3779425"/>
            <a:ext cx="379432" cy="376372"/>
            <a:chOff x="0" y="0"/>
            <a:chExt cx="239" cy="237"/>
          </a:xfrm>
        </p:grpSpPr>
        <p:sp>
          <p:nvSpPr>
            <p:cNvPr id="336" name="Freeform 15"/>
            <p:cNvSpPr/>
            <p:nvPr>
              <p:custDataLst>
                <p:tags r:id="rId9"/>
              </p:custDataLst>
            </p:nvPr>
          </p:nvSpPr>
          <p:spPr bwMode="auto">
            <a:xfrm>
              <a:off x="0" y="22"/>
              <a:ext cx="217" cy="215"/>
            </a:xfrm>
            <a:custGeom>
              <a:avLst/>
              <a:gdLst>
                <a:gd name="T0" fmla="*/ 87 w 92"/>
                <a:gd name="T1" fmla="*/ 41 h 91"/>
                <a:gd name="T2" fmla="*/ 83 w 92"/>
                <a:gd name="T3" fmla="*/ 45 h 91"/>
                <a:gd name="T4" fmla="*/ 83 w 92"/>
                <a:gd name="T5" fmla="*/ 67 h 91"/>
                <a:gd name="T6" fmla="*/ 73 w 92"/>
                <a:gd name="T7" fmla="*/ 81 h 91"/>
                <a:gd name="T8" fmla="*/ 68 w 92"/>
                <a:gd name="T9" fmla="*/ 82 h 91"/>
                <a:gd name="T10" fmla="*/ 24 w 92"/>
                <a:gd name="T11" fmla="*/ 82 h 91"/>
                <a:gd name="T12" fmla="*/ 9 w 92"/>
                <a:gd name="T13" fmla="*/ 67 h 91"/>
                <a:gd name="T14" fmla="*/ 9 w 92"/>
                <a:gd name="T15" fmla="*/ 24 h 91"/>
                <a:gd name="T16" fmla="*/ 24 w 92"/>
                <a:gd name="T17" fmla="*/ 8 h 91"/>
                <a:gd name="T18" fmla="*/ 46 w 92"/>
                <a:gd name="T19" fmla="*/ 8 h 91"/>
                <a:gd name="T20" fmla="*/ 50 w 92"/>
                <a:gd name="T21" fmla="*/ 4 h 91"/>
                <a:gd name="T22" fmla="*/ 46 w 92"/>
                <a:gd name="T23" fmla="*/ 0 h 91"/>
                <a:gd name="T24" fmla="*/ 24 w 92"/>
                <a:gd name="T25" fmla="*/ 0 h 91"/>
                <a:gd name="T26" fmla="*/ 0 w 92"/>
                <a:gd name="T27" fmla="*/ 24 h 91"/>
                <a:gd name="T28" fmla="*/ 0 w 92"/>
                <a:gd name="T29" fmla="*/ 67 h 91"/>
                <a:gd name="T30" fmla="*/ 24 w 92"/>
                <a:gd name="T31" fmla="*/ 91 h 91"/>
                <a:gd name="T32" fmla="*/ 68 w 92"/>
                <a:gd name="T33" fmla="*/ 91 h 91"/>
                <a:gd name="T34" fmla="*/ 76 w 92"/>
                <a:gd name="T35" fmla="*/ 89 h 91"/>
                <a:gd name="T36" fmla="*/ 92 w 92"/>
                <a:gd name="T37" fmla="*/ 67 h 91"/>
                <a:gd name="T38" fmla="*/ 92 w 92"/>
                <a:gd name="T39" fmla="*/ 45 h 91"/>
                <a:gd name="T40" fmla="*/ 87 w 92"/>
                <a:gd name="T41" fmla="*/ 4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1">
                  <a:moveTo>
                    <a:pt x="87" y="41"/>
                  </a:moveTo>
                  <a:cubicBezTo>
                    <a:pt x="85" y="41"/>
                    <a:pt x="83" y="43"/>
                    <a:pt x="83" y="45"/>
                  </a:cubicBezTo>
                  <a:cubicBezTo>
                    <a:pt x="83" y="67"/>
                    <a:pt x="83" y="67"/>
                    <a:pt x="83" y="67"/>
                  </a:cubicBezTo>
                  <a:cubicBezTo>
                    <a:pt x="83" y="73"/>
                    <a:pt x="79" y="79"/>
                    <a:pt x="73" y="81"/>
                  </a:cubicBezTo>
                  <a:cubicBezTo>
                    <a:pt x="71" y="82"/>
                    <a:pt x="70" y="82"/>
                    <a:pt x="68" y="82"/>
                  </a:cubicBezTo>
                  <a:cubicBezTo>
                    <a:pt x="24" y="82"/>
                    <a:pt x="24" y="82"/>
                    <a:pt x="24" y="82"/>
                  </a:cubicBezTo>
                  <a:cubicBezTo>
                    <a:pt x="16" y="82"/>
                    <a:pt x="9" y="75"/>
                    <a:pt x="9" y="67"/>
                  </a:cubicBezTo>
                  <a:cubicBezTo>
                    <a:pt x="9" y="24"/>
                    <a:pt x="9" y="24"/>
                    <a:pt x="9" y="24"/>
                  </a:cubicBezTo>
                  <a:cubicBezTo>
                    <a:pt x="9" y="15"/>
                    <a:pt x="16" y="8"/>
                    <a:pt x="24" y="8"/>
                  </a:cubicBezTo>
                  <a:cubicBezTo>
                    <a:pt x="46" y="8"/>
                    <a:pt x="46" y="8"/>
                    <a:pt x="46" y="8"/>
                  </a:cubicBezTo>
                  <a:cubicBezTo>
                    <a:pt x="48" y="8"/>
                    <a:pt x="50" y="6"/>
                    <a:pt x="50" y="4"/>
                  </a:cubicBezTo>
                  <a:cubicBezTo>
                    <a:pt x="50" y="2"/>
                    <a:pt x="48" y="0"/>
                    <a:pt x="46" y="0"/>
                  </a:cubicBezTo>
                  <a:cubicBezTo>
                    <a:pt x="24" y="0"/>
                    <a:pt x="24" y="0"/>
                    <a:pt x="24" y="0"/>
                  </a:cubicBezTo>
                  <a:cubicBezTo>
                    <a:pt x="11" y="0"/>
                    <a:pt x="0" y="10"/>
                    <a:pt x="0" y="24"/>
                  </a:cubicBezTo>
                  <a:cubicBezTo>
                    <a:pt x="0" y="67"/>
                    <a:pt x="0" y="67"/>
                    <a:pt x="0" y="67"/>
                  </a:cubicBezTo>
                  <a:cubicBezTo>
                    <a:pt x="0" y="80"/>
                    <a:pt x="11" y="91"/>
                    <a:pt x="24" y="91"/>
                  </a:cubicBezTo>
                  <a:cubicBezTo>
                    <a:pt x="68" y="91"/>
                    <a:pt x="68" y="91"/>
                    <a:pt x="68" y="91"/>
                  </a:cubicBezTo>
                  <a:cubicBezTo>
                    <a:pt x="71" y="91"/>
                    <a:pt x="74" y="90"/>
                    <a:pt x="76" y="89"/>
                  </a:cubicBezTo>
                  <a:cubicBezTo>
                    <a:pt x="85" y="86"/>
                    <a:pt x="92" y="77"/>
                    <a:pt x="92" y="67"/>
                  </a:cubicBezTo>
                  <a:cubicBezTo>
                    <a:pt x="92" y="45"/>
                    <a:pt x="92" y="45"/>
                    <a:pt x="92" y="45"/>
                  </a:cubicBezTo>
                  <a:cubicBezTo>
                    <a:pt x="92" y="43"/>
                    <a:pt x="90" y="41"/>
                    <a:pt x="87" y="4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sp>
          <p:nvSpPr>
            <p:cNvPr id="337" name="Freeform 16"/>
            <p:cNvSpPr>
              <a:spLocks noEditPoints="1"/>
            </p:cNvSpPr>
            <p:nvPr>
              <p:custDataLst>
                <p:tags r:id="rId10"/>
              </p:custDataLst>
            </p:nvPr>
          </p:nvSpPr>
          <p:spPr bwMode="auto">
            <a:xfrm>
              <a:off x="135" y="0"/>
              <a:ext cx="104" cy="104"/>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5 h 44"/>
                <a:gd name="T12" fmla="*/ 8 w 44"/>
                <a:gd name="T13" fmla="*/ 22 h 44"/>
                <a:gd name="T14" fmla="*/ 22 w 44"/>
                <a:gd name="T15" fmla="*/ 8 h 44"/>
                <a:gd name="T16" fmla="*/ 35 w 44"/>
                <a:gd name="T17" fmla="*/ 22 h 44"/>
                <a:gd name="T18" fmla="*/ 22 w 44"/>
                <a:gd name="T19"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9"/>
                    <a:pt x="0" y="22"/>
                  </a:cubicBezTo>
                  <a:cubicBezTo>
                    <a:pt x="0" y="34"/>
                    <a:pt x="10" y="44"/>
                    <a:pt x="22" y="44"/>
                  </a:cubicBezTo>
                  <a:cubicBezTo>
                    <a:pt x="34" y="44"/>
                    <a:pt x="44" y="34"/>
                    <a:pt x="44" y="22"/>
                  </a:cubicBezTo>
                  <a:cubicBezTo>
                    <a:pt x="44" y="9"/>
                    <a:pt x="34" y="0"/>
                    <a:pt x="22" y="0"/>
                  </a:cubicBezTo>
                  <a:moveTo>
                    <a:pt x="22" y="35"/>
                  </a:moveTo>
                  <a:cubicBezTo>
                    <a:pt x="14" y="35"/>
                    <a:pt x="8" y="29"/>
                    <a:pt x="8" y="22"/>
                  </a:cubicBezTo>
                  <a:cubicBezTo>
                    <a:pt x="8" y="14"/>
                    <a:pt x="14" y="8"/>
                    <a:pt x="22" y="8"/>
                  </a:cubicBezTo>
                  <a:cubicBezTo>
                    <a:pt x="29" y="8"/>
                    <a:pt x="35" y="14"/>
                    <a:pt x="35" y="22"/>
                  </a:cubicBezTo>
                  <a:cubicBezTo>
                    <a:pt x="35" y="29"/>
                    <a:pt x="29" y="35"/>
                    <a:pt x="22" y="3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sp>
          <p:nvSpPr>
            <p:cNvPr id="338" name="Freeform 17"/>
            <p:cNvSpPr/>
            <p:nvPr>
              <p:custDataLst>
                <p:tags r:id="rId11"/>
              </p:custDataLst>
            </p:nvPr>
          </p:nvSpPr>
          <p:spPr bwMode="auto">
            <a:xfrm>
              <a:off x="80" y="97"/>
              <a:ext cx="57" cy="21"/>
            </a:xfrm>
            <a:custGeom>
              <a:avLst/>
              <a:gdLst>
                <a:gd name="T0" fmla="*/ 0 w 24"/>
                <a:gd name="T1" fmla="*/ 4 h 9"/>
                <a:gd name="T2" fmla="*/ 5 w 24"/>
                <a:gd name="T3" fmla="*/ 9 h 9"/>
                <a:gd name="T4" fmla="*/ 20 w 24"/>
                <a:gd name="T5" fmla="*/ 9 h 9"/>
                <a:gd name="T6" fmla="*/ 24 w 24"/>
                <a:gd name="T7" fmla="*/ 4 h 9"/>
                <a:gd name="T8" fmla="*/ 20 w 24"/>
                <a:gd name="T9" fmla="*/ 0 h 9"/>
                <a:gd name="T10" fmla="*/ 5 w 24"/>
                <a:gd name="T11" fmla="*/ 0 h 9"/>
                <a:gd name="T12" fmla="*/ 0 w 24"/>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0" y="4"/>
                  </a:moveTo>
                  <a:cubicBezTo>
                    <a:pt x="0" y="7"/>
                    <a:pt x="2" y="9"/>
                    <a:pt x="5" y="9"/>
                  </a:cubicBezTo>
                  <a:cubicBezTo>
                    <a:pt x="20" y="9"/>
                    <a:pt x="20" y="9"/>
                    <a:pt x="20" y="9"/>
                  </a:cubicBezTo>
                  <a:cubicBezTo>
                    <a:pt x="22" y="9"/>
                    <a:pt x="24" y="7"/>
                    <a:pt x="24" y="4"/>
                  </a:cubicBezTo>
                  <a:cubicBezTo>
                    <a:pt x="24" y="2"/>
                    <a:pt x="22" y="0"/>
                    <a:pt x="20" y="0"/>
                  </a:cubicBezTo>
                  <a:cubicBezTo>
                    <a:pt x="5" y="0"/>
                    <a:pt x="5" y="0"/>
                    <a:pt x="5" y="0"/>
                  </a:cubicBezTo>
                  <a:cubicBezTo>
                    <a:pt x="2" y="0"/>
                    <a:pt x="0" y="2"/>
                    <a:pt x="0"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sp>
          <p:nvSpPr>
            <p:cNvPr id="339" name="Freeform 18"/>
            <p:cNvSpPr/>
            <p:nvPr>
              <p:custDataLst>
                <p:tags r:id="rId12"/>
              </p:custDataLst>
            </p:nvPr>
          </p:nvSpPr>
          <p:spPr bwMode="auto">
            <a:xfrm>
              <a:off x="80" y="140"/>
              <a:ext cx="57" cy="21"/>
            </a:xfrm>
            <a:custGeom>
              <a:avLst/>
              <a:gdLst>
                <a:gd name="T0" fmla="*/ 20 w 24"/>
                <a:gd name="T1" fmla="*/ 0 h 9"/>
                <a:gd name="T2" fmla="*/ 5 w 24"/>
                <a:gd name="T3" fmla="*/ 0 h 9"/>
                <a:gd name="T4" fmla="*/ 0 w 24"/>
                <a:gd name="T5" fmla="*/ 4 h 9"/>
                <a:gd name="T6" fmla="*/ 5 w 24"/>
                <a:gd name="T7" fmla="*/ 9 h 9"/>
                <a:gd name="T8" fmla="*/ 20 w 24"/>
                <a:gd name="T9" fmla="*/ 9 h 9"/>
                <a:gd name="T10" fmla="*/ 24 w 24"/>
                <a:gd name="T11" fmla="*/ 4 h 9"/>
                <a:gd name="T12" fmla="*/ 20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20" y="0"/>
                  </a:moveTo>
                  <a:cubicBezTo>
                    <a:pt x="5" y="0"/>
                    <a:pt x="5" y="0"/>
                    <a:pt x="5" y="0"/>
                  </a:cubicBezTo>
                  <a:cubicBezTo>
                    <a:pt x="2" y="0"/>
                    <a:pt x="0" y="2"/>
                    <a:pt x="0" y="4"/>
                  </a:cubicBezTo>
                  <a:cubicBezTo>
                    <a:pt x="0" y="7"/>
                    <a:pt x="2" y="9"/>
                    <a:pt x="5" y="9"/>
                  </a:cubicBezTo>
                  <a:cubicBezTo>
                    <a:pt x="20" y="9"/>
                    <a:pt x="20" y="9"/>
                    <a:pt x="20" y="9"/>
                  </a:cubicBezTo>
                  <a:cubicBezTo>
                    <a:pt x="22" y="9"/>
                    <a:pt x="24" y="7"/>
                    <a:pt x="24" y="4"/>
                  </a:cubicBezTo>
                  <a:cubicBezTo>
                    <a:pt x="24" y="2"/>
                    <a:pt x="22"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grpSp>
      <p:grpSp>
        <p:nvGrpSpPr>
          <p:cNvPr id="340" name="Group 19"/>
          <p:cNvGrpSpPr/>
          <p:nvPr/>
        </p:nvGrpSpPr>
        <p:grpSpPr bwMode="auto">
          <a:xfrm>
            <a:off x="2263901" y="3623911"/>
            <a:ext cx="374669" cy="376373"/>
            <a:chOff x="0" y="0"/>
            <a:chExt cx="236" cy="237"/>
          </a:xfrm>
        </p:grpSpPr>
        <p:sp>
          <p:nvSpPr>
            <p:cNvPr id="341" name="Freeform 20"/>
            <p:cNvSpPr>
              <a:spLocks noEditPoints="1"/>
            </p:cNvSpPr>
            <p:nvPr>
              <p:custDataLst>
                <p:tags r:id="rId13"/>
              </p:custDataLst>
            </p:nvPr>
          </p:nvSpPr>
          <p:spPr bwMode="auto">
            <a:xfrm>
              <a:off x="63" y="64"/>
              <a:ext cx="109" cy="109"/>
            </a:xfrm>
            <a:custGeom>
              <a:avLst/>
              <a:gdLst>
                <a:gd name="T0" fmla="*/ 40 w 46"/>
                <a:gd name="T1" fmla="*/ 1 h 46"/>
                <a:gd name="T2" fmla="*/ 13 w 46"/>
                <a:gd name="T3" fmla="*/ 10 h 46"/>
                <a:gd name="T4" fmla="*/ 13 w 46"/>
                <a:gd name="T5" fmla="*/ 10 h 46"/>
                <a:gd name="T6" fmla="*/ 12 w 46"/>
                <a:gd name="T7" fmla="*/ 11 h 46"/>
                <a:gd name="T8" fmla="*/ 12 w 46"/>
                <a:gd name="T9" fmla="*/ 11 h 46"/>
                <a:gd name="T10" fmla="*/ 11 w 46"/>
                <a:gd name="T11" fmla="*/ 11 h 46"/>
                <a:gd name="T12" fmla="*/ 11 w 46"/>
                <a:gd name="T13" fmla="*/ 12 h 46"/>
                <a:gd name="T14" fmla="*/ 11 w 46"/>
                <a:gd name="T15" fmla="*/ 12 h 46"/>
                <a:gd name="T16" fmla="*/ 10 w 46"/>
                <a:gd name="T17" fmla="*/ 13 h 46"/>
                <a:gd name="T18" fmla="*/ 10 w 46"/>
                <a:gd name="T19" fmla="*/ 13 h 46"/>
                <a:gd name="T20" fmla="*/ 0 w 46"/>
                <a:gd name="T21" fmla="*/ 40 h 46"/>
                <a:gd name="T22" fmla="*/ 1 w 46"/>
                <a:gd name="T23" fmla="*/ 45 h 46"/>
                <a:gd name="T24" fmla="*/ 4 w 46"/>
                <a:gd name="T25" fmla="*/ 46 h 46"/>
                <a:gd name="T26" fmla="*/ 6 w 46"/>
                <a:gd name="T27" fmla="*/ 46 h 46"/>
                <a:gd name="T28" fmla="*/ 33 w 46"/>
                <a:gd name="T29" fmla="*/ 36 h 46"/>
                <a:gd name="T30" fmla="*/ 33 w 46"/>
                <a:gd name="T31" fmla="*/ 36 h 46"/>
                <a:gd name="T32" fmla="*/ 34 w 46"/>
                <a:gd name="T33" fmla="*/ 35 h 46"/>
                <a:gd name="T34" fmla="*/ 34 w 46"/>
                <a:gd name="T35" fmla="*/ 35 h 46"/>
                <a:gd name="T36" fmla="*/ 35 w 46"/>
                <a:gd name="T37" fmla="*/ 35 h 46"/>
                <a:gd name="T38" fmla="*/ 35 w 46"/>
                <a:gd name="T39" fmla="*/ 34 h 46"/>
                <a:gd name="T40" fmla="*/ 35 w 46"/>
                <a:gd name="T41" fmla="*/ 34 h 46"/>
                <a:gd name="T42" fmla="*/ 36 w 46"/>
                <a:gd name="T43" fmla="*/ 33 h 46"/>
                <a:gd name="T44" fmla="*/ 36 w 46"/>
                <a:gd name="T45" fmla="*/ 33 h 46"/>
                <a:gd name="T46" fmla="*/ 45 w 46"/>
                <a:gd name="T47" fmla="*/ 6 h 46"/>
                <a:gd name="T48" fmla="*/ 44 w 46"/>
                <a:gd name="T49" fmla="*/ 2 h 46"/>
                <a:gd name="T50" fmla="*/ 40 w 46"/>
                <a:gd name="T51" fmla="*/ 1 h 46"/>
                <a:gd name="T52" fmla="*/ 12 w 46"/>
                <a:gd name="T53" fmla="*/ 34 h 46"/>
                <a:gd name="T54" fmla="*/ 16 w 46"/>
                <a:gd name="T55" fmla="*/ 22 h 46"/>
                <a:gd name="T56" fmla="*/ 24 w 46"/>
                <a:gd name="T57" fmla="*/ 30 h 46"/>
                <a:gd name="T58" fmla="*/ 12 w 46"/>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40" y="1"/>
                  </a:moveTo>
                  <a:cubicBezTo>
                    <a:pt x="13" y="10"/>
                    <a:pt x="13" y="10"/>
                    <a:pt x="13" y="10"/>
                  </a:cubicBezTo>
                  <a:cubicBezTo>
                    <a:pt x="13" y="10"/>
                    <a:pt x="13" y="10"/>
                    <a:pt x="13" y="10"/>
                  </a:cubicBezTo>
                  <a:cubicBezTo>
                    <a:pt x="12" y="10"/>
                    <a:pt x="12" y="11"/>
                    <a:pt x="12" y="11"/>
                  </a:cubicBezTo>
                  <a:cubicBezTo>
                    <a:pt x="12" y="11"/>
                    <a:pt x="12" y="11"/>
                    <a:pt x="12" y="11"/>
                  </a:cubicBezTo>
                  <a:cubicBezTo>
                    <a:pt x="12" y="11"/>
                    <a:pt x="11" y="11"/>
                    <a:pt x="11" y="11"/>
                  </a:cubicBezTo>
                  <a:cubicBezTo>
                    <a:pt x="11" y="11"/>
                    <a:pt x="11" y="12"/>
                    <a:pt x="11" y="12"/>
                  </a:cubicBezTo>
                  <a:cubicBezTo>
                    <a:pt x="11" y="12"/>
                    <a:pt x="11" y="12"/>
                    <a:pt x="11" y="12"/>
                  </a:cubicBezTo>
                  <a:cubicBezTo>
                    <a:pt x="11" y="12"/>
                    <a:pt x="10" y="12"/>
                    <a:pt x="10" y="13"/>
                  </a:cubicBezTo>
                  <a:cubicBezTo>
                    <a:pt x="10" y="13"/>
                    <a:pt x="10" y="13"/>
                    <a:pt x="10" y="13"/>
                  </a:cubicBezTo>
                  <a:cubicBezTo>
                    <a:pt x="0" y="40"/>
                    <a:pt x="0" y="40"/>
                    <a:pt x="0" y="40"/>
                  </a:cubicBezTo>
                  <a:cubicBezTo>
                    <a:pt x="0" y="42"/>
                    <a:pt x="0" y="43"/>
                    <a:pt x="1" y="45"/>
                  </a:cubicBezTo>
                  <a:cubicBezTo>
                    <a:pt x="2" y="45"/>
                    <a:pt x="3" y="46"/>
                    <a:pt x="4" y="46"/>
                  </a:cubicBezTo>
                  <a:cubicBezTo>
                    <a:pt x="5" y="46"/>
                    <a:pt x="5" y="46"/>
                    <a:pt x="6" y="46"/>
                  </a:cubicBezTo>
                  <a:cubicBezTo>
                    <a:pt x="33" y="36"/>
                    <a:pt x="33" y="36"/>
                    <a:pt x="33" y="36"/>
                  </a:cubicBezTo>
                  <a:cubicBezTo>
                    <a:pt x="33" y="36"/>
                    <a:pt x="33" y="36"/>
                    <a:pt x="33" y="36"/>
                  </a:cubicBezTo>
                  <a:cubicBezTo>
                    <a:pt x="34" y="36"/>
                    <a:pt x="34" y="35"/>
                    <a:pt x="34" y="35"/>
                  </a:cubicBezTo>
                  <a:cubicBezTo>
                    <a:pt x="34" y="35"/>
                    <a:pt x="34" y="35"/>
                    <a:pt x="34" y="35"/>
                  </a:cubicBezTo>
                  <a:cubicBezTo>
                    <a:pt x="34" y="35"/>
                    <a:pt x="35" y="35"/>
                    <a:pt x="35" y="35"/>
                  </a:cubicBezTo>
                  <a:cubicBezTo>
                    <a:pt x="35" y="35"/>
                    <a:pt x="35" y="34"/>
                    <a:pt x="35" y="34"/>
                  </a:cubicBezTo>
                  <a:cubicBezTo>
                    <a:pt x="35" y="34"/>
                    <a:pt x="35" y="34"/>
                    <a:pt x="35" y="34"/>
                  </a:cubicBezTo>
                  <a:cubicBezTo>
                    <a:pt x="35" y="34"/>
                    <a:pt x="35" y="34"/>
                    <a:pt x="36" y="33"/>
                  </a:cubicBezTo>
                  <a:cubicBezTo>
                    <a:pt x="36" y="33"/>
                    <a:pt x="36" y="33"/>
                    <a:pt x="36" y="33"/>
                  </a:cubicBezTo>
                  <a:cubicBezTo>
                    <a:pt x="45" y="6"/>
                    <a:pt x="45" y="6"/>
                    <a:pt x="45" y="6"/>
                  </a:cubicBezTo>
                  <a:cubicBezTo>
                    <a:pt x="46" y="4"/>
                    <a:pt x="46" y="3"/>
                    <a:pt x="44" y="2"/>
                  </a:cubicBezTo>
                  <a:cubicBezTo>
                    <a:pt x="43" y="0"/>
                    <a:pt x="42" y="0"/>
                    <a:pt x="40" y="1"/>
                  </a:cubicBezTo>
                  <a:moveTo>
                    <a:pt x="12" y="34"/>
                  </a:moveTo>
                  <a:cubicBezTo>
                    <a:pt x="16" y="22"/>
                    <a:pt x="16" y="22"/>
                    <a:pt x="16" y="22"/>
                  </a:cubicBezTo>
                  <a:cubicBezTo>
                    <a:pt x="24" y="30"/>
                    <a:pt x="24" y="30"/>
                    <a:pt x="24" y="30"/>
                  </a:cubicBezTo>
                  <a:lnTo>
                    <a:pt x="12"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sp>
          <p:nvSpPr>
            <p:cNvPr id="342" name="Freeform 21"/>
            <p:cNvSpPr>
              <a:spLocks noEditPoints="1"/>
            </p:cNvSpPr>
            <p:nvPr>
              <p:custDataLst>
                <p:tags r:id="rId14"/>
              </p:custDataLst>
            </p:nvPr>
          </p:nvSpPr>
          <p:spPr bwMode="auto">
            <a:xfrm>
              <a:off x="0" y="0"/>
              <a:ext cx="236" cy="237"/>
            </a:xfrm>
            <a:custGeom>
              <a:avLst/>
              <a:gdLst>
                <a:gd name="T0" fmla="*/ 81 w 100"/>
                <a:gd name="T1" fmla="*/ 0 h 100"/>
                <a:gd name="T2" fmla="*/ 18 w 100"/>
                <a:gd name="T3" fmla="*/ 0 h 100"/>
                <a:gd name="T4" fmla="*/ 0 w 100"/>
                <a:gd name="T5" fmla="*/ 18 h 100"/>
                <a:gd name="T6" fmla="*/ 0 w 100"/>
                <a:gd name="T7" fmla="*/ 82 h 100"/>
                <a:gd name="T8" fmla="*/ 18 w 100"/>
                <a:gd name="T9" fmla="*/ 100 h 100"/>
                <a:gd name="T10" fmla="*/ 81 w 100"/>
                <a:gd name="T11" fmla="*/ 100 h 100"/>
                <a:gd name="T12" fmla="*/ 85 w 100"/>
                <a:gd name="T13" fmla="*/ 100 h 100"/>
                <a:gd name="T14" fmla="*/ 100 w 100"/>
                <a:gd name="T15" fmla="*/ 82 h 100"/>
                <a:gd name="T16" fmla="*/ 100 w 100"/>
                <a:gd name="T17" fmla="*/ 18 h 100"/>
                <a:gd name="T18" fmla="*/ 81 w 100"/>
                <a:gd name="T19" fmla="*/ 0 h 100"/>
                <a:gd name="T20" fmla="*/ 92 w 100"/>
                <a:gd name="T21" fmla="*/ 82 h 100"/>
                <a:gd name="T22" fmla="*/ 84 w 100"/>
                <a:gd name="T23" fmla="*/ 91 h 100"/>
                <a:gd name="T24" fmla="*/ 81 w 100"/>
                <a:gd name="T25" fmla="*/ 92 h 100"/>
                <a:gd name="T26" fmla="*/ 18 w 100"/>
                <a:gd name="T27" fmla="*/ 92 h 100"/>
                <a:gd name="T28" fmla="*/ 8 w 100"/>
                <a:gd name="T29" fmla="*/ 82 h 100"/>
                <a:gd name="T30" fmla="*/ 8 w 100"/>
                <a:gd name="T31" fmla="*/ 18 h 100"/>
                <a:gd name="T32" fmla="*/ 18 w 100"/>
                <a:gd name="T33" fmla="*/ 8 h 100"/>
                <a:gd name="T34" fmla="*/ 81 w 100"/>
                <a:gd name="T35" fmla="*/ 8 h 100"/>
                <a:gd name="T36" fmla="*/ 92 w 100"/>
                <a:gd name="T37" fmla="*/ 18 h 100"/>
                <a:gd name="T38" fmla="*/ 92 w 100"/>
                <a:gd name="T39"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 h="100">
                  <a:moveTo>
                    <a:pt x="81" y="0"/>
                  </a:moveTo>
                  <a:cubicBezTo>
                    <a:pt x="18" y="0"/>
                    <a:pt x="18" y="0"/>
                    <a:pt x="18" y="0"/>
                  </a:cubicBezTo>
                  <a:cubicBezTo>
                    <a:pt x="8" y="0"/>
                    <a:pt x="0" y="8"/>
                    <a:pt x="0" y="18"/>
                  </a:cubicBezTo>
                  <a:cubicBezTo>
                    <a:pt x="0" y="82"/>
                    <a:pt x="0" y="82"/>
                    <a:pt x="0" y="82"/>
                  </a:cubicBezTo>
                  <a:cubicBezTo>
                    <a:pt x="0" y="92"/>
                    <a:pt x="8" y="100"/>
                    <a:pt x="18" y="100"/>
                  </a:cubicBezTo>
                  <a:cubicBezTo>
                    <a:pt x="81" y="100"/>
                    <a:pt x="81" y="100"/>
                    <a:pt x="81" y="100"/>
                  </a:cubicBezTo>
                  <a:cubicBezTo>
                    <a:pt x="83" y="100"/>
                    <a:pt x="84" y="100"/>
                    <a:pt x="85" y="100"/>
                  </a:cubicBezTo>
                  <a:cubicBezTo>
                    <a:pt x="94" y="98"/>
                    <a:pt x="100" y="90"/>
                    <a:pt x="100" y="82"/>
                  </a:cubicBezTo>
                  <a:cubicBezTo>
                    <a:pt x="100" y="18"/>
                    <a:pt x="100" y="18"/>
                    <a:pt x="100" y="18"/>
                  </a:cubicBezTo>
                  <a:cubicBezTo>
                    <a:pt x="100" y="8"/>
                    <a:pt x="92" y="0"/>
                    <a:pt x="81" y="0"/>
                  </a:cubicBezTo>
                  <a:moveTo>
                    <a:pt x="92" y="82"/>
                  </a:moveTo>
                  <a:cubicBezTo>
                    <a:pt x="92" y="86"/>
                    <a:pt x="88" y="90"/>
                    <a:pt x="84" y="91"/>
                  </a:cubicBezTo>
                  <a:cubicBezTo>
                    <a:pt x="83" y="92"/>
                    <a:pt x="82" y="92"/>
                    <a:pt x="81" y="92"/>
                  </a:cubicBezTo>
                  <a:cubicBezTo>
                    <a:pt x="18" y="92"/>
                    <a:pt x="18" y="92"/>
                    <a:pt x="18" y="92"/>
                  </a:cubicBezTo>
                  <a:cubicBezTo>
                    <a:pt x="13" y="92"/>
                    <a:pt x="8" y="87"/>
                    <a:pt x="8" y="82"/>
                  </a:cubicBezTo>
                  <a:cubicBezTo>
                    <a:pt x="8" y="18"/>
                    <a:pt x="8" y="18"/>
                    <a:pt x="8" y="18"/>
                  </a:cubicBezTo>
                  <a:cubicBezTo>
                    <a:pt x="8" y="13"/>
                    <a:pt x="13" y="8"/>
                    <a:pt x="18" y="8"/>
                  </a:cubicBezTo>
                  <a:cubicBezTo>
                    <a:pt x="81" y="8"/>
                    <a:pt x="81" y="8"/>
                    <a:pt x="81" y="8"/>
                  </a:cubicBezTo>
                  <a:cubicBezTo>
                    <a:pt x="87" y="8"/>
                    <a:pt x="92" y="13"/>
                    <a:pt x="92" y="18"/>
                  </a:cubicBezTo>
                  <a:lnTo>
                    <a:pt x="92"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dk1"/>
                </a:solidFill>
              </a:endParaRPr>
            </a:p>
          </p:txBody>
        </p:sp>
      </p:grpSp>
      <p:sp>
        <p:nvSpPr>
          <p:cNvPr id="343" name="Text Placeholder 8"/>
          <p:cNvSpPr txBox="1"/>
          <p:nvPr>
            <p:custDataLst>
              <p:tags r:id="rId15"/>
            </p:custDataLst>
          </p:nvPr>
        </p:nvSpPr>
        <p:spPr>
          <a:xfrm>
            <a:off x="1404952" y="4455942"/>
            <a:ext cx="1917934" cy="252108"/>
          </a:xfrm>
          <a:prstGeom prst="rect">
            <a:avLst/>
          </a:prstGeom>
        </p:spPr>
        <p:txBody>
          <a:bodyPr vert="horz" lIns="68583" tIns="34291" rIns="68583"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1600" b="1" dirty="0" smtClean="0">
                <a:solidFill>
                  <a:srgbClr val="FFA100"/>
                </a:solidFill>
                <a:latin typeface="微软雅黑" panose="020B0503020204020204" charset="-122"/>
                <a:ea typeface="微软雅黑" panose="020B0503020204020204" charset="-122"/>
                <a:sym typeface="微软雅黑" panose="020B0503020204020204" charset="-122"/>
              </a:rPr>
              <a:t>去硬件化、去垄断</a:t>
            </a:r>
            <a:endParaRPr lang="zh-CN" altLang="en-US" sz="1600" b="1" dirty="0">
              <a:solidFill>
                <a:srgbClr val="FFA100"/>
              </a:solidFill>
              <a:latin typeface="微软雅黑" panose="020B0503020204020204" charset="-122"/>
              <a:ea typeface="微软雅黑" panose="020B0503020204020204" charset="-122"/>
              <a:sym typeface="微软雅黑" panose="020B0503020204020204" charset="-122"/>
            </a:endParaRPr>
          </a:p>
        </p:txBody>
      </p:sp>
      <p:sp>
        <p:nvSpPr>
          <p:cNvPr id="344" name="文本框 343"/>
          <p:cNvSpPr txBox="1"/>
          <p:nvPr/>
        </p:nvSpPr>
        <p:spPr>
          <a:xfrm>
            <a:off x="1331000" y="4844452"/>
            <a:ext cx="2326006" cy="830997"/>
          </a:xfrm>
          <a:prstGeom prst="rect">
            <a:avLst/>
          </a:prstGeom>
          <a:noFill/>
        </p:spPr>
        <p:txBody>
          <a:bodyPr wrap="square" rtlCol="0">
            <a:spAutoFit/>
          </a:bodyPr>
          <a:lstStyle/>
          <a:p>
            <a:r>
              <a:rPr lang="zh-CN" altLang="en-US" sz="1200" dirty="0">
                <a:latin typeface="+mj-ea"/>
                <a:ea typeface="+mj-ea"/>
              </a:rPr>
              <a:t>借鉴互联网经验，通过能力开放，</a:t>
            </a:r>
            <a:r>
              <a:rPr lang="zh-CN" altLang="en-US" sz="1200" dirty="0" smtClean="0">
                <a:latin typeface="+mj-ea"/>
                <a:ea typeface="+mj-ea"/>
              </a:rPr>
              <a:t>建立税务</a:t>
            </a:r>
            <a:r>
              <a:rPr lang="zh-CN" altLang="en-US" sz="1200" dirty="0">
                <a:latin typeface="+mj-ea"/>
                <a:ea typeface="+mj-ea"/>
              </a:rPr>
              <a:t>服务生态体系，通过</a:t>
            </a:r>
            <a:r>
              <a:rPr lang="en-US" altLang="zh-CN" sz="1200" dirty="0">
                <a:latin typeface="+mj-ea"/>
                <a:ea typeface="+mj-ea"/>
              </a:rPr>
              <a:t>API</a:t>
            </a:r>
            <a:r>
              <a:rPr lang="zh-CN" altLang="en-US" sz="1200" dirty="0">
                <a:latin typeface="+mj-ea"/>
                <a:ea typeface="+mj-ea"/>
              </a:rPr>
              <a:t>实现税</a:t>
            </a:r>
            <a:r>
              <a:rPr lang="zh-CN" altLang="en-US" sz="1200" dirty="0" smtClean="0">
                <a:latin typeface="+mj-ea"/>
                <a:ea typeface="+mj-ea"/>
              </a:rPr>
              <a:t>企连接</a:t>
            </a:r>
            <a:r>
              <a:rPr lang="zh-CN" altLang="en-US" sz="1200" dirty="0">
                <a:latin typeface="+mj-ea"/>
                <a:ea typeface="+mj-ea"/>
              </a:rPr>
              <a:t>，降低企业运营成本</a:t>
            </a:r>
            <a:endParaRPr lang="zh-CN" altLang="en-US" sz="1200" dirty="0">
              <a:latin typeface="+mj-ea"/>
              <a:ea typeface="+mj-ea"/>
            </a:endParaRPr>
          </a:p>
        </p:txBody>
      </p:sp>
      <p:sp>
        <p:nvSpPr>
          <p:cNvPr id="345" name="Text Placeholder 8"/>
          <p:cNvSpPr txBox="1"/>
          <p:nvPr>
            <p:custDataLst>
              <p:tags r:id="rId16"/>
            </p:custDataLst>
          </p:nvPr>
        </p:nvSpPr>
        <p:spPr>
          <a:xfrm>
            <a:off x="6976527" y="4618302"/>
            <a:ext cx="2201885" cy="252108"/>
          </a:xfrm>
          <a:prstGeom prst="rect">
            <a:avLst/>
          </a:prstGeom>
        </p:spPr>
        <p:txBody>
          <a:bodyPr vert="horz" lIns="68583" tIns="34291" rIns="68583"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1600" b="1" dirty="0">
                <a:solidFill>
                  <a:srgbClr val="F35B06"/>
                </a:solidFill>
                <a:latin typeface="微软雅黑" panose="020B0503020204020204" charset="-122"/>
                <a:ea typeface="微软雅黑" panose="020B0503020204020204" charset="-122"/>
                <a:sym typeface="微软雅黑" panose="020B0503020204020204" charset="-122"/>
              </a:rPr>
              <a:t>助力于企业数字化转型</a:t>
            </a:r>
            <a:endParaRPr lang="zh-CN" altLang="en-US" sz="1600" b="1" dirty="0">
              <a:solidFill>
                <a:srgbClr val="F35B06"/>
              </a:solidFill>
              <a:latin typeface="微软雅黑" panose="020B0503020204020204" charset="-122"/>
              <a:ea typeface="微软雅黑" panose="020B0503020204020204" charset="-122"/>
              <a:sym typeface="微软雅黑" panose="020B0503020204020204" charset="-122"/>
            </a:endParaRPr>
          </a:p>
        </p:txBody>
      </p:sp>
      <p:sp>
        <p:nvSpPr>
          <p:cNvPr id="346" name="文本框 345"/>
          <p:cNvSpPr txBox="1"/>
          <p:nvPr/>
        </p:nvSpPr>
        <p:spPr>
          <a:xfrm>
            <a:off x="6947000" y="4932511"/>
            <a:ext cx="2265826" cy="830997"/>
          </a:xfrm>
          <a:prstGeom prst="rect">
            <a:avLst/>
          </a:prstGeom>
          <a:noFill/>
        </p:spPr>
        <p:txBody>
          <a:bodyPr wrap="square" rtlCol="0">
            <a:spAutoFit/>
          </a:bodyPr>
          <a:lstStyle/>
          <a:p>
            <a:r>
              <a:rPr lang="zh-CN" altLang="en-US" sz="1200" dirty="0">
                <a:latin typeface="+mj-ea"/>
                <a:ea typeface="+mj-ea"/>
              </a:rPr>
              <a:t>通过规则开放、能力开放，助力于</a:t>
            </a:r>
            <a:r>
              <a:rPr lang="zh-CN" altLang="en-US" sz="1200" dirty="0" smtClean="0">
                <a:latin typeface="+mj-ea"/>
                <a:ea typeface="+mj-ea"/>
              </a:rPr>
              <a:t>企业数字化</a:t>
            </a:r>
            <a:r>
              <a:rPr lang="zh-CN" altLang="en-US" sz="1200" dirty="0">
                <a:latin typeface="+mj-ea"/>
                <a:ea typeface="+mj-ea"/>
              </a:rPr>
              <a:t>转型，在企业端实现业财税</a:t>
            </a:r>
            <a:r>
              <a:rPr lang="zh-CN" altLang="en-US" sz="1200" dirty="0" smtClean="0">
                <a:latin typeface="+mj-ea"/>
                <a:ea typeface="+mj-ea"/>
              </a:rPr>
              <a:t>一体化</a:t>
            </a:r>
            <a:r>
              <a:rPr lang="zh-CN" altLang="en-US" sz="1200" dirty="0">
                <a:latin typeface="+mj-ea"/>
                <a:ea typeface="+mj-ea"/>
              </a:rPr>
              <a:t>，推动企业数字化转型</a:t>
            </a:r>
            <a:endParaRPr lang="zh-CN" altLang="en-US" sz="1200" dirty="0">
              <a:latin typeface="+mj-ea"/>
              <a:ea typeface="+mj-ea"/>
            </a:endParaRPr>
          </a:p>
        </p:txBody>
      </p:sp>
      <p:sp>
        <p:nvSpPr>
          <p:cNvPr id="347" name="Text Placeholder 8"/>
          <p:cNvSpPr txBox="1"/>
          <p:nvPr>
            <p:custDataLst>
              <p:tags r:id="rId17"/>
            </p:custDataLst>
          </p:nvPr>
        </p:nvSpPr>
        <p:spPr>
          <a:xfrm>
            <a:off x="4209038" y="3352897"/>
            <a:ext cx="2193092" cy="252108"/>
          </a:xfrm>
          <a:prstGeom prst="rect">
            <a:avLst/>
          </a:prstGeom>
        </p:spPr>
        <p:txBody>
          <a:bodyPr vert="horz" lIns="68583" tIns="34291" rIns="68583" bIns="3429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zh-CN" altLang="en-US" sz="1600" b="1" dirty="0">
                <a:solidFill>
                  <a:srgbClr val="96C83C"/>
                </a:solidFill>
                <a:latin typeface="微软雅黑" panose="020B0503020204020204" charset="-122"/>
                <a:ea typeface="微软雅黑" panose="020B0503020204020204" charset="-122"/>
                <a:sym typeface="微软雅黑" panose="020B0503020204020204" charset="-122"/>
              </a:rPr>
              <a:t>助力于税务大数据建设</a:t>
            </a:r>
            <a:endParaRPr lang="zh-CN" altLang="en-US" sz="1600" b="1" dirty="0">
              <a:solidFill>
                <a:srgbClr val="96C83C"/>
              </a:solidFill>
              <a:latin typeface="微软雅黑" panose="020B0503020204020204" charset="-122"/>
              <a:ea typeface="微软雅黑" panose="020B0503020204020204" charset="-122"/>
              <a:sym typeface="微软雅黑" panose="020B0503020204020204" charset="-122"/>
            </a:endParaRPr>
          </a:p>
        </p:txBody>
      </p:sp>
      <p:sp>
        <p:nvSpPr>
          <p:cNvPr id="348" name="文本框 347"/>
          <p:cNvSpPr txBox="1"/>
          <p:nvPr/>
        </p:nvSpPr>
        <p:spPr>
          <a:xfrm>
            <a:off x="4172520" y="3665943"/>
            <a:ext cx="2243703" cy="646331"/>
          </a:xfrm>
          <a:prstGeom prst="rect">
            <a:avLst/>
          </a:prstGeom>
          <a:noFill/>
        </p:spPr>
        <p:txBody>
          <a:bodyPr wrap="square" rtlCol="0">
            <a:spAutoFit/>
          </a:bodyPr>
          <a:lstStyle/>
          <a:p>
            <a:r>
              <a:rPr lang="zh-CN" altLang="en-US" sz="1200" dirty="0">
                <a:latin typeface="+mj-ea"/>
                <a:ea typeface="+mj-ea"/>
              </a:rPr>
              <a:t>还原发票作为商务往来的本源，通过</a:t>
            </a:r>
            <a:r>
              <a:rPr lang="zh-CN" altLang="en-US" sz="1200" dirty="0" smtClean="0">
                <a:latin typeface="+mj-ea"/>
                <a:ea typeface="+mj-ea"/>
              </a:rPr>
              <a:t>发票</a:t>
            </a:r>
            <a:r>
              <a:rPr lang="zh-CN" altLang="en-US" sz="1200" dirty="0">
                <a:latin typeface="+mj-ea"/>
                <a:ea typeface="+mj-ea"/>
              </a:rPr>
              <a:t>数字化，助力于税务大数据建设、</a:t>
            </a:r>
            <a:r>
              <a:rPr lang="zh-CN" altLang="en-US" sz="1200" dirty="0" smtClean="0">
                <a:latin typeface="+mj-ea"/>
                <a:ea typeface="+mj-ea"/>
              </a:rPr>
              <a:t>风控</a:t>
            </a:r>
            <a:r>
              <a:rPr lang="zh-CN" altLang="en-US" sz="1200" dirty="0">
                <a:latin typeface="+mj-ea"/>
                <a:ea typeface="+mj-ea"/>
              </a:rPr>
              <a:t>体系建设</a:t>
            </a:r>
            <a:endParaRPr lang="zh-CN" altLang="en-US" sz="1200"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p:cTn id="7" dur="300" fill="hold"/>
                                        <p:tgtEl>
                                          <p:spTgt spid="323"/>
                                        </p:tgtEl>
                                        <p:attrNameLst>
                                          <p:attrName>ppt_w</p:attrName>
                                        </p:attrNameLst>
                                      </p:cBhvr>
                                      <p:tavLst>
                                        <p:tav tm="0">
                                          <p:val>
                                            <p:fltVal val="0"/>
                                          </p:val>
                                        </p:tav>
                                        <p:tav tm="100000">
                                          <p:val>
                                            <p:strVal val="#ppt_w"/>
                                          </p:val>
                                        </p:tav>
                                      </p:tavLst>
                                    </p:anim>
                                    <p:anim calcmode="lin" valueType="num">
                                      <p:cBhvr>
                                        <p:cTn id="8" dur="300" fill="hold"/>
                                        <p:tgtEl>
                                          <p:spTgt spid="323"/>
                                        </p:tgtEl>
                                        <p:attrNameLst>
                                          <p:attrName>ppt_h</p:attrName>
                                        </p:attrNameLst>
                                      </p:cBhvr>
                                      <p:tavLst>
                                        <p:tav tm="0">
                                          <p:val>
                                            <p:fltVal val="0"/>
                                          </p:val>
                                        </p:tav>
                                        <p:tav tm="100000">
                                          <p:val>
                                            <p:strVal val="#ppt_h"/>
                                          </p:val>
                                        </p:tav>
                                      </p:tavLst>
                                    </p:anim>
                                    <p:animEffect transition="in" filter="fade">
                                      <p:cBhvr>
                                        <p:cTn id="9" dur="300"/>
                                        <p:tgtEl>
                                          <p:spTgt spid="323"/>
                                        </p:tgtEl>
                                      </p:cBhvr>
                                    </p:animEffect>
                                  </p:childTnLst>
                                </p:cTn>
                              </p:par>
                              <p:par>
                                <p:cTn id="10" presetID="6" presetClass="emph" presetSubtype="0" autoRev="1" fill="hold" grpId="1" nodeType="withEffect">
                                  <p:stCondLst>
                                    <p:cond delay="300"/>
                                  </p:stCondLst>
                                  <p:childTnLst>
                                    <p:animScale>
                                      <p:cBhvr>
                                        <p:cTn id="11" dur="150" fill="hold"/>
                                        <p:tgtEl>
                                          <p:spTgt spid="323"/>
                                        </p:tgtEl>
                                      </p:cBhvr>
                                      <p:by x="110000" y="110000"/>
                                    </p:animScale>
                                  </p:childTnLst>
                                </p:cTn>
                              </p:par>
                              <p:par>
                                <p:cTn id="12" presetID="53" presetClass="entr" presetSubtype="16" fill="hold" nodeType="withEffect">
                                  <p:stCondLst>
                                    <p:cond delay="100"/>
                                  </p:stCondLst>
                                  <p:childTnLst>
                                    <p:set>
                                      <p:cBhvr>
                                        <p:cTn id="13" dur="1" fill="hold">
                                          <p:stCondLst>
                                            <p:cond delay="0"/>
                                          </p:stCondLst>
                                        </p:cTn>
                                        <p:tgtEl>
                                          <p:spTgt spid="340"/>
                                        </p:tgtEl>
                                        <p:attrNameLst>
                                          <p:attrName>style.visibility</p:attrName>
                                        </p:attrNameLst>
                                      </p:cBhvr>
                                      <p:to>
                                        <p:strVal val="visible"/>
                                      </p:to>
                                    </p:set>
                                    <p:anim calcmode="lin" valueType="num">
                                      <p:cBhvr>
                                        <p:cTn id="14" dur="300" fill="hold"/>
                                        <p:tgtEl>
                                          <p:spTgt spid="340"/>
                                        </p:tgtEl>
                                        <p:attrNameLst>
                                          <p:attrName>ppt_w</p:attrName>
                                        </p:attrNameLst>
                                      </p:cBhvr>
                                      <p:tavLst>
                                        <p:tav tm="0">
                                          <p:val>
                                            <p:fltVal val="0"/>
                                          </p:val>
                                        </p:tav>
                                        <p:tav tm="100000">
                                          <p:val>
                                            <p:strVal val="#ppt_w"/>
                                          </p:val>
                                        </p:tav>
                                      </p:tavLst>
                                    </p:anim>
                                    <p:anim calcmode="lin" valueType="num">
                                      <p:cBhvr>
                                        <p:cTn id="15" dur="300" fill="hold"/>
                                        <p:tgtEl>
                                          <p:spTgt spid="340"/>
                                        </p:tgtEl>
                                        <p:attrNameLst>
                                          <p:attrName>ppt_h</p:attrName>
                                        </p:attrNameLst>
                                      </p:cBhvr>
                                      <p:tavLst>
                                        <p:tav tm="0">
                                          <p:val>
                                            <p:fltVal val="0"/>
                                          </p:val>
                                        </p:tav>
                                        <p:tav tm="100000">
                                          <p:val>
                                            <p:strVal val="#ppt_h"/>
                                          </p:val>
                                        </p:tav>
                                      </p:tavLst>
                                    </p:anim>
                                    <p:animEffect transition="in" filter="fade">
                                      <p:cBhvr>
                                        <p:cTn id="16" dur="300"/>
                                        <p:tgtEl>
                                          <p:spTgt spid="340"/>
                                        </p:tgtEl>
                                      </p:cBhvr>
                                    </p:animEffect>
                                  </p:childTnLst>
                                </p:cTn>
                              </p:par>
                              <p:par>
                                <p:cTn id="17" presetID="6" presetClass="emph" presetSubtype="0" autoRev="1" fill="hold" nodeType="withEffect">
                                  <p:stCondLst>
                                    <p:cond delay="400"/>
                                  </p:stCondLst>
                                  <p:childTnLst>
                                    <p:animScale>
                                      <p:cBhvr>
                                        <p:cTn id="18" dur="150" fill="hold"/>
                                        <p:tgtEl>
                                          <p:spTgt spid="340"/>
                                        </p:tgtEl>
                                      </p:cBhvr>
                                      <p:by x="110000" y="110000"/>
                                    </p:animScale>
                                  </p:childTnLst>
                                </p:cTn>
                              </p:par>
                              <p:par>
                                <p:cTn id="19" presetID="22" presetClass="entr" presetSubtype="8" fill="hold" grpId="0" nodeType="withEffect">
                                  <p:stCondLst>
                                    <p:cond delay="700"/>
                                  </p:stCondLst>
                                  <p:childTnLst>
                                    <p:set>
                                      <p:cBhvr>
                                        <p:cTn id="20" dur="1" fill="hold">
                                          <p:stCondLst>
                                            <p:cond delay="0"/>
                                          </p:stCondLst>
                                        </p:cTn>
                                        <p:tgtEl>
                                          <p:spTgt spid="324"/>
                                        </p:tgtEl>
                                        <p:attrNameLst>
                                          <p:attrName>style.visibility</p:attrName>
                                        </p:attrNameLst>
                                      </p:cBhvr>
                                      <p:to>
                                        <p:strVal val="visible"/>
                                      </p:to>
                                    </p:set>
                                    <p:animEffect transition="in" filter="wipe(left)">
                                      <p:cBhvr>
                                        <p:cTn id="21" dur="500"/>
                                        <p:tgtEl>
                                          <p:spTgt spid="324"/>
                                        </p:tgtEl>
                                      </p:cBhvr>
                                    </p:animEffect>
                                  </p:childTnLst>
                                </p:cTn>
                              </p:par>
                              <p:par>
                                <p:cTn id="22" presetID="53" presetClass="entr" presetSubtype="16" fill="hold" grpId="0" nodeType="withEffect">
                                  <p:stCondLst>
                                    <p:cond delay="1200"/>
                                  </p:stCondLst>
                                  <p:childTnLst>
                                    <p:set>
                                      <p:cBhvr>
                                        <p:cTn id="23" dur="1" fill="hold">
                                          <p:stCondLst>
                                            <p:cond delay="0"/>
                                          </p:stCondLst>
                                        </p:cTn>
                                        <p:tgtEl>
                                          <p:spTgt spid="327"/>
                                        </p:tgtEl>
                                        <p:attrNameLst>
                                          <p:attrName>style.visibility</p:attrName>
                                        </p:attrNameLst>
                                      </p:cBhvr>
                                      <p:to>
                                        <p:strVal val="visible"/>
                                      </p:to>
                                    </p:set>
                                    <p:anim calcmode="lin" valueType="num">
                                      <p:cBhvr>
                                        <p:cTn id="24" dur="300" fill="hold"/>
                                        <p:tgtEl>
                                          <p:spTgt spid="327"/>
                                        </p:tgtEl>
                                        <p:attrNameLst>
                                          <p:attrName>ppt_w</p:attrName>
                                        </p:attrNameLst>
                                      </p:cBhvr>
                                      <p:tavLst>
                                        <p:tav tm="0">
                                          <p:val>
                                            <p:fltVal val="0"/>
                                          </p:val>
                                        </p:tav>
                                        <p:tav tm="100000">
                                          <p:val>
                                            <p:strVal val="#ppt_w"/>
                                          </p:val>
                                        </p:tav>
                                      </p:tavLst>
                                    </p:anim>
                                    <p:anim calcmode="lin" valueType="num">
                                      <p:cBhvr>
                                        <p:cTn id="25" dur="300" fill="hold"/>
                                        <p:tgtEl>
                                          <p:spTgt spid="327"/>
                                        </p:tgtEl>
                                        <p:attrNameLst>
                                          <p:attrName>ppt_h</p:attrName>
                                        </p:attrNameLst>
                                      </p:cBhvr>
                                      <p:tavLst>
                                        <p:tav tm="0">
                                          <p:val>
                                            <p:fltVal val="0"/>
                                          </p:val>
                                        </p:tav>
                                        <p:tav tm="100000">
                                          <p:val>
                                            <p:strVal val="#ppt_h"/>
                                          </p:val>
                                        </p:tav>
                                      </p:tavLst>
                                    </p:anim>
                                    <p:animEffect transition="in" filter="fade">
                                      <p:cBhvr>
                                        <p:cTn id="26" dur="300"/>
                                        <p:tgtEl>
                                          <p:spTgt spid="327"/>
                                        </p:tgtEl>
                                      </p:cBhvr>
                                    </p:animEffect>
                                  </p:childTnLst>
                                </p:cTn>
                              </p:par>
                              <p:par>
                                <p:cTn id="27" presetID="6" presetClass="emph" presetSubtype="0" autoRev="1" fill="hold" grpId="1" nodeType="withEffect">
                                  <p:stCondLst>
                                    <p:cond delay="1500"/>
                                  </p:stCondLst>
                                  <p:childTnLst>
                                    <p:animScale>
                                      <p:cBhvr>
                                        <p:cTn id="28" dur="150" fill="hold"/>
                                        <p:tgtEl>
                                          <p:spTgt spid="327"/>
                                        </p:tgtEl>
                                      </p:cBhvr>
                                      <p:by x="110000" y="110000"/>
                                    </p:animScale>
                                  </p:childTnLst>
                                </p:cTn>
                              </p:par>
                              <p:par>
                                <p:cTn id="29" presetID="53" presetClass="entr" presetSubtype="16" fill="hold" nodeType="withEffect">
                                  <p:stCondLst>
                                    <p:cond delay="1300"/>
                                  </p:stCondLst>
                                  <p:childTnLst>
                                    <p:set>
                                      <p:cBhvr>
                                        <p:cTn id="30" dur="1" fill="hold">
                                          <p:stCondLst>
                                            <p:cond delay="0"/>
                                          </p:stCondLst>
                                        </p:cTn>
                                        <p:tgtEl>
                                          <p:spTgt spid="332"/>
                                        </p:tgtEl>
                                        <p:attrNameLst>
                                          <p:attrName>style.visibility</p:attrName>
                                        </p:attrNameLst>
                                      </p:cBhvr>
                                      <p:to>
                                        <p:strVal val="visible"/>
                                      </p:to>
                                    </p:set>
                                    <p:anim calcmode="lin" valueType="num">
                                      <p:cBhvr>
                                        <p:cTn id="31" dur="300" fill="hold"/>
                                        <p:tgtEl>
                                          <p:spTgt spid="332"/>
                                        </p:tgtEl>
                                        <p:attrNameLst>
                                          <p:attrName>ppt_w</p:attrName>
                                        </p:attrNameLst>
                                      </p:cBhvr>
                                      <p:tavLst>
                                        <p:tav tm="0">
                                          <p:val>
                                            <p:fltVal val="0"/>
                                          </p:val>
                                        </p:tav>
                                        <p:tav tm="100000">
                                          <p:val>
                                            <p:strVal val="#ppt_w"/>
                                          </p:val>
                                        </p:tav>
                                      </p:tavLst>
                                    </p:anim>
                                    <p:anim calcmode="lin" valueType="num">
                                      <p:cBhvr>
                                        <p:cTn id="32" dur="300" fill="hold"/>
                                        <p:tgtEl>
                                          <p:spTgt spid="332"/>
                                        </p:tgtEl>
                                        <p:attrNameLst>
                                          <p:attrName>ppt_h</p:attrName>
                                        </p:attrNameLst>
                                      </p:cBhvr>
                                      <p:tavLst>
                                        <p:tav tm="0">
                                          <p:val>
                                            <p:fltVal val="0"/>
                                          </p:val>
                                        </p:tav>
                                        <p:tav tm="100000">
                                          <p:val>
                                            <p:strVal val="#ppt_h"/>
                                          </p:val>
                                        </p:tav>
                                      </p:tavLst>
                                    </p:anim>
                                    <p:animEffect transition="in" filter="fade">
                                      <p:cBhvr>
                                        <p:cTn id="33" dur="300"/>
                                        <p:tgtEl>
                                          <p:spTgt spid="332"/>
                                        </p:tgtEl>
                                      </p:cBhvr>
                                    </p:animEffect>
                                  </p:childTnLst>
                                </p:cTn>
                              </p:par>
                              <p:par>
                                <p:cTn id="34" presetID="6" presetClass="emph" presetSubtype="0" autoRev="1" fill="hold" nodeType="withEffect">
                                  <p:stCondLst>
                                    <p:cond delay="1600"/>
                                  </p:stCondLst>
                                  <p:childTnLst>
                                    <p:animScale>
                                      <p:cBhvr>
                                        <p:cTn id="35" dur="150" fill="hold"/>
                                        <p:tgtEl>
                                          <p:spTgt spid="332"/>
                                        </p:tgtEl>
                                      </p:cBhvr>
                                      <p:by x="110000" y="110000"/>
                                    </p:animScale>
                                  </p:childTnLst>
                                </p:cTn>
                              </p:par>
                              <p:par>
                                <p:cTn id="36" presetID="22" presetClass="entr" presetSubtype="8" fill="hold" grpId="0" nodeType="withEffect">
                                  <p:stCondLst>
                                    <p:cond delay="1900"/>
                                  </p:stCondLst>
                                  <p:childTnLst>
                                    <p:set>
                                      <p:cBhvr>
                                        <p:cTn id="37" dur="1" fill="hold">
                                          <p:stCondLst>
                                            <p:cond delay="0"/>
                                          </p:stCondLst>
                                        </p:cTn>
                                        <p:tgtEl>
                                          <p:spTgt spid="328"/>
                                        </p:tgtEl>
                                        <p:attrNameLst>
                                          <p:attrName>style.visibility</p:attrName>
                                        </p:attrNameLst>
                                      </p:cBhvr>
                                      <p:to>
                                        <p:strVal val="visible"/>
                                      </p:to>
                                    </p:set>
                                    <p:animEffect transition="in" filter="wipe(left)">
                                      <p:cBhvr>
                                        <p:cTn id="38" dur="500"/>
                                        <p:tgtEl>
                                          <p:spTgt spid="328"/>
                                        </p:tgtEl>
                                      </p:cBhvr>
                                    </p:animEffect>
                                  </p:childTnLst>
                                </p:cTn>
                              </p:par>
                              <p:par>
                                <p:cTn id="39" presetID="53" presetClass="entr" presetSubtype="16" fill="hold" grpId="0" nodeType="withEffect">
                                  <p:stCondLst>
                                    <p:cond delay="2400"/>
                                  </p:stCondLst>
                                  <p:childTnLst>
                                    <p:set>
                                      <p:cBhvr>
                                        <p:cTn id="40" dur="1" fill="hold">
                                          <p:stCondLst>
                                            <p:cond delay="0"/>
                                          </p:stCondLst>
                                        </p:cTn>
                                        <p:tgtEl>
                                          <p:spTgt spid="325"/>
                                        </p:tgtEl>
                                        <p:attrNameLst>
                                          <p:attrName>style.visibility</p:attrName>
                                        </p:attrNameLst>
                                      </p:cBhvr>
                                      <p:to>
                                        <p:strVal val="visible"/>
                                      </p:to>
                                    </p:set>
                                    <p:anim calcmode="lin" valueType="num">
                                      <p:cBhvr>
                                        <p:cTn id="41" dur="300" fill="hold"/>
                                        <p:tgtEl>
                                          <p:spTgt spid="325"/>
                                        </p:tgtEl>
                                        <p:attrNameLst>
                                          <p:attrName>ppt_w</p:attrName>
                                        </p:attrNameLst>
                                      </p:cBhvr>
                                      <p:tavLst>
                                        <p:tav tm="0">
                                          <p:val>
                                            <p:fltVal val="0"/>
                                          </p:val>
                                        </p:tav>
                                        <p:tav tm="100000">
                                          <p:val>
                                            <p:strVal val="#ppt_w"/>
                                          </p:val>
                                        </p:tav>
                                      </p:tavLst>
                                    </p:anim>
                                    <p:anim calcmode="lin" valueType="num">
                                      <p:cBhvr>
                                        <p:cTn id="42" dur="300" fill="hold"/>
                                        <p:tgtEl>
                                          <p:spTgt spid="325"/>
                                        </p:tgtEl>
                                        <p:attrNameLst>
                                          <p:attrName>ppt_h</p:attrName>
                                        </p:attrNameLst>
                                      </p:cBhvr>
                                      <p:tavLst>
                                        <p:tav tm="0">
                                          <p:val>
                                            <p:fltVal val="0"/>
                                          </p:val>
                                        </p:tav>
                                        <p:tav tm="100000">
                                          <p:val>
                                            <p:strVal val="#ppt_h"/>
                                          </p:val>
                                        </p:tav>
                                      </p:tavLst>
                                    </p:anim>
                                    <p:animEffect transition="in" filter="fade">
                                      <p:cBhvr>
                                        <p:cTn id="43" dur="300"/>
                                        <p:tgtEl>
                                          <p:spTgt spid="325"/>
                                        </p:tgtEl>
                                      </p:cBhvr>
                                    </p:animEffect>
                                  </p:childTnLst>
                                </p:cTn>
                              </p:par>
                              <p:par>
                                <p:cTn id="44" presetID="6" presetClass="emph" presetSubtype="0" autoRev="1" fill="hold" grpId="1" nodeType="withEffect">
                                  <p:stCondLst>
                                    <p:cond delay="2700"/>
                                  </p:stCondLst>
                                  <p:childTnLst>
                                    <p:animScale>
                                      <p:cBhvr>
                                        <p:cTn id="45" dur="150" fill="hold"/>
                                        <p:tgtEl>
                                          <p:spTgt spid="325"/>
                                        </p:tgtEl>
                                      </p:cBhvr>
                                      <p:by x="110000" y="110000"/>
                                    </p:animScale>
                                  </p:childTnLst>
                                </p:cTn>
                              </p:par>
                              <p:par>
                                <p:cTn id="46" presetID="53" presetClass="entr" presetSubtype="16" fill="hold" nodeType="withEffect">
                                  <p:stCondLst>
                                    <p:cond delay="2500"/>
                                  </p:stCondLst>
                                  <p:childTnLst>
                                    <p:set>
                                      <p:cBhvr>
                                        <p:cTn id="47" dur="1" fill="hold">
                                          <p:stCondLst>
                                            <p:cond delay="0"/>
                                          </p:stCondLst>
                                        </p:cTn>
                                        <p:tgtEl>
                                          <p:spTgt spid="335"/>
                                        </p:tgtEl>
                                        <p:attrNameLst>
                                          <p:attrName>style.visibility</p:attrName>
                                        </p:attrNameLst>
                                      </p:cBhvr>
                                      <p:to>
                                        <p:strVal val="visible"/>
                                      </p:to>
                                    </p:set>
                                    <p:anim calcmode="lin" valueType="num">
                                      <p:cBhvr>
                                        <p:cTn id="48" dur="300" fill="hold"/>
                                        <p:tgtEl>
                                          <p:spTgt spid="335"/>
                                        </p:tgtEl>
                                        <p:attrNameLst>
                                          <p:attrName>ppt_w</p:attrName>
                                        </p:attrNameLst>
                                      </p:cBhvr>
                                      <p:tavLst>
                                        <p:tav tm="0">
                                          <p:val>
                                            <p:fltVal val="0"/>
                                          </p:val>
                                        </p:tav>
                                        <p:tav tm="100000">
                                          <p:val>
                                            <p:strVal val="#ppt_w"/>
                                          </p:val>
                                        </p:tav>
                                      </p:tavLst>
                                    </p:anim>
                                    <p:anim calcmode="lin" valueType="num">
                                      <p:cBhvr>
                                        <p:cTn id="49" dur="300" fill="hold"/>
                                        <p:tgtEl>
                                          <p:spTgt spid="335"/>
                                        </p:tgtEl>
                                        <p:attrNameLst>
                                          <p:attrName>ppt_h</p:attrName>
                                        </p:attrNameLst>
                                      </p:cBhvr>
                                      <p:tavLst>
                                        <p:tav tm="0">
                                          <p:val>
                                            <p:fltVal val="0"/>
                                          </p:val>
                                        </p:tav>
                                        <p:tav tm="100000">
                                          <p:val>
                                            <p:strVal val="#ppt_h"/>
                                          </p:val>
                                        </p:tav>
                                      </p:tavLst>
                                    </p:anim>
                                    <p:animEffect transition="in" filter="fade">
                                      <p:cBhvr>
                                        <p:cTn id="50" dur="300"/>
                                        <p:tgtEl>
                                          <p:spTgt spid="335"/>
                                        </p:tgtEl>
                                      </p:cBhvr>
                                    </p:animEffect>
                                  </p:childTnLst>
                                </p:cTn>
                              </p:par>
                              <p:par>
                                <p:cTn id="51" presetID="6" presetClass="emph" presetSubtype="0" autoRev="1" fill="hold" nodeType="withEffect">
                                  <p:stCondLst>
                                    <p:cond delay="2800"/>
                                  </p:stCondLst>
                                  <p:childTnLst>
                                    <p:animScale>
                                      <p:cBhvr>
                                        <p:cTn id="52" dur="150" fill="hold"/>
                                        <p:tgtEl>
                                          <p:spTgt spid="335"/>
                                        </p:tgtEl>
                                      </p:cBhvr>
                                      <p:by x="110000" y="110000"/>
                                    </p:animScale>
                                  </p:childTnLst>
                                </p:cTn>
                              </p:par>
                              <p:par>
                                <p:cTn id="53" presetID="22" presetClass="entr" presetSubtype="8" fill="hold" grpId="0" nodeType="withEffect">
                                  <p:stCondLst>
                                    <p:cond delay="3100"/>
                                  </p:stCondLst>
                                  <p:childTnLst>
                                    <p:set>
                                      <p:cBhvr>
                                        <p:cTn id="54" dur="1" fill="hold">
                                          <p:stCondLst>
                                            <p:cond delay="0"/>
                                          </p:stCondLst>
                                        </p:cTn>
                                        <p:tgtEl>
                                          <p:spTgt spid="326"/>
                                        </p:tgtEl>
                                        <p:attrNameLst>
                                          <p:attrName>style.visibility</p:attrName>
                                        </p:attrNameLst>
                                      </p:cBhvr>
                                      <p:to>
                                        <p:strVal val="visible"/>
                                      </p:to>
                                    </p:set>
                                    <p:animEffect transition="in" filter="wipe(left)">
                                      <p:cBhvr>
                                        <p:cTn id="55" dur="500"/>
                                        <p:tgtEl>
                                          <p:spTgt spid="326"/>
                                        </p:tgtEl>
                                      </p:cBhvr>
                                    </p:animEffec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3">
                                            <p:txEl>
                                              <p:pRg st="0" end="0"/>
                                            </p:txEl>
                                          </p:spTgt>
                                        </p:tgtEl>
                                        <p:attrNameLst>
                                          <p:attrName>style.visibility</p:attrName>
                                        </p:attrNameLst>
                                      </p:cBhvr>
                                      <p:to>
                                        <p:strVal val="visible"/>
                                      </p:to>
                                    </p:set>
                                    <p:anim calcmode="lin" valueType="num">
                                      <p:cBhvr>
                                        <p:cTn id="59" dur="500" fill="hold"/>
                                        <p:tgtEl>
                                          <p:spTgt spid="34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34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343">
                                            <p:txEl>
                                              <p:pRg st="0" end="0"/>
                                            </p:txEl>
                                          </p:spTgt>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347">
                                            <p:txEl>
                                              <p:pRg st="0" end="0"/>
                                            </p:txEl>
                                          </p:spTgt>
                                        </p:tgtEl>
                                        <p:attrNameLst>
                                          <p:attrName>style.visibility</p:attrName>
                                        </p:attrNameLst>
                                      </p:cBhvr>
                                      <p:to>
                                        <p:strVal val="visible"/>
                                      </p:to>
                                    </p:set>
                                    <p:anim calcmode="lin" valueType="num">
                                      <p:cBhvr>
                                        <p:cTn id="65" dur="500" fill="hold"/>
                                        <p:tgtEl>
                                          <p:spTgt spid="347">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347">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347">
                                            <p:txEl>
                                              <p:pRg st="0" end="0"/>
                                            </p:txEl>
                                          </p:spTgt>
                                        </p:tgtEl>
                                      </p:cBhvr>
                                    </p:animEffect>
                                  </p:childTnLst>
                                </p:cTn>
                              </p:par>
                            </p:childTnLst>
                          </p:cTn>
                        </p:par>
                        <p:par>
                          <p:cTn id="68" fill="hold">
                            <p:stCondLst>
                              <p:cond delay="1500"/>
                            </p:stCondLst>
                            <p:childTnLst>
                              <p:par>
                                <p:cTn id="69" presetID="53" presetClass="entr" presetSubtype="16" fill="hold" grpId="0" nodeType="afterEffect">
                                  <p:stCondLst>
                                    <p:cond delay="0"/>
                                  </p:stCondLst>
                                  <p:childTnLst>
                                    <p:set>
                                      <p:cBhvr>
                                        <p:cTn id="70" dur="1" fill="hold">
                                          <p:stCondLst>
                                            <p:cond delay="0"/>
                                          </p:stCondLst>
                                        </p:cTn>
                                        <p:tgtEl>
                                          <p:spTgt spid="345">
                                            <p:txEl>
                                              <p:pRg st="0" end="0"/>
                                            </p:txEl>
                                          </p:spTgt>
                                        </p:tgtEl>
                                        <p:attrNameLst>
                                          <p:attrName>style.visibility</p:attrName>
                                        </p:attrNameLst>
                                      </p:cBhvr>
                                      <p:to>
                                        <p:strVal val="visible"/>
                                      </p:to>
                                    </p:set>
                                    <p:anim calcmode="lin" valueType="num">
                                      <p:cBhvr>
                                        <p:cTn id="71" dur="500" fill="hold"/>
                                        <p:tgtEl>
                                          <p:spTgt spid="345">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345">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bldLvl="0" animBg="1"/>
      <p:bldP spid="323" grpId="1" bldLvl="0" animBg="1"/>
      <p:bldP spid="324" grpId="0" bldLvl="0" animBg="1"/>
      <p:bldP spid="325" grpId="0" bldLvl="0" animBg="1"/>
      <p:bldP spid="325" grpId="1" bldLvl="0" animBg="1"/>
      <p:bldP spid="326" grpId="0" bldLvl="0" animBg="1"/>
      <p:bldP spid="327" grpId="0" bldLvl="0" animBg="1"/>
      <p:bldP spid="327" grpId="1" bldLvl="0" animBg="1"/>
      <p:bldP spid="328" grpId="0" bldLvl="0" animBg="1"/>
      <p:bldP spid="343" grpId="0" build="p"/>
      <p:bldP spid="345" grpId="0" build="p"/>
      <p:bldP spid="3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26415" y="420370"/>
            <a:ext cx="3827780" cy="398780"/>
            <a:chOff x="724" y="662"/>
            <a:chExt cx="6028" cy="628"/>
          </a:xfrm>
        </p:grpSpPr>
        <p:sp>
          <p:nvSpPr>
            <p:cNvPr id="3" name="文本框 2"/>
            <p:cNvSpPr txBox="1"/>
            <p:nvPr/>
          </p:nvSpPr>
          <p:spPr>
            <a:xfrm>
              <a:off x="940" y="662"/>
              <a:ext cx="5812" cy="628"/>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谁会用乐企来获取税务服务</a:t>
              </a:r>
              <a:endParaRPr lang="en-US" altLang="zh-CN" sz="2000" dirty="0">
                <a:solidFill>
                  <a:srgbClr val="F17712"/>
                </a:solidFill>
                <a:latin typeface="+mj-ea"/>
                <a:ea typeface="+mj-ea"/>
                <a:cs typeface="+mj-ea"/>
                <a:sym typeface="+mn-ea"/>
              </a:endParaRPr>
            </a:p>
          </p:txBody>
        </p:sp>
        <p:sp>
          <p:nvSpPr>
            <p:cNvPr id="4" name="矩形 3"/>
            <p:cNvSpPr/>
            <p:nvPr/>
          </p:nvSpPr>
          <p:spPr>
            <a:xfrm>
              <a:off x="724" y="742"/>
              <a:ext cx="208" cy="468"/>
            </a:xfrm>
            <a:prstGeom prst="rect">
              <a:avLst/>
            </a:prstGeom>
            <a:solidFill>
              <a:srgbClr val="F177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592455" y="1118023"/>
            <a:ext cx="10481188" cy="871392"/>
          </a:xfrm>
          <a:prstGeom prst="rect">
            <a:avLst/>
          </a:prstGeom>
        </p:spPr>
        <p:txBody>
          <a:bodyPr wrap="square">
            <a:spAutoFit/>
          </a:bodyPr>
          <a:lstStyle/>
          <a:p>
            <a:pPr>
              <a:lnSpc>
                <a:spcPct val="150000"/>
              </a:lnSpc>
            </a:pPr>
            <a:r>
              <a:rPr lang="en-US" altLang="zh-CN" dirty="0">
                <a:solidFill>
                  <a:srgbClr val="000000"/>
                </a:solidFill>
                <a:latin typeface="+mj-ea"/>
                <a:ea typeface="+mj-ea"/>
              </a:rPr>
              <a:t>2</a:t>
            </a:r>
            <a:r>
              <a:rPr lang="zh-CN" altLang="en-US" dirty="0">
                <a:solidFill>
                  <a:srgbClr val="000000"/>
                </a:solidFill>
                <a:latin typeface="+mj-ea"/>
                <a:ea typeface="+mj-ea"/>
              </a:rPr>
              <a:t>个“</a:t>
            </a:r>
            <a:r>
              <a:rPr lang="en-US" altLang="zh-CN" dirty="0">
                <a:solidFill>
                  <a:srgbClr val="000000"/>
                </a:solidFill>
                <a:latin typeface="+mj-ea"/>
                <a:ea typeface="+mj-ea"/>
              </a:rPr>
              <a:t>28”</a:t>
            </a:r>
            <a:r>
              <a:rPr lang="zh-CN" altLang="en-US" dirty="0">
                <a:solidFill>
                  <a:srgbClr val="000000"/>
                </a:solidFill>
                <a:latin typeface="+mj-ea"/>
                <a:ea typeface="+mj-ea"/>
              </a:rPr>
              <a:t>分组：⓵</a:t>
            </a:r>
            <a:r>
              <a:rPr lang="en-US" altLang="zh-CN" dirty="0">
                <a:solidFill>
                  <a:srgbClr val="000000"/>
                </a:solidFill>
                <a:latin typeface="+mj-ea"/>
                <a:ea typeface="+mj-ea"/>
              </a:rPr>
              <a:t>20%</a:t>
            </a:r>
            <a:r>
              <a:rPr lang="zh-CN" altLang="en-US" dirty="0">
                <a:solidFill>
                  <a:srgbClr val="000000"/>
                </a:solidFill>
                <a:latin typeface="+mj-ea"/>
                <a:ea typeface="+mj-ea"/>
              </a:rPr>
              <a:t>的大企业开票量占比超过</a:t>
            </a:r>
            <a:r>
              <a:rPr lang="en-US" altLang="zh-CN" dirty="0">
                <a:solidFill>
                  <a:srgbClr val="000000"/>
                </a:solidFill>
                <a:latin typeface="+mj-ea"/>
                <a:ea typeface="+mj-ea"/>
              </a:rPr>
              <a:t>80%</a:t>
            </a:r>
            <a:r>
              <a:rPr lang="zh-CN" altLang="en-US" dirty="0">
                <a:solidFill>
                  <a:srgbClr val="000000"/>
                </a:solidFill>
                <a:latin typeface="+mj-ea"/>
                <a:ea typeface="+mj-ea"/>
              </a:rPr>
              <a:t>，有技术和资金能力建设自建平台实现税务对接。⓶</a:t>
            </a:r>
            <a:r>
              <a:rPr lang="en-US" altLang="zh-CN" dirty="0">
                <a:solidFill>
                  <a:srgbClr val="000000"/>
                </a:solidFill>
                <a:latin typeface="+mj-ea"/>
                <a:ea typeface="+mj-ea"/>
              </a:rPr>
              <a:t>80%</a:t>
            </a:r>
            <a:r>
              <a:rPr lang="zh-CN" altLang="en-US" dirty="0">
                <a:solidFill>
                  <a:srgbClr val="000000"/>
                </a:solidFill>
                <a:latin typeface="+mj-ea"/>
                <a:ea typeface="+mj-ea"/>
              </a:rPr>
              <a:t>的</a:t>
            </a:r>
            <a:r>
              <a:rPr lang="zh-CN" altLang="en-US" dirty="0" smtClean="0">
                <a:solidFill>
                  <a:srgbClr val="000000"/>
                </a:solidFill>
                <a:latin typeface="+mj-ea"/>
                <a:ea typeface="+mj-ea"/>
              </a:rPr>
              <a:t>中小企业</a:t>
            </a:r>
            <a:r>
              <a:rPr lang="zh-CN" altLang="en-US" dirty="0">
                <a:solidFill>
                  <a:srgbClr val="000000"/>
                </a:solidFill>
                <a:latin typeface="+mj-ea"/>
                <a:ea typeface="+mj-ea"/>
              </a:rPr>
              <a:t>开票量只有</a:t>
            </a:r>
            <a:r>
              <a:rPr lang="en-US" altLang="zh-CN" dirty="0">
                <a:solidFill>
                  <a:srgbClr val="000000"/>
                </a:solidFill>
                <a:latin typeface="+mj-ea"/>
                <a:ea typeface="+mj-ea"/>
              </a:rPr>
              <a:t>20%</a:t>
            </a:r>
            <a:r>
              <a:rPr lang="zh-CN" altLang="en-US" dirty="0">
                <a:solidFill>
                  <a:srgbClr val="000000"/>
                </a:solidFill>
                <a:latin typeface="+mj-ea"/>
                <a:ea typeface="+mj-ea"/>
              </a:rPr>
              <a:t>，无技术、资金实力建设对接税务服务平台。</a:t>
            </a:r>
            <a:endParaRPr lang="zh-CN" altLang="en-US" dirty="0">
              <a:latin typeface="+mj-ea"/>
              <a:ea typeface="+mj-ea"/>
            </a:endParaRPr>
          </a:p>
        </p:txBody>
      </p:sp>
      <p:pic>
        <p:nvPicPr>
          <p:cNvPr id="7" name="图片 6"/>
          <p:cNvPicPr>
            <a:picLocks noChangeAspect="1"/>
          </p:cNvPicPr>
          <p:nvPr/>
        </p:nvPicPr>
        <p:blipFill>
          <a:blip r:embed="rId1" cstate="print"/>
          <a:stretch>
            <a:fillRect/>
          </a:stretch>
        </p:blipFill>
        <p:spPr>
          <a:xfrm>
            <a:off x="731397" y="2193634"/>
            <a:ext cx="7532618" cy="4085280"/>
          </a:xfrm>
          <a:prstGeom prst="rect">
            <a:avLst/>
          </a:prstGeom>
        </p:spPr>
      </p:pic>
      <p:sp>
        <p:nvSpPr>
          <p:cNvPr id="8" name="矩形 7"/>
          <p:cNvSpPr/>
          <p:nvPr/>
        </p:nvSpPr>
        <p:spPr>
          <a:xfrm>
            <a:off x="8436075" y="2193634"/>
            <a:ext cx="3544530" cy="4154984"/>
          </a:xfrm>
          <a:prstGeom prst="rect">
            <a:avLst/>
          </a:prstGeom>
        </p:spPr>
        <p:txBody>
          <a:bodyPr wrap="square">
            <a:spAutoFit/>
          </a:bodyPr>
          <a:lstStyle/>
          <a:p>
            <a:pPr>
              <a:lnSpc>
                <a:spcPct val="150000"/>
              </a:lnSpc>
            </a:pPr>
            <a:r>
              <a:rPr lang="en-US" altLang="zh-CN" sz="1600" dirty="0">
                <a:solidFill>
                  <a:srgbClr val="000000"/>
                </a:solidFill>
                <a:latin typeface="+mj-ea"/>
                <a:ea typeface="+mj-ea"/>
              </a:rPr>
              <a:t>1. </a:t>
            </a:r>
            <a:r>
              <a:rPr lang="zh-CN" altLang="en-US" sz="1600" dirty="0">
                <a:solidFill>
                  <a:srgbClr val="000000"/>
                </a:solidFill>
                <a:latin typeface="+mj-ea"/>
                <a:ea typeface="+mj-ea"/>
              </a:rPr>
              <a:t>大企业 </a:t>
            </a:r>
            <a:endParaRPr lang="zh-CN" altLang="en-US" sz="1600" dirty="0">
              <a:latin typeface="+mj-ea"/>
              <a:ea typeface="+mj-ea"/>
            </a:endParaRPr>
          </a:p>
          <a:p>
            <a:pPr>
              <a:lnSpc>
                <a:spcPct val="150000"/>
              </a:lnSpc>
            </a:pPr>
            <a:r>
              <a:rPr lang="zh-CN" altLang="en-US" sz="1600" dirty="0" smtClean="0">
                <a:solidFill>
                  <a:srgbClr val="000000"/>
                </a:solidFill>
                <a:latin typeface="+mj-ea"/>
                <a:ea typeface="+mj-ea"/>
              </a:rPr>
              <a:t>   ① </a:t>
            </a:r>
            <a:r>
              <a:rPr lang="zh-CN" altLang="en-US" sz="1600" dirty="0">
                <a:solidFill>
                  <a:srgbClr val="000000"/>
                </a:solidFill>
                <a:latin typeface="+mj-ea"/>
                <a:ea typeface="+mj-ea"/>
              </a:rPr>
              <a:t>接入乐企为最佳选择 </a:t>
            </a:r>
            <a:endParaRPr lang="zh-CN" altLang="en-US" sz="1600" dirty="0">
              <a:latin typeface="+mj-ea"/>
              <a:ea typeface="+mj-ea"/>
            </a:endParaRPr>
          </a:p>
          <a:p>
            <a:pPr>
              <a:lnSpc>
                <a:spcPct val="150000"/>
              </a:lnSpc>
            </a:pPr>
            <a:r>
              <a:rPr lang="zh-CN" altLang="en-US" sz="1600" dirty="0" smtClean="0">
                <a:solidFill>
                  <a:srgbClr val="000000"/>
                </a:solidFill>
                <a:latin typeface="+mj-ea"/>
                <a:ea typeface="+mj-ea"/>
              </a:rPr>
              <a:t>   ② </a:t>
            </a:r>
            <a:r>
              <a:rPr lang="zh-CN" altLang="en-US" sz="1600" dirty="0">
                <a:solidFill>
                  <a:srgbClr val="000000"/>
                </a:solidFill>
                <a:latin typeface="+mj-ea"/>
                <a:ea typeface="+mj-ea"/>
              </a:rPr>
              <a:t>全电平台为“兜底”方案 </a:t>
            </a:r>
            <a:endParaRPr lang="zh-CN" altLang="en-US" sz="1600" dirty="0">
              <a:latin typeface="+mj-ea"/>
              <a:ea typeface="+mj-ea"/>
            </a:endParaRPr>
          </a:p>
          <a:p>
            <a:pPr>
              <a:lnSpc>
                <a:spcPct val="150000"/>
              </a:lnSpc>
            </a:pPr>
            <a:r>
              <a:rPr lang="en-US" altLang="zh-CN" sz="1600" dirty="0">
                <a:solidFill>
                  <a:srgbClr val="000000"/>
                </a:solidFill>
                <a:latin typeface="+mj-ea"/>
                <a:ea typeface="+mj-ea"/>
              </a:rPr>
              <a:t>2. </a:t>
            </a:r>
            <a:r>
              <a:rPr lang="zh-CN" altLang="en-US" sz="1600" dirty="0">
                <a:solidFill>
                  <a:srgbClr val="000000"/>
                </a:solidFill>
                <a:latin typeface="+mj-ea"/>
                <a:ea typeface="+mj-ea"/>
              </a:rPr>
              <a:t>中小微企业 </a:t>
            </a:r>
            <a:endParaRPr lang="zh-CN" altLang="en-US" sz="1600" dirty="0">
              <a:latin typeface="+mj-ea"/>
              <a:ea typeface="+mj-ea"/>
            </a:endParaRPr>
          </a:p>
          <a:p>
            <a:pPr>
              <a:lnSpc>
                <a:spcPct val="150000"/>
              </a:lnSpc>
            </a:pPr>
            <a:r>
              <a:rPr lang="zh-CN" altLang="en-US" sz="1600" dirty="0" smtClean="0">
                <a:solidFill>
                  <a:srgbClr val="000000"/>
                </a:solidFill>
                <a:latin typeface="+mj-ea"/>
                <a:ea typeface="+mj-ea"/>
              </a:rPr>
              <a:t>   ① </a:t>
            </a:r>
            <a:r>
              <a:rPr lang="zh-CN" altLang="en-US" sz="1600" dirty="0">
                <a:solidFill>
                  <a:srgbClr val="000000"/>
                </a:solidFill>
                <a:latin typeface="+mj-ea"/>
                <a:ea typeface="+mj-ea"/>
              </a:rPr>
              <a:t>通过服务商获得服务为最佳</a:t>
            </a:r>
            <a:r>
              <a:rPr lang="zh-CN" altLang="en-US" sz="1600" dirty="0" smtClean="0">
                <a:solidFill>
                  <a:srgbClr val="000000"/>
                </a:solidFill>
                <a:latin typeface="+mj-ea"/>
                <a:ea typeface="+mj-ea"/>
              </a:rPr>
              <a:t>选择 </a:t>
            </a:r>
            <a:endParaRPr lang="zh-CN" altLang="en-US" sz="1600" dirty="0">
              <a:latin typeface="+mj-ea"/>
              <a:ea typeface="+mj-ea"/>
            </a:endParaRPr>
          </a:p>
          <a:p>
            <a:pPr>
              <a:lnSpc>
                <a:spcPct val="150000"/>
              </a:lnSpc>
            </a:pPr>
            <a:r>
              <a:rPr lang="zh-CN" altLang="en-US" sz="1600" dirty="0" smtClean="0">
                <a:solidFill>
                  <a:srgbClr val="000000"/>
                </a:solidFill>
                <a:latin typeface="+mj-ea"/>
                <a:ea typeface="+mj-ea"/>
              </a:rPr>
              <a:t>   ② </a:t>
            </a:r>
            <a:r>
              <a:rPr lang="zh-CN" altLang="en-US" sz="1600" dirty="0">
                <a:solidFill>
                  <a:srgbClr val="000000"/>
                </a:solidFill>
                <a:latin typeface="+mj-ea"/>
                <a:ea typeface="+mj-ea"/>
              </a:rPr>
              <a:t>全电平台作为“兜底方案” </a:t>
            </a:r>
            <a:endParaRPr lang="zh-CN" altLang="en-US" sz="1600" dirty="0">
              <a:latin typeface="+mj-ea"/>
              <a:ea typeface="+mj-ea"/>
            </a:endParaRPr>
          </a:p>
          <a:p>
            <a:pPr>
              <a:lnSpc>
                <a:spcPct val="150000"/>
              </a:lnSpc>
            </a:pPr>
            <a:r>
              <a:rPr lang="en-US" altLang="zh-CN" sz="1600" dirty="0">
                <a:solidFill>
                  <a:srgbClr val="000000"/>
                </a:solidFill>
                <a:latin typeface="+mj-ea"/>
                <a:ea typeface="+mj-ea"/>
              </a:rPr>
              <a:t>3. </a:t>
            </a:r>
            <a:r>
              <a:rPr lang="zh-CN" altLang="en-US" sz="1600" dirty="0">
                <a:solidFill>
                  <a:srgbClr val="000000"/>
                </a:solidFill>
                <a:latin typeface="+mj-ea"/>
                <a:ea typeface="+mj-ea"/>
              </a:rPr>
              <a:t>其他说明： </a:t>
            </a:r>
            <a:endParaRPr lang="zh-CN" altLang="en-US" sz="1600" dirty="0">
              <a:latin typeface="+mj-ea"/>
              <a:ea typeface="+mj-ea"/>
            </a:endParaRPr>
          </a:p>
          <a:p>
            <a:pPr>
              <a:lnSpc>
                <a:spcPct val="150000"/>
              </a:lnSpc>
            </a:pPr>
            <a:r>
              <a:rPr lang="zh-CN" altLang="en-US" sz="1600" dirty="0" smtClean="0">
                <a:solidFill>
                  <a:srgbClr val="000000"/>
                </a:solidFill>
                <a:latin typeface="+mj-ea"/>
                <a:ea typeface="+mj-ea"/>
              </a:rPr>
              <a:t>     以上</a:t>
            </a:r>
            <a:r>
              <a:rPr lang="zh-CN" altLang="en-US" sz="1600" dirty="0">
                <a:solidFill>
                  <a:srgbClr val="000000"/>
                </a:solidFill>
                <a:latin typeface="+mj-ea"/>
                <a:ea typeface="+mj-ea"/>
              </a:rPr>
              <a:t>为金税四期全面推广后的</a:t>
            </a:r>
            <a:r>
              <a:rPr lang="zh-CN" altLang="en-US" sz="1600" dirty="0" smtClean="0">
                <a:solidFill>
                  <a:srgbClr val="000000"/>
                </a:solidFill>
                <a:latin typeface="+mj-ea"/>
                <a:ea typeface="+mj-ea"/>
              </a:rPr>
              <a:t>服务模式</a:t>
            </a:r>
            <a:r>
              <a:rPr lang="zh-CN" altLang="en-US" sz="1600" dirty="0">
                <a:solidFill>
                  <a:srgbClr val="000000"/>
                </a:solidFill>
                <a:latin typeface="+mj-ea"/>
                <a:ea typeface="+mj-ea"/>
              </a:rPr>
              <a:t>， 税控开票在过渡时期，</a:t>
            </a:r>
            <a:r>
              <a:rPr lang="zh-CN" altLang="en-US" sz="1600" dirty="0" smtClean="0">
                <a:solidFill>
                  <a:srgbClr val="000000"/>
                </a:solidFill>
                <a:latin typeface="+mj-ea"/>
                <a:ea typeface="+mj-ea"/>
              </a:rPr>
              <a:t>仍然会</a:t>
            </a:r>
            <a:r>
              <a:rPr lang="zh-CN" altLang="en-US" sz="1600" dirty="0">
                <a:solidFill>
                  <a:srgbClr val="000000"/>
                </a:solidFill>
                <a:latin typeface="+mj-ea"/>
                <a:ea typeface="+mj-ea"/>
              </a:rPr>
              <a:t>保留一段时间，保留时间长短</a:t>
            </a:r>
            <a:r>
              <a:rPr lang="zh-CN" altLang="en-US" sz="1600" dirty="0" smtClean="0">
                <a:solidFill>
                  <a:srgbClr val="000000"/>
                </a:solidFill>
                <a:latin typeface="+mj-ea"/>
                <a:ea typeface="+mj-ea"/>
              </a:rPr>
              <a:t>取决于</a:t>
            </a:r>
            <a:r>
              <a:rPr lang="zh-CN" altLang="en-US" sz="1600" dirty="0">
                <a:solidFill>
                  <a:srgbClr val="000000"/>
                </a:solidFill>
                <a:latin typeface="+mj-ea"/>
                <a:ea typeface="+mj-ea"/>
              </a:rPr>
              <a:t>推广进度</a:t>
            </a:r>
            <a:endParaRPr lang="zh-CN" altLang="en-US" sz="1600" dirty="0">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3690620"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乐企有什么服务</a:t>
            </a:r>
            <a:endParaRPr lang="en-US" altLang="zh-CN" sz="2000" dirty="0">
              <a:solidFill>
                <a:srgbClr val="F17712"/>
              </a:solidFill>
              <a:latin typeface="+mj-ea"/>
              <a:ea typeface="+mj-ea"/>
              <a:cs typeface="+mj-ea"/>
              <a:sym typeface="+mn-ea"/>
            </a:endParaRPr>
          </a:p>
        </p:txBody>
      </p:sp>
      <p:sp>
        <p:nvSpPr>
          <p:cNvPr id="3" name="矩形 2"/>
          <p:cNvSpPr/>
          <p:nvPr/>
        </p:nvSpPr>
        <p:spPr>
          <a:xfrm>
            <a:off x="663575" y="1058180"/>
            <a:ext cx="10849999" cy="1338828"/>
          </a:xfrm>
          <a:prstGeom prst="rect">
            <a:avLst/>
          </a:prstGeom>
        </p:spPr>
        <p:txBody>
          <a:bodyPr wrap="square">
            <a:spAutoFit/>
          </a:bodyPr>
          <a:lstStyle/>
          <a:p>
            <a:pPr>
              <a:lnSpc>
                <a:spcPct val="150000"/>
              </a:lnSpc>
            </a:pPr>
            <a:r>
              <a:rPr lang="zh-CN" altLang="en-US" dirty="0">
                <a:solidFill>
                  <a:srgbClr val="000000"/>
                </a:solidFill>
                <a:latin typeface="+mj-ea"/>
                <a:ea typeface="+mj-ea"/>
              </a:rPr>
              <a:t>乐企的显著特征是“开放”，以“</a:t>
            </a:r>
            <a:r>
              <a:rPr lang="en-US" altLang="zh-CN" dirty="0">
                <a:solidFill>
                  <a:srgbClr val="000000"/>
                </a:solidFill>
                <a:latin typeface="+mj-ea"/>
                <a:ea typeface="+mj-ea"/>
              </a:rPr>
              <a:t>API”</a:t>
            </a:r>
            <a:r>
              <a:rPr lang="zh-CN" altLang="en-US" dirty="0">
                <a:solidFill>
                  <a:srgbClr val="000000"/>
                </a:solidFill>
                <a:latin typeface="+mj-ea"/>
                <a:ea typeface="+mj-ea"/>
              </a:rPr>
              <a:t>模式提供服务，电子税务局有的服务后续都会逐步在乐企上推广、应用，因此，</a:t>
            </a:r>
            <a:r>
              <a:rPr lang="zh-CN" altLang="en-US" dirty="0" smtClean="0">
                <a:solidFill>
                  <a:srgbClr val="000000"/>
                </a:solidFill>
                <a:latin typeface="+mj-ea"/>
                <a:ea typeface="+mj-ea"/>
              </a:rPr>
              <a:t>企业</a:t>
            </a:r>
            <a:r>
              <a:rPr lang="zh-CN" altLang="en-US" dirty="0">
                <a:solidFill>
                  <a:srgbClr val="000000"/>
                </a:solidFill>
                <a:latin typeface="+mj-ea"/>
                <a:ea typeface="+mj-ea"/>
              </a:rPr>
              <a:t>要结合自身数字化转型的目标和节奏，做出适当的计划进行企业内部的试点、推广、全面应用！</a:t>
            </a:r>
            <a:endParaRPr lang="zh-CN" altLang="en-US" dirty="0">
              <a:latin typeface="+mj-ea"/>
              <a:ea typeface="+mj-ea"/>
            </a:endParaRPr>
          </a:p>
        </p:txBody>
      </p:sp>
      <p:pic>
        <p:nvPicPr>
          <p:cNvPr id="4" name="图片 3"/>
          <p:cNvPicPr>
            <a:picLocks noChangeAspect="1"/>
          </p:cNvPicPr>
          <p:nvPr/>
        </p:nvPicPr>
        <p:blipFill>
          <a:blip r:embed="rId1" cstate="print"/>
          <a:stretch>
            <a:fillRect/>
          </a:stretch>
        </p:blipFill>
        <p:spPr>
          <a:xfrm>
            <a:off x="1038549" y="2685611"/>
            <a:ext cx="10200857" cy="3013318"/>
          </a:xfrm>
          <a:prstGeom prst="rect">
            <a:avLst/>
          </a:prstGeom>
        </p:spPr>
      </p:pic>
      <p:sp>
        <p:nvSpPr>
          <p:cNvPr id="5" name="矩形 4"/>
          <p:cNvSpPr/>
          <p:nvPr/>
        </p:nvSpPr>
        <p:spPr>
          <a:xfrm>
            <a:off x="7225575" y="6169430"/>
            <a:ext cx="4493538" cy="307777"/>
          </a:xfrm>
          <a:prstGeom prst="rect">
            <a:avLst/>
          </a:prstGeom>
        </p:spPr>
        <p:txBody>
          <a:bodyPr wrap="none">
            <a:spAutoFit/>
          </a:bodyPr>
          <a:lstStyle/>
          <a:p>
            <a:r>
              <a:rPr lang="zh-CN" altLang="en-US" sz="1400" dirty="0">
                <a:solidFill>
                  <a:srgbClr val="000000"/>
                </a:solidFill>
                <a:latin typeface="+mj-ea"/>
                <a:ea typeface="+mj-ea"/>
              </a:rPr>
              <a:t>备注：通用发票服务已上线，其他服务在规划、设计中</a:t>
            </a:r>
            <a:endParaRPr lang="zh-CN" altLang="en-US" sz="1400" dirty="0">
              <a:latin typeface="+mj-ea"/>
              <a:ea typeface="+mj-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8496935" y="5481320"/>
            <a:ext cx="3110865" cy="768350"/>
          </a:xfrm>
          <a:prstGeom prst="rect">
            <a:avLst/>
          </a:prstGeom>
          <a:noFill/>
        </p:spPr>
        <p:txBody>
          <a:bodyPr wrap="square" rtlCol="0" anchor="t">
            <a:spAutoFit/>
          </a:bodyPr>
          <a:lstStyle/>
          <a:p>
            <a:pPr algn="r"/>
            <a:r>
              <a:rPr lang="zh-CN" altLang="en-US" sz="2200">
                <a:solidFill>
                  <a:schemeClr val="bg1"/>
                </a:solidFill>
                <a:latin typeface="微软雅黑 Light" panose="020B0502040204020203" charset="-122"/>
                <a:ea typeface="微软雅黑 Light" panose="020B0502040204020203" charset="-122"/>
              </a:rPr>
              <a:t>JC DIGITAL</a:t>
            </a:r>
            <a:endParaRPr lang="zh-CN" altLang="en-US" sz="2200">
              <a:solidFill>
                <a:schemeClr val="bg1"/>
              </a:solidFill>
              <a:latin typeface="微软雅黑 Light" panose="020B0502040204020203" charset="-122"/>
              <a:ea typeface="微软雅黑 Light" panose="020B0502040204020203" charset="-122"/>
            </a:endParaRPr>
          </a:p>
          <a:p>
            <a:pPr algn="r"/>
            <a:r>
              <a:rPr lang="zh-CN" altLang="en-US" sz="2200">
                <a:solidFill>
                  <a:schemeClr val="bg1"/>
                </a:solidFill>
                <a:latin typeface="微软雅黑 Light" panose="020B0502040204020203" charset="-122"/>
                <a:ea typeface="微软雅黑 Light" panose="020B0502040204020203" charset="-122"/>
              </a:rPr>
              <a:t>TRANSFORMATION</a:t>
            </a:r>
            <a:endParaRPr lang="zh-CN" altLang="en-US" sz="2200">
              <a:solidFill>
                <a:schemeClr val="bg1"/>
              </a:solidFill>
              <a:latin typeface="微软雅黑 Light" panose="020B0502040204020203" charset="-122"/>
              <a:ea typeface="微软雅黑 Light" panose="020B0502040204020203" charset="-122"/>
            </a:endParaRPr>
          </a:p>
        </p:txBody>
      </p:sp>
      <p:sp>
        <p:nvSpPr>
          <p:cNvPr id="89" name="PA_文本框 8"/>
          <p:cNvSpPr txBox="1"/>
          <p:nvPr>
            <p:custDataLst>
              <p:tags r:id="rId1"/>
            </p:custDataLst>
          </p:nvPr>
        </p:nvSpPr>
        <p:spPr>
          <a:xfrm>
            <a:off x="6412398" y="1532427"/>
            <a:ext cx="2089033" cy="3747180"/>
          </a:xfrm>
          <a:prstGeom prst="rect">
            <a:avLst/>
          </a:prstGeom>
          <a:noFill/>
          <a:ln w="9525">
            <a:noFill/>
          </a:ln>
        </p:spPr>
        <p:txBody>
          <a:bodyPr wrap="none" anchor="t">
            <a:spAutoFit/>
          </a:bodyPr>
          <a:lstStyle/>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rPr>
              <a:t>01. </a:t>
            </a:r>
            <a:r>
              <a:rPr lang="zh-CN" altLang="en-US" sz="1900" dirty="0">
                <a:solidFill>
                  <a:schemeClr val="tx1">
                    <a:lumMod val="50000"/>
                    <a:lumOff val="50000"/>
                  </a:schemeClr>
                </a:solidFill>
                <a:latin typeface="微软雅黑" panose="020B0503020204020204" charset="-122"/>
                <a:ea typeface="微软雅黑" panose="020B0503020204020204" charset="-122"/>
              </a:rPr>
              <a:t>乐企建设背景</a:t>
            </a:r>
            <a:endParaRPr lang="en-US" altLang="zh-CN" sz="1900" dirty="0">
              <a:solidFill>
                <a:schemeClr val="tx1">
                  <a:lumMod val="50000"/>
                  <a:lumOff val="50000"/>
                </a:schemeClr>
              </a:solidFill>
              <a:latin typeface="微软雅黑" panose="020B0503020204020204" charset="-122"/>
              <a:ea typeface="微软雅黑" panose="020B0503020204020204" charset="-122"/>
            </a:endParaRPr>
          </a:p>
          <a:p>
            <a:pPr algn="l" defTabSz="914400">
              <a:lnSpc>
                <a:spcPct val="250000"/>
              </a:lnSpc>
              <a:buSzTx/>
              <a:buFontTx/>
            </a:pPr>
            <a:r>
              <a:rPr lang="en-US" altLang="zh-CN" sz="1900" b="1" dirty="0">
                <a:latin typeface="微软雅黑" panose="020B0503020204020204" charset="-122"/>
                <a:ea typeface="微软雅黑" panose="020B0503020204020204" charset="-122"/>
                <a:sym typeface="+mn-ea"/>
              </a:rPr>
              <a:t>02. </a:t>
            </a:r>
            <a:r>
              <a:rPr lang="zh-CN" altLang="en-US" sz="1900" b="1" dirty="0">
                <a:latin typeface="微软雅黑" panose="020B0503020204020204" charset="-122"/>
                <a:ea typeface="微软雅黑" panose="020B0503020204020204" charset="-122"/>
                <a:sym typeface="+mn-ea"/>
              </a:rPr>
              <a:t>乐企平台分类</a:t>
            </a:r>
            <a:endParaRPr lang="en-US" altLang="zh-CN" sz="1900" b="1" dirty="0">
              <a:latin typeface="微软雅黑" panose="020B0503020204020204" charset="-122"/>
              <a:ea typeface="微软雅黑" panose="020B0503020204020204" charset="-122"/>
              <a:sym typeface="+mn-ea"/>
            </a:endParaRPr>
          </a:p>
          <a:p>
            <a:pPr algn="l" defTabSz="914400">
              <a:lnSpc>
                <a:spcPct val="250000"/>
              </a:lnSpc>
              <a:buSzTx/>
              <a:buFontTx/>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03</a:t>
            </a: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乐企平台接入</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gn="l" defTabSz="914400">
              <a:lnSpc>
                <a:spcPct val="250000"/>
              </a:lnSpc>
              <a:buSzTx/>
              <a:buFontTx/>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04</a:t>
            </a: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解决方案</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05.</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案例分享</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p:txBody>
      </p:sp>
      <p:grpSp>
        <p:nvGrpSpPr>
          <p:cNvPr id="103" name="组合 102"/>
          <p:cNvGrpSpPr/>
          <p:nvPr/>
        </p:nvGrpSpPr>
        <p:grpSpPr>
          <a:xfrm>
            <a:off x="3059116" y="2849245"/>
            <a:ext cx="2883618" cy="583739"/>
            <a:chOff x="13638" y="1931"/>
            <a:chExt cx="4017" cy="813"/>
          </a:xfrm>
        </p:grpSpPr>
        <p:sp>
          <p:nvSpPr>
            <p:cNvPr id="104" name="文本框 103"/>
            <p:cNvSpPr txBox="1"/>
            <p:nvPr/>
          </p:nvSpPr>
          <p:spPr>
            <a:xfrm>
              <a:off x="16180" y="2130"/>
              <a:ext cx="1475" cy="513"/>
            </a:xfrm>
            <a:prstGeom prst="rect">
              <a:avLst/>
            </a:prstGeom>
            <a:solidFill>
              <a:srgbClr val="F17712"/>
            </a:solidFill>
          </p:spPr>
          <p:txBody>
            <a:bodyPr wrap="square" rtlCol="0" anchor="t">
              <a:spAutoFit/>
            </a:bodyPr>
            <a:lstStyle/>
            <a:p>
              <a:pPr algn="l"/>
              <a:r>
                <a:rPr lang="zh-CN" altLang="en-US">
                  <a:solidFill>
                    <a:schemeClr val="bg1"/>
                  </a:solidFill>
                  <a:latin typeface="+mj-ea"/>
                  <a:ea typeface="+mj-ea"/>
                  <a:cs typeface="+mj-ea"/>
                  <a:sym typeface="+mn-ea"/>
                </a:rPr>
                <a:t> ｜目录</a:t>
              </a:r>
              <a:endParaRPr lang="zh-CN" altLang="en-US">
                <a:solidFill>
                  <a:schemeClr val="bg1"/>
                </a:solidFill>
                <a:latin typeface="+mj-ea"/>
                <a:ea typeface="+mj-ea"/>
                <a:cs typeface="+mj-ea"/>
                <a:sym typeface="+mn-ea"/>
              </a:endParaRPr>
            </a:p>
          </p:txBody>
        </p:sp>
        <p:sp>
          <p:nvSpPr>
            <p:cNvPr id="2" name="文本框 1"/>
            <p:cNvSpPr txBox="1"/>
            <p:nvPr/>
          </p:nvSpPr>
          <p:spPr>
            <a:xfrm>
              <a:off x="13638" y="1931"/>
              <a:ext cx="2855" cy="813"/>
            </a:xfrm>
            <a:prstGeom prst="rect">
              <a:avLst/>
            </a:prstGeom>
            <a:noFill/>
          </p:spPr>
          <p:txBody>
            <a:bodyPr wrap="square" rtlCol="0" anchor="t">
              <a:spAutoFit/>
            </a:bodyPr>
            <a:lstStyle/>
            <a:p>
              <a:r>
                <a:rPr lang="en-US" altLang="zh-CN" sz="3200">
                  <a:solidFill>
                    <a:srgbClr val="F17712"/>
                  </a:solidFill>
                  <a:latin typeface="微软雅黑" panose="020B0503020204020204" charset="-122"/>
                  <a:ea typeface="微软雅黑" panose="020B0503020204020204" charset="-122"/>
                </a:rPr>
                <a:t>Contens</a:t>
              </a:r>
              <a:r>
                <a:rPr lang="en-US" altLang="zh-CN" sz="3200">
                  <a:solidFill>
                    <a:schemeClr val="bg1"/>
                  </a:solidFill>
                  <a:latin typeface="微软雅黑" panose="020B0503020204020204" charset="-122"/>
                  <a:ea typeface="微软雅黑" panose="020B0503020204020204" charset="-122"/>
                </a:rPr>
                <a:t> </a:t>
              </a:r>
              <a:endParaRPr lang="zh-CN" altLang="en-US" sz="160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3690620"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乐企平台分类</a:t>
            </a:r>
            <a:endParaRPr lang="en-US" altLang="zh-CN" sz="2000" dirty="0">
              <a:solidFill>
                <a:srgbClr val="F17712"/>
              </a:solidFill>
              <a:latin typeface="+mj-ea"/>
              <a:ea typeface="+mj-ea"/>
              <a:cs typeface="+mj-ea"/>
              <a:sym typeface="+mn-ea"/>
            </a:endParaRPr>
          </a:p>
        </p:txBody>
      </p:sp>
      <p:grpSp>
        <p:nvGrpSpPr>
          <p:cNvPr id="30" name="组合 29"/>
          <p:cNvGrpSpPr/>
          <p:nvPr/>
        </p:nvGrpSpPr>
        <p:grpSpPr>
          <a:xfrm>
            <a:off x="845914" y="1528933"/>
            <a:ext cx="2519649" cy="4291764"/>
            <a:chOff x="845915" y="1528933"/>
            <a:chExt cx="1955714" cy="3331203"/>
          </a:xfrm>
        </p:grpSpPr>
        <p:grpSp>
          <p:nvGrpSpPr>
            <p:cNvPr id="31" name="组合 30"/>
            <p:cNvGrpSpPr/>
            <p:nvPr/>
          </p:nvGrpSpPr>
          <p:grpSpPr>
            <a:xfrm>
              <a:off x="845915" y="1528933"/>
              <a:ext cx="1955714" cy="3331203"/>
              <a:chOff x="1126156" y="2352141"/>
              <a:chExt cx="2607971" cy="4441603"/>
            </a:xfrm>
          </p:grpSpPr>
          <p:sp>
            <p:nvSpPr>
              <p:cNvPr id="33" name="任意多边形 32"/>
              <p:cNvSpPr/>
              <p:nvPr>
                <p:custDataLst>
                  <p:tags r:id="rId1"/>
                </p:custDataLst>
              </p:nvPr>
            </p:nvSpPr>
            <p:spPr>
              <a:xfrm>
                <a:off x="1285791" y="2352141"/>
                <a:ext cx="2288702" cy="4441603"/>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rgbClr val="3CBE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4" name="任意多边形 33"/>
              <p:cNvSpPr/>
              <p:nvPr>
                <p:custDataLst>
                  <p:tags r:id="rId2"/>
                </p:custDataLst>
              </p:nvPr>
            </p:nvSpPr>
            <p:spPr>
              <a:xfrm rot="1865994" flipH="1">
                <a:off x="3478214"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3CBE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5" name="任意多边形 34"/>
              <p:cNvSpPr/>
              <p:nvPr>
                <p:custDataLst>
                  <p:tags r:id="rId3"/>
                </p:custDataLst>
              </p:nvPr>
            </p:nvSpPr>
            <p:spPr>
              <a:xfrm rot="19734006">
                <a:off x="1194031"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3CBEB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6" name="矩形 35"/>
              <p:cNvSpPr/>
              <p:nvPr>
                <p:custDataLst>
                  <p:tags r:id="rId4"/>
                </p:custDataLst>
              </p:nvPr>
            </p:nvSpPr>
            <p:spPr>
              <a:xfrm>
                <a:off x="1126156" y="2847518"/>
                <a:ext cx="2607971" cy="615095"/>
              </a:xfrm>
              <a:prstGeom prst="rect">
                <a:avLst/>
              </a:prstGeom>
              <a:solidFill>
                <a:srgbClr val="3C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37" name="文本框 31"/>
              <p:cNvSpPr txBox="1"/>
              <p:nvPr>
                <p:custDataLst>
                  <p:tags r:id="rId5"/>
                </p:custDataLst>
              </p:nvPr>
            </p:nvSpPr>
            <p:spPr>
              <a:xfrm>
                <a:off x="1729007" y="2958477"/>
                <a:ext cx="1146835" cy="382227"/>
              </a:xfrm>
              <a:prstGeom prst="rect">
                <a:avLst/>
              </a:prstGeom>
              <a:noFill/>
            </p:spPr>
            <p:txBody>
              <a:bodyPr wrap="none" rtlCol="0">
                <a:spAutoFit/>
              </a:bodyPr>
              <a:lstStyle/>
              <a:p>
                <a:r>
                  <a:rPr lang="zh-CN" altLang="en-US" b="1" dirty="0">
                    <a:solidFill>
                      <a:schemeClr val="lt1"/>
                    </a:solidFill>
                    <a:latin typeface="微软雅黑" panose="020B0503020204020204" charset="-122"/>
                    <a:ea typeface="微软雅黑" panose="020B0503020204020204" charset="-122"/>
                    <a:sym typeface="微软雅黑" panose="020B0503020204020204" charset="-122"/>
                  </a:rPr>
                  <a:t>自用</a:t>
                </a:r>
                <a:r>
                  <a:rPr lang="zh-CN" altLang="en-US" b="1" dirty="0" smtClean="0">
                    <a:solidFill>
                      <a:schemeClr val="lt1"/>
                    </a:solidFill>
                    <a:latin typeface="微软雅黑" panose="020B0503020204020204" charset="-122"/>
                    <a:ea typeface="微软雅黑" panose="020B0503020204020204" charset="-122"/>
                    <a:sym typeface="微软雅黑" panose="020B0503020204020204" charset="-122"/>
                  </a:rPr>
                  <a:t>平台</a:t>
                </a:r>
                <a:endParaRPr lang="zh-CN" altLang="en-US" b="1" dirty="0">
                  <a:solidFill>
                    <a:schemeClr val="lt1"/>
                  </a:solidFill>
                  <a:latin typeface="微软雅黑" panose="020B0503020204020204" charset="-122"/>
                  <a:ea typeface="微软雅黑" panose="020B0503020204020204" charset="-122"/>
                  <a:sym typeface="微软雅黑" panose="020B0503020204020204" charset="-122"/>
                </a:endParaRPr>
              </a:p>
            </p:txBody>
          </p:sp>
          <p:sp>
            <p:nvSpPr>
              <p:cNvPr id="54" name="文本框 31"/>
              <p:cNvSpPr txBox="1"/>
              <p:nvPr>
                <p:custDataLst>
                  <p:tags r:id="rId6"/>
                </p:custDataLst>
              </p:nvPr>
            </p:nvSpPr>
            <p:spPr>
              <a:xfrm>
                <a:off x="2067761" y="2388319"/>
                <a:ext cx="722081" cy="414079"/>
              </a:xfrm>
              <a:prstGeom prst="rect">
                <a:avLst/>
              </a:prstGeom>
              <a:noFill/>
            </p:spPr>
            <p:txBody>
              <a:bodyPr wrap="none" rtlCol="0">
                <a:spAutoFit/>
              </a:bodyPr>
              <a:lstStyle/>
              <a:p>
                <a:r>
                  <a:rPr lang="zh-CN" altLang="en-US" sz="2000" b="1" dirty="0" smtClean="0">
                    <a:solidFill>
                      <a:srgbClr val="3CBEB4"/>
                    </a:solidFill>
                    <a:latin typeface="微软雅黑" panose="020B0503020204020204" charset="-122"/>
                    <a:ea typeface="微软雅黑" panose="020B0503020204020204" charset="-122"/>
                    <a:sym typeface="微软雅黑" panose="020B0503020204020204" charset="-122"/>
                  </a:rPr>
                  <a:t>乐企</a:t>
                </a:r>
                <a:endParaRPr lang="zh-CN" altLang="en-US" sz="2000" b="1" dirty="0">
                  <a:solidFill>
                    <a:srgbClr val="3CBEB4"/>
                  </a:solidFill>
                  <a:latin typeface="微软雅黑" panose="020B0503020204020204" charset="-122"/>
                  <a:ea typeface="微软雅黑" panose="020B0503020204020204" charset="-122"/>
                  <a:sym typeface="微软雅黑" panose="020B0503020204020204" charset="-122"/>
                </a:endParaRPr>
              </a:p>
            </p:txBody>
          </p:sp>
        </p:grpSp>
        <p:sp>
          <p:nvSpPr>
            <p:cNvPr id="32" name="文本框 31"/>
            <p:cNvSpPr txBox="1"/>
            <p:nvPr/>
          </p:nvSpPr>
          <p:spPr>
            <a:xfrm>
              <a:off x="1075690" y="2509916"/>
              <a:ext cx="1494155" cy="2221692"/>
            </a:xfrm>
            <a:prstGeom prst="rect">
              <a:avLst/>
            </a:prstGeom>
            <a:noFill/>
          </p:spPr>
          <p:txBody>
            <a:bodyPr wrap="square" rtlCol="0">
              <a:spAutoFit/>
            </a:bodyPr>
            <a:lstStyle/>
            <a:p>
              <a:pPr>
                <a:lnSpc>
                  <a:spcPct val="150000"/>
                </a:lnSpc>
              </a:pPr>
              <a:r>
                <a:rPr lang="zh-CN" altLang="en-US" sz="1200" dirty="0">
                  <a:latin typeface="微软雅黑" panose="020B0503020204020204" charset="-122"/>
                  <a:ea typeface="微软雅黑" panose="020B0503020204020204" charset="-122"/>
                </a:rPr>
                <a:t>自用平台（</a:t>
              </a:r>
              <a:r>
                <a:rPr lang="en-US" altLang="zh-CN" sz="1200" dirty="0">
                  <a:latin typeface="微软雅黑" panose="020B0503020204020204" charset="-122"/>
                  <a:ea typeface="微软雅黑" panose="020B0503020204020204" charset="-122"/>
                </a:rPr>
                <a:t>Natural System-Platform for self use</a:t>
              </a:r>
              <a:r>
                <a:rPr lang="zh-CN" altLang="en-US" sz="1200" dirty="0">
                  <a:latin typeface="微软雅黑" panose="020B0503020204020204" charset="-122"/>
                  <a:ea typeface="微软雅黑" panose="020B0503020204020204" charset="-122"/>
                </a:rPr>
                <a:t>），指企业自有信息系统提供的数字化电子发票等涉税服务仅适用于本单位及关联企业，且不以获取经济利益为主要目的。关联企业包括集团企业成员单位、股权控制单位等</a:t>
              </a:r>
              <a:endParaRPr lang="zh-CN" altLang="en-US" sz="1200" dirty="0">
                <a:latin typeface="微软雅黑" panose="020B0503020204020204" charset="-122"/>
                <a:ea typeface="微软雅黑" panose="020B0503020204020204" charset="-122"/>
              </a:endParaRPr>
            </a:p>
          </p:txBody>
        </p:sp>
      </p:grpSp>
      <p:grpSp>
        <p:nvGrpSpPr>
          <p:cNvPr id="38" name="组合 37"/>
          <p:cNvGrpSpPr/>
          <p:nvPr/>
        </p:nvGrpSpPr>
        <p:grpSpPr>
          <a:xfrm>
            <a:off x="4256242" y="1536601"/>
            <a:ext cx="2519649" cy="4284096"/>
            <a:chOff x="3592566" y="1528934"/>
            <a:chExt cx="1955714" cy="3325252"/>
          </a:xfrm>
        </p:grpSpPr>
        <p:grpSp>
          <p:nvGrpSpPr>
            <p:cNvPr id="39" name="组合 38"/>
            <p:cNvGrpSpPr/>
            <p:nvPr/>
          </p:nvGrpSpPr>
          <p:grpSpPr>
            <a:xfrm>
              <a:off x="3592566" y="1528934"/>
              <a:ext cx="1955714" cy="3325252"/>
              <a:chOff x="4788852" y="2352142"/>
              <a:chExt cx="2607971" cy="4433668"/>
            </a:xfrm>
          </p:grpSpPr>
          <p:sp>
            <p:nvSpPr>
              <p:cNvPr id="41" name="任意多边形 40"/>
              <p:cNvSpPr/>
              <p:nvPr>
                <p:custDataLst>
                  <p:tags r:id="rId7"/>
                </p:custDataLst>
              </p:nvPr>
            </p:nvSpPr>
            <p:spPr>
              <a:xfrm>
                <a:off x="4934471" y="2352142"/>
                <a:ext cx="2302718" cy="4433668"/>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rgbClr val="F7B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2" name="任意多边形 41"/>
              <p:cNvSpPr/>
              <p:nvPr>
                <p:custDataLst>
                  <p:tags r:id="rId8"/>
                </p:custDataLst>
              </p:nvPr>
            </p:nvSpPr>
            <p:spPr>
              <a:xfrm rot="1865994" flipH="1">
                <a:off x="7140910" y="3368782"/>
                <a:ext cx="192556" cy="319205"/>
              </a:xfrm>
              <a:custGeom>
                <a:avLst/>
                <a:gdLst>
                  <a:gd name="connsiteX0" fmla="*/ 192556 w 192556"/>
                  <a:gd name="connsiteY0" fmla="*/ 0 h 319205"/>
                  <a:gd name="connsiteX1" fmla="*/ 0 w 192556"/>
                  <a:gd name="connsiteY1" fmla="*/ 0 h 319205"/>
                  <a:gd name="connsiteX2" fmla="*/ 0 w 192556"/>
                  <a:gd name="connsiteY2" fmla="*/ 319205 h 319205"/>
                </a:gdLst>
                <a:ahLst/>
                <a:cxnLst>
                  <a:cxn ang="0">
                    <a:pos x="connsiteX0" y="connsiteY0"/>
                  </a:cxn>
                  <a:cxn ang="0">
                    <a:pos x="connsiteX1" y="connsiteY1"/>
                  </a:cxn>
                  <a:cxn ang="0">
                    <a:pos x="connsiteX2" y="connsiteY2"/>
                  </a:cxn>
                </a:cxnLst>
                <a:rect l="l" t="t" r="r" b="b"/>
                <a:pathLst>
                  <a:path w="192556" h="319205">
                    <a:moveTo>
                      <a:pt x="192556" y="0"/>
                    </a:moveTo>
                    <a:lnTo>
                      <a:pt x="0" y="0"/>
                    </a:lnTo>
                    <a:lnTo>
                      <a:pt x="0" y="319205"/>
                    </a:lnTo>
                    <a:close/>
                  </a:path>
                </a:pathLst>
              </a:custGeom>
              <a:solidFill>
                <a:srgbClr val="F7B8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3" name="任意多边形 42"/>
              <p:cNvSpPr/>
              <p:nvPr>
                <p:custDataLst>
                  <p:tags r:id="rId9"/>
                </p:custDataLst>
              </p:nvPr>
            </p:nvSpPr>
            <p:spPr>
              <a:xfrm rot="19734006">
                <a:off x="4856727"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F7B8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4" name="矩形 43"/>
              <p:cNvSpPr/>
              <p:nvPr>
                <p:custDataLst>
                  <p:tags r:id="rId10"/>
                </p:custDataLst>
              </p:nvPr>
            </p:nvSpPr>
            <p:spPr>
              <a:xfrm>
                <a:off x="4788852" y="2847518"/>
                <a:ext cx="2607971" cy="615095"/>
              </a:xfrm>
              <a:prstGeom prst="rect">
                <a:avLst/>
              </a:prstGeom>
              <a:solidFill>
                <a:srgbClr val="F7B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45" name="文本框 30"/>
              <p:cNvSpPr txBox="1"/>
              <p:nvPr>
                <p:custDataLst>
                  <p:tags r:id="rId11"/>
                </p:custDataLst>
              </p:nvPr>
            </p:nvSpPr>
            <p:spPr>
              <a:xfrm>
                <a:off x="5487998" y="2951876"/>
                <a:ext cx="1146835" cy="382227"/>
              </a:xfrm>
              <a:prstGeom prst="rect">
                <a:avLst/>
              </a:prstGeom>
              <a:noFill/>
            </p:spPr>
            <p:txBody>
              <a:bodyPr wrap="none" rtlCol="0">
                <a:spAutoFit/>
              </a:bodyPr>
              <a:lstStyle/>
              <a:p>
                <a:r>
                  <a:rPr lang="zh-CN" altLang="en-US" b="1" dirty="0" smtClean="0">
                    <a:solidFill>
                      <a:schemeClr val="bg1"/>
                    </a:solidFill>
                    <a:latin typeface="微软雅黑" panose="020B0503020204020204" charset="-122"/>
                    <a:ea typeface="微软雅黑" panose="020B0503020204020204" charset="-122"/>
                    <a:sym typeface="微软雅黑" panose="020B0503020204020204" charset="-122"/>
                  </a:rPr>
                  <a:t>他用平台</a:t>
                </a:r>
                <a:endParaRPr lang="zh-CN" altLang="en-US" b="1" dirty="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40" name="文本框 39"/>
            <p:cNvSpPr txBox="1"/>
            <p:nvPr/>
          </p:nvSpPr>
          <p:spPr>
            <a:xfrm>
              <a:off x="3823970" y="2509916"/>
              <a:ext cx="1494155" cy="1791687"/>
            </a:xfrm>
            <a:prstGeom prst="rect">
              <a:avLst/>
            </a:prstGeom>
            <a:noFill/>
          </p:spPr>
          <p:txBody>
            <a:bodyPr wrap="square" rtlCol="0">
              <a:spAutoFit/>
            </a:bodyPr>
            <a:lstStyle/>
            <a:p>
              <a:pPr>
                <a:lnSpc>
                  <a:spcPct val="150000"/>
                </a:lnSpc>
              </a:pPr>
              <a:r>
                <a:rPr lang="zh-CN" altLang="en-US" sz="1200" dirty="0">
                  <a:latin typeface="微软雅黑" panose="020B0503020204020204" charset="-122"/>
                  <a:ea typeface="微软雅黑" panose="020B0503020204020204" charset="-122"/>
                </a:rPr>
                <a:t>他用平台（</a:t>
              </a:r>
              <a:r>
                <a:rPr lang="en-US" altLang="zh-CN" sz="1200" dirty="0">
                  <a:latin typeface="微软雅黑" panose="020B0503020204020204" charset="-122"/>
                  <a:ea typeface="微软雅黑" panose="020B0503020204020204" charset="-122"/>
                </a:rPr>
                <a:t>Natural System-Platform for others use</a:t>
              </a:r>
              <a:r>
                <a:rPr lang="zh-CN" altLang="en-US" sz="1200" dirty="0">
                  <a:latin typeface="微软雅黑" panose="020B0503020204020204" charset="-122"/>
                  <a:ea typeface="微软雅黑" panose="020B0503020204020204" charset="-122"/>
                </a:rPr>
                <a:t>），企业自有信息系统提供的数字化电子发票等涉税服务仅适用于不具有控制关系的其他企业，并且以获取经济利益为主要目的</a:t>
              </a:r>
              <a:endParaRPr lang="zh-CN" altLang="en-US" sz="1200" dirty="0">
                <a:latin typeface="微软雅黑" panose="020B0503020204020204" charset="-122"/>
                <a:ea typeface="微软雅黑" panose="020B0503020204020204" charset="-122"/>
              </a:endParaRPr>
            </a:p>
          </p:txBody>
        </p:sp>
      </p:grpSp>
      <p:grpSp>
        <p:nvGrpSpPr>
          <p:cNvPr id="46" name="组合 45"/>
          <p:cNvGrpSpPr/>
          <p:nvPr/>
        </p:nvGrpSpPr>
        <p:grpSpPr>
          <a:xfrm>
            <a:off x="7715730" y="1528933"/>
            <a:ext cx="2519649" cy="4291763"/>
            <a:chOff x="6339216" y="1528933"/>
            <a:chExt cx="1955714" cy="3331203"/>
          </a:xfrm>
        </p:grpSpPr>
        <p:grpSp>
          <p:nvGrpSpPr>
            <p:cNvPr id="47" name="组合 46"/>
            <p:cNvGrpSpPr/>
            <p:nvPr/>
          </p:nvGrpSpPr>
          <p:grpSpPr>
            <a:xfrm>
              <a:off x="6339216" y="1528933"/>
              <a:ext cx="1955714" cy="3331203"/>
              <a:chOff x="8451548" y="2352141"/>
              <a:chExt cx="2607971" cy="4441603"/>
            </a:xfrm>
          </p:grpSpPr>
          <p:sp>
            <p:nvSpPr>
              <p:cNvPr id="49" name="任意多边形 48"/>
              <p:cNvSpPr/>
              <p:nvPr>
                <p:custDataLst>
                  <p:tags r:id="rId12"/>
                </p:custDataLst>
              </p:nvPr>
            </p:nvSpPr>
            <p:spPr>
              <a:xfrm>
                <a:off x="8611183" y="2352141"/>
                <a:ext cx="2288702" cy="4441603"/>
              </a:xfrm>
              <a:custGeom>
                <a:avLst/>
                <a:gdLst>
                  <a:gd name="connsiteX0" fmla="*/ 172533 w 2288702"/>
                  <a:gd name="connsiteY0" fmla="*/ 0 h 3585714"/>
                  <a:gd name="connsiteX1" fmla="*/ 2116170 w 2288702"/>
                  <a:gd name="connsiteY1" fmla="*/ 0 h 3585714"/>
                  <a:gd name="connsiteX2" fmla="*/ 2288702 w 2288702"/>
                  <a:gd name="connsiteY2" fmla="*/ 172532 h 3585714"/>
                  <a:gd name="connsiteX3" fmla="*/ 2288702 w 2288702"/>
                  <a:gd name="connsiteY3" fmla="*/ 862638 h 3585714"/>
                  <a:gd name="connsiteX4" fmla="*/ 2288701 w 2288702"/>
                  <a:gd name="connsiteY4" fmla="*/ 862643 h 3585714"/>
                  <a:gd name="connsiteX5" fmla="*/ 2288701 w 2288702"/>
                  <a:gd name="connsiteY5" fmla="*/ 2723076 h 3585714"/>
                  <a:gd name="connsiteX6" fmla="*/ 2288701 w 2288702"/>
                  <a:gd name="connsiteY6" fmla="*/ 2733909 h 3585714"/>
                  <a:gd name="connsiteX7" fmla="*/ 2288701 w 2288702"/>
                  <a:gd name="connsiteY7" fmla="*/ 3413182 h 3585714"/>
                  <a:gd name="connsiteX8" fmla="*/ 2116169 w 2288702"/>
                  <a:gd name="connsiteY8" fmla="*/ 3585714 h 3585714"/>
                  <a:gd name="connsiteX9" fmla="*/ 172532 w 2288702"/>
                  <a:gd name="connsiteY9" fmla="*/ 3585714 h 3585714"/>
                  <a:gd name="connsiteX10" fmla="*/ 0 w 2288702"/>
                  <a:gd name="connsiteY10" fmla="*/ 3413182 h 3585714"/>
                  <a:gd name="connsiteX11" fmla="*/ 0 w 2288702"/>
                  <a:gd name="connsiteY11" fmla="*/ 2733909 h 3585714"/>
                  <a:gd name="connsiteX12" fmla="*/ 0 w 2288702"/>
                  <a:gd name="connsiteY12" fmla="*/ 2723076 h 3585714"/>
                  <a:gd name="connsiteX13" fmla="*/ 0 w 2288702"/>
                  <a:gd name="connsiteY13" fmla="*/ 610567 h 3585714"/>
                  <a:gd name="connsiteX14" fmla="*/ 1 w 2288702"/>
                  <a:gd name="connsiteY14" fmla="*/ 610557 h 3585714"/>
                  <a:gd name="connsiteX15" fmla="*/ 1 w 2288702"/>
                  <a:gd name="connsiteY15" fmla="*/ 172532 h 3585714"/>
                  <a:gd name="connsiteX16" fmla="*/ 172533 w 2288702"/>
                  <a:gd name="connsiteY16" fmla="*/ 0 h 358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702" h="3585714">
                    <a:moveTo>
                      <a:pt x="172533" y="0"/>
                    </a:moveTo>
                    <a:lnTo>
                      <a:pt x="2116170" y="0"/>
                    </a:lnTo>
                    <a:cubicBezTo>
                      <a:pt x="2211457" y="0"/>
                      <a:pt x="2288702" y="77245"/>
                      <a:pt x="2288702" y="172532"/>
                    </a:cubicBezTo>
                    <a:lnTo>
                      <a:pt x="2288702" y="862638"/>
                    </a:lnTo>
                    <a:lnTo>
                      <a:pt x="2288701" y="862643"/>
                    </a:lnTo>
                    <a:lnTo>
                      <a:pt x="2288701" y="2723076"/>
                    </a:lnTo>
                    <a:lnTo>
                      <a:pt x="2288701" y="2733909"/>
                    </a:lnTo>
                    <a:lnTo>
                      <a:pt x="2288701" y="3413182"/>
                    </a:lnTo>
                    <a:cubicBezTo>
                      <a:pt x="2288701" y="3508469"/>
                      <a:pt x="2211456" y="3585714"/>
                      <a:pt x="2116169" y="3585714"/>
                    </a:cubicBezTo>
                    <a:lnTo>
                      <a:pt x="172532" y="3585714"/>
                    </a:lnTo>
                    <a:cubicBezTo>
                      <a:pt x="77245" y="3585714"/>
                      <a:pt x="0" y="3508469"/>
                      <a:pt x="0" y="3413182"/>
                    </a:cubicBezTo>
                    <a:lnTo>
                      <a:pt x="0" y="2733909"/>
                    </a:lnTo>
                    <a:lnTo>
                      <a:pt x="0" y="2723076"/>
                    </a:lnTo>
                    <a:lnTo>
                      <a:pt x="0" y="610567"/>
                    </a:lnTo>
                    <a:lnTo>
                      <a:pt x="1" y="610557"/>
                    </a:lnTo>
                    <a:lnTo>
                      <a:pt x="1" y="172532"/>
                    </a:lnTo>
                    <a:cubicBezTo>
                      <a:pt x="1" y="77245"/>
                      <a:pt x="77246" y="0"/>
                      <a:pt x="172533" y="0"/>
                    </a:cubicBezTo>
                    <a:close/>
                  </a:path>
                </a:pathLst>
              </a:custGeom>
              <a:noFill/>
              <a:ln>
                <a:solidFill>
                  <a:srgbClr val="FF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0" name="任意多边形 49"/>
              <p:cNvSpPr/>
              <p:nvPr>
                <p:custDataLst>
                  <p:tags r:id="rId13"/>
                </p:custDataLst>
              </p:nvPr>
            </p:nvSpPr>
            <p:spPr>
              <a:xfrm rot="1865994" flipH="1">
                <a:off x="10803606" y="3368781"/>
                <a:ext cx="192556" cy="319204"/>
              </a:xfrm>
              <a:custGeom>
                <a:avLst/>
                <a:gdLst>
                  <a:gd name="connsiteX0" fmla="*/ 192556 w 192556"/>
                  <a:gd name="connsiteY0" fmla="*/ 0 h 319204"/>
                  <a:gd name="connsiteX1" fmla="*/ 0 w 192556"/>
                  <a:gd name="connsiteY1" fmla="*/ 0 h 319204"/>
                  <a:gd name="connsiteX2" fmla="*/ 0 w 192556"/>
                  <a:gd name="connsiteY2" fmla="*/ 319204 h 319204"/>
                </a:gdLst>
                <a:ahLst/>
                <a:cxnLst>
                  <a:cxn ang="0">
                    <a:pos x="connsiteX0" y="connsiteY0"/>
                  </a:cxn>
                  <a:cxn ang="0">
                    <a:pos x="connsiteX1" y="connsiteY1"/>
                  </a:cxn>
                  <a:cxn ang="0">
                    <a:pos x="connsiteX2" y="connsiteY2"/>
                  </a:cxn>
                </a:cxnLst>
                <a:rect l="l" t="t" r="r" b="b"/>
                <a:pathLst>
                  <a:path w="192556" h="319204">
                    <a:moveTo>
                      <a:pt x="192556" y="0"/>
                    </a:moveTo>
                    <a:lnTo>
                      <a:pt x="0" y="0"/>
                    </a:lnTo>
                    <a:lnTo>
                      <a:pt x="0" y="319204"/>
                    </a:lnTo>
                    <a:close/>
                  </a:path>
                </a:pathLst>
              </a:cu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1" name="任意多边形 50"/>
              <p:cNvSpPr/>
              <p:nvPr>
                <p:custDataLst>
                  <p:tags r:id="rId14"/>
                </p:custDataLst>
              </p:nvPr>
            </p:nvSpPr>
            <p:spPr>
              <a:xfrm rot="19734006">
                <a:off x="8519423" y="3393821"/>
                <a:ext cx="183520" cy="304226"/>
              </a:xfrm>
              <a:custGeom>
                <a:avLst/>
                <a:gdLst>
                  <a:gd name="connsiteX0" fmla="*/ 183520 w 183520"/>
                  <a:gd name="connsiteY0" fmla="*/ 0 h 304226"/>
                  <a:gd name="connsiteX1" fmla="*/ 0 w 183520"/>
                  <a:gd name="connsiteY1" fmla="*/ 304226 h 304226"/>
                  <a:gd name="connsiteX2" fmla="*/ 0 w 183520"/>
                  <a:gd name="connsiteY2" fmla="*/ 0 h 304226"/>
                </a:gdLst>
                <a:ahLst/>
                <a:cxnLst>
                  <a:cxn ang="0">
                    <a:pos x="connsiteX0" y="connsiteY0"/>
                  </a:cxn>
                  <a:cxn ang="0">
                    <a:pos x="connsiteX1" y="connsiteY1"/>
                  </a:cxn>
                  <a:cxn ang="0">
                    <a:pos x="connsiteX2" y="connsiteY2"/>
                  </a:cxn>
                </a:cxnLst>
                <a:rect l="l" t="t" r="r" b="b"/>
                <a:pathLst>
                  <a:path w="183520" h="304226">
                    <a:moveTo>
                      <a:pt x="183520" y="0"/>
                    </a:moveTo>
                    <a:lnTo>
                      <a:pt x="0" y="304226"/>
                    </a:lnTo>
                    <a:lnTo>
                      <a:pt x="0" y="0"/>
                    </a:lnTo>
                    <a:close/>
                  </a:path>
                </a:pathLst>
              </a:cu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2" name="矩形 51"/>
              <p:cNvSpPr/>
              <p:nvPr>
                <p:custDataLst>
                  <p:tags r:id="rId15"/>
                </p:custDataLst>
              </p:nvPr>
            </p:nvSpPr>
            <p:spPr>
              <a:xfrm>
                <a:off x="8451548" y="2847518"/>
                <a:ext cx="2607971" cy="615095"/>
              </a:xfrm>
              <a:prstGeom prst="rect">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lumMod val="75000"/>
                      <a:lumOff val="25000"/>
                    </a:schemeClr>
                  </a:solidFill>
                  <a:latin typeface="微软雅黑" panose="020B0503020204020204" charset="-122"/>
                  <a:ea typeface="微软雅黑" panose="020B0503020204020204" charset="-122"/>
                  <a:sym typeface="微软雅黑" panose="020B0503020204020204" charset="-122"/>
                </a:endParaRPr>
              </a:p>
            </p:txBody>
          </p:sp>
          <p:sp>
            <p:nvSpPr>
              <p:cNvPr id="53" name="文本框 29"/>
              <p:cNvSpPr txBox="1"/>
              <p:nvPr>
                <p:custDataLst>
                  <p:tags r:id="rId16"/>
                </p:custDataLst>
              </p:nvPr>
            </p:nvSpPr>
            <p:spPr>
              <a:xfrm>
                <a:off x="9176687" y="2928815"/>
                <a:ext cx="1146835" cy="382227"/>
              </a:xfrm>
              <a:prstGeom prst="rect">
                <a:avLst/>
              </a:prstGeom>
              <a:noFill/>
            </p:spPr>
            <p:txBody>
              <a:bodyPr wrap="none" rtlCol="0">
                <a:spAutoFit/>
              </a:bodyPr>
              <a:lstStyle/>
              <a:p>
                <a:r>
                  <a:rPr lang="zh-CN" altLang="en-US" b="1" dirty="0" smtClean="0">
                    <a:solidFill>
                      <a:schemeClr val="lt1"/>
                    </a:solidFill>
                    <a:latin typeface="微软雅黑" panose="020B0503020204020204" charset="-122"/>
                    <a:ea typeface="微软雅黑" panose="020B0503020204020204" charset="-122"/>
                    <a:sym typeface="微软雅黑" panose="020B0503020204020204" charset="-122"/>
                  </a:rPr>
                  <a:t>混用平台</a:t>
                </a:r>
                <a:endParaRPr lang="zh-CN" altLang="en-US" sz="1400" b="1" dirty="0">
                  <a:solidFill>
                    <a:schemeClr val="lt1"/>
                  </a:solidFill>
                  <a:latin typeface="微软雅黑" panose="020B0503020204020204" charset="-122"/>
                  <a:ea typeface="微软雅黑" panose="020B0503020204020204" charset="-122"/>
                  <a:sym typeface="微软雅黑" panose="020B0503020204020204" charset="-122"/>
                </a:endParaRPr>
              </a:p>
            </p:txBody>
          </p:sp>
        </p:grpSp>
        <p:sp>
          <p:nvSpPr>
            <p:cNvPr id="48" name="文本框 47"/>
            <p:cNvSpPr txBox="1"/>
            <p:nvPr/>
          </p:nvSpPr>
          <p:spPr>
            <a:xfrm>
              <a:off x="6572250" y="2509916"/>
              <a:ext cx="1494155" cy="1791687"/>
            </a:xfrm>
            <a:prstGeom prst="rect">
              <a:avLst/>
            </a:prstGeom>
            <a:noFill/>
          </p:spPr>
          <p:txBody>
            <a:bodyPr wrap="square" rtlCol="0">
              <a:spAutoFit/>
            </a:bodyPr>
            <a:lstStyle/>
            <a:p>
              <a:pPr>
                <a:lnSpc>
                  <a:spcPct val="150000"/>
                </a:lnSpc>
              </a:pPr>
              <a:r>
                <a:rPr lang="zh-CN" altLang="en-US" sz="1200" dirty="0">
                  <a:latin typeface="微软雅黑" panose="020B0503020204020204" charset="-122"/>
                  <a:ea typeface="微软雅黑" panose="020B0503020204020204" charset="-122"/>
                </a:rPr>
                <a:t>混用平台（</a:t>
              </a:r>
              <a:r>
                <a:rPr lang="en-US" altLang="zh-CN" sz="1200" dirty="0">
                  <a:latin typeface="微软雅黑" panose="020B0503020204020204" charset="-122"/>
                  <a:ea typeface="微软雅黑" panose="020B0503020204020204" charset="-122"/>
                </a:rPr>
                <a:t>Natural System-Platform for multiple use</a:t>
              </a:r>
              <a:r>
                <a:rPr lang="zh-CN" altLang="en-US" sz="1200" dirty="0">
                  <a:latin typeface="微软雅黑" panose="020B0503020204020204" charset="-122"/>
                  <a:ea typeface="微软雅黑" panose="020B0503020204020204" charset="-122"/>
                </a:rPr>
                <a:t>）指企业自有信息系统为本单位及其关联企业和不具有控制关系的其他企业同时提供数字化电子发票等涉税服务的平台。</a:t>
              </a:r>
              <a:endParaRPr lang="zh-CN" altLang="en-US" sz="1200" dirty="0">
                <a:latin typeface="微软雅黑" panose="020B0503020204020204" charset="-122"/>
                <a:ea typeface="微软雅黑" panose="020B0503020204020204" charset="-122"/>
              </a:endParaRPr>
            </a:p>
          </p:txBody>
        </p:sp>
      </p:grpSp>
      <p:sp>
        <p:nvSpPr>
          <p:cNvPr id="56" name="文本框 31"/>
          <p:cNvSpPr txBox="1"/>
          <p:nvPr>
            <p:custDataLst>
              <p:tags r:id="rId17"/>
            </p:custDataLst>
          </p:nvPr>
        </p:nvSpPr>
        <p:spPr>
          <a:xfrm>
            <a:off x="5136896" y="1600866"/>
            <a:ext cx="697627" cy="400110"/>
          </a:xfrm>
          <a:prstGeom prst="rect">
            <a:avLst/>
          </a:prstGeom>
          <a:noFill/>
        </p:spPr>
        <p:txBody>
          <a:bodyPr wrap="none" rtlCol="0">
            <a:spAutoFit/>
          </a:bodyPr>
          <a:lstStyle/>
          <a:p>
            <a:r>
              <a:rPr lang="zh-CN" altLang="en-US" sz="2000" b="1" dirty="0" smtClean="0">
                <a:solidFill>
                  <a:srgbClr val="F7B802"/>
                </a:solidFill>
                <a:latin typeface="微软雅黑" panose="020B0503020204020204" charset="-122"/>
                <a:ea typeface="微软雅黑" panose="020B0503020204020204" charset="-122"/>
                <a:sym typeface="微软雅黑" panose="020B0503020204020204" charset="-122"/>
              </a:rPr>
              <a:t>乐企</a:t>
            </a:r>
            <a:endParaRPr lang="zh-CN" altLang="en-US" sz="2000" b="1" dirty="0">
              <a:solidFill>
                <a:srgbClr val="F7B802"/>
              </a:solidFill>
              <a:latin typeface="微软雅黑" panose="020B0503020204020204" charset="-122"/>
              <a:ea typeface="微软雅黑" panose="020B0503020204020204" charset="-122"/>
              <a:sym typeface="微软雅黑" panose="020B0503020204020204" charset="-122"/>
            </a:endParaRPr>
          </a:p>
        </p:txBody>
      </p:sp>
      <p:sp>
        <p:nvSpPr>
          <p:cNvPr id="57" name="文本框 31"/>
          <p:cNvSpPr txBox="1"/>
          <p:nvPr>
            <p:custDataLst>
              <p:tags r:id="rId18"/>
            </p:custDataLst>
          </p:nvPr>
        </p:nvSpPr>
        <p:spPr>
          <a:xfrm>
            <a:off x="8621496" y="1607488"/>
            <a:ext cx="697627" cy="400110"/>
          </a:xfrm>
          <a:prstGeom prst="rect">
            <a:avLst/>
          </a:prstGeom>
          <a:noFill/>
        </p:spPr>
        <p:txBody>
          <a:bodyPr wrap="none" rtlCol="0">
            <a:spAutoFit/>
          </a:bodyPr>
          <a:lstStyle/>
          <a:p>
            <a:r>
              <a:rPr lang="zh-CN" altLang="en-US" sz="2000" b="1" dirty="0" smtClean="0">
                <a:solidFill>
                  <a:srgbClr val="FFA100"/>
                </a:solidFill>
                <a:latin typeface="微软雅黑" panose="020B0503020204020204" charset="-122"/>
                <a:ea typeface="微软雅黑" panose="020B0503020204020204" charset="-122"/>
                <a:sym typeface="微软雅黑" panose="020B0503020204020204" charset="-122"/>
              </a:rPr>
              <a:t>乐企</a:t>
            </a:r>
            <a:endParaRPr lang="zh-CN" altLang="en-US" sz="2000" b="1" dirty="0">
              <a:solidFill>
                <a:srgbClr val="FFA10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文本框 75"/>
          <p:cNvSpPr txBox="1"/>
          <p:nvPr/>
        </p:nvSpPr>
        <p:spPr>
          <a:xfrm>
            <a:off x="8496935" y="5481320"/>
            <a:ext cx="3110865" cy="768350"/>
          </a:xfrm>
          <a:prstGeom prst="rect">
            <a:avLst/>
          </a:prstGeom>
          <a:noFill/>
        </p:spPr>
        <p:txBody>
          <a:bodyPr wrap="square" rtlCol="0" anchor="t">
            <a:spAutoFit/>
          </a:bodyPr>
          <a:lstStyle/>
          <a:p>
            <a:pPr algn="r"/>
            <a:r>
              <a:rPr lang="zh-CN" altLang="en-US" sz="2200">
                <a:solidFill>
                  <a:schemeClr val="bg1"/>
                </a:solidFill>
                <a:latin typeface="微软雅黑 Light" panose="020B0502040204020203" charset="-122"/>
                <a:ea typeface="微软雅黑 Light" panose="020B0502040204020203" charset="-122"/>
              </a:rPr>
              <a:t>JC DIGITAL</a:t>
            </a:r>
            <a:endParaRPr lang="zh-CN" altLang="en-US" sz="2200">
              <a:solidFill>
                <a:schemeClr val="bg1"/>
              </a:solidFill>
              <a:latin typeface="微软雅黑 Light" panose="020B0502040204020203" charset="-122"/>
              <a:ea typeface="微软雅黑 Light" panose="020B0502040204020203" charset="-122"/>
            </a:endParaRPr>
          </a:p>
          <a:p>
            <a:pPr algn="r"/>
            <a:r>
              <a:rPr lang="zh-CN" altLang="en-US" sz="2200">
                <a:solidFill>
                  <a:schemeClr val="bg1"/>
                </a:solidFill>
                <a:latin typeface="微软雅黑 Light" panose="020B0502040204020203" charset="-122"/>
                <a:ea typeface="微软雅黑 Light" panose="020B0502040204020203" charset="-122"/>
              </a:rPr>
              <a:t>TRANSFORMATION</a:t>
            </a:r>
            <a:endParaRPr lang="zh-CN" altLang="en-US" sz="2200">
              <a:solidFill>
                <a:schemeClr val="bg1"/>
              </a:solidFill>
              <a:latin typeface="微软雅黑 Light" panose="020B0502040204020203" charset="-122"/>
              <a:ea typeface="微软雅黑 Light" panose="020B0502040204020203" charset="-122"/>
            </a:endParaRPr>
          </a:p>
        </p:txBody>
      </p:sp>
      <p:sp>
        <p:nvSpPr>
          <p:cNvPr id="89" name="PA_文本框 8"/>
          <p:cNvSpPr txBox="1"/>
          <p:nvPr>
            <p:custDataLst>
              <p:tags r:id="rId1"/>
            </p:custDataLst>
          </p:nvPr>
        </p:nvSpPr>
        <p:spPr>
          <a:xfrm>
            <a:off x="6412398" y="1532427"/>
            <a:ext cx="2089033" cy="3747180"/>
          </a:xfrm>
          <a:prstGeom prst="rect">
            <a:avLst/>
          </a:prstGeom>
          <a:noFill/>
          <a:ln w="9525">
            <a:noFill/>
          </a:ln>
        </p:spPr>
        <p:txBody>
          <a:bodyPr wrap="none" anchor="t">
            <a:spAutoFit/>
          </a:bodyPr>
          <a:lstStyle/>
          <a:p>
            <a:pPr>
              <a:lnSpc>
                <a:spcPct val="250000"/>
              </a:lnSpc>
            </a:pPr>
            <a:r>
              <a:rPr lang="en-US" altLang="zh-CN" sz="1900" dirty="0">
                <a:solidFill>
                  <a:schemeClr val="tx1">
                    <a:lumMod val="50000"/>
                    <a:lumOff val="50000"/>
                  </a:schemeClr>
                </a:solidFill>
                <a:latin typeface="微软雅黑" panose="020B0503020204020204" charset="-122"/>
                <a:ea typeface="微软雅黑" panose="020B0503020204020204" charset="-122"/>
              </a:rPr>
              <a:t>01. </a:t>
            </a:r>
            <a:r>
              <a:rPr lang="zh-CN" altLang="en-US" sz="1900" dirty="0">
                <a:solidFill>
                  <a:schemeClr val="tx1">
                    <a:lumMod val="50000"/>
                    <a:lumOff val="50000"/>
                  </a:schemeClr>
                </a:solidFill>
                <a:latin typeface="微软雅黑" panose="020B0503020204020204" charset="-122"/>
                <a:ea typeface="微软雅黑" panose="020B0503020204020204" charset="-122"/>
              </a:rPr>
              <a:t>乐企建设背景</a:t>
            </a:r>
            <a:endParaRPr lang="en-US" altLang="zh-CN" sz="1900" dirty="0">
              <a:solidFill>
                <a:schemeClr val="tx1">
                  <a:lumMod val="50000"/>
                  <a:lumOff val="50000"/>
                </a:schemeClr>
              </a:solidFill>
              <a:latin typeface="微软雅黑" panose="020B0503020204020204" charset="-122"/>
              <a:ea typeface="微软雅黑" panose="020B0503020204020204" charset="-122"/>
            </a:endParaRPr>
          </a:p>
          <a:p>
            <a:pPr algn="l" defTabSz="914400">
              <a:lnSpc>
                <a:spcPct val="250000"/>
              </a:lnSpc>
              <a:buSzTx/>
              <a:buFontTx/>
            </a:pP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02. </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乐企平台分类</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b="1" dirty="0">
                <a:latin typeface="微软雅黑" panose="020B0503020204020204" charset="-122"/>
                <a:ea typeface="微软雅黑" panose="020B0503020204020204" charset="-122"/>
                <a:sym typeface="+mn-ea"/>
              </a:rPr>
              <a:t>03. </a:t>
            </a:r>
            <a:r>
              <a:rPr lang="zh-CN" altLang="en-US" sz="1900" b="1" dirty="0">
                <a:latin typeface="微软雅黑" panose="020B0503020204020204" charset="-122"/>
                <a:ea typeface="微软雅黑" panose="020B0503020204020204" charset="-122"/>
                <a:sym typeface="+mn-ea"/>
              </a:rPr>
              <a:t>乐企平台接入</a:t>
            </a:r>
            <a:endParaRPr lang="en-US" altLang="zh-CN" sz="1900" b="1" dirty="0">
              <a:latin typeface="微软雅黑" panose="020B0503020204020204" charset="-122"/>
              <a:ea typeface="微软雅黑" panose="020B0503020204020204" charset="-122"/>
              <a:sym typeface="+mn-ea"/>
            </a:endParaRPr>
          </a:p>
          <a:p>
            <a:pPr algn="l" defTabSz="914400">
              <a:lnSpc>
                <a:spcPct val="250000"/>
              </a:lnSpc>
              <a:buSzTx/>
              <a:buFontTx/>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04</a:t>
            </a:r>
            <a:r>
              <a:rPr lang="en-US" altLang="zh-CN" sz="1900" dirty="0">
                <a:solidFill>
                  <a:schemeClr val="tx1">
                    <a:lumMod val="50000"/>
                    <a:lumOff val="50000"/>
                  </a:schemeClr>
                </a:solidFill>
                <a:latin typeface="微软雅黑" panose="020B0503020204020204" charset="-122"/>
                <a:ea typeface="微软雅黑" panose="020B0503020204020204" charset="-122"/>
                <a:sym typeface="+mn-ea"/>
              </a:rPr>
              <a:t>. </a:t>
            </a:r>
            <a:r>
              <a:rPr lang="zh-CN" altLang="en-US" sz="1900" dirty="0" smtClean="0">
                <a:solidFill>
                  <a:schemeClr val="tx1">
                    <a:lumMod val="50000"/>
                    <a:lumOff val="50000"/>
                  </a:schemeClr>
                </a:solidFill>
                <a:latin typeface="微软雅黑" panose="020B0503020204020204" charset="-122"/>
                <a:ea typeface="微软雅黑" panose="020B0503020204020204" charset="-122"/>
                <a:sym typeface="+mn-ea"/>
              </a:rPr>
              <a:t>解决方案</a:t>
            </a:r>
            <a:endPar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endParaRPr>
          </a:p>
          <a:p>
            <a:pPr>
              <a:lnSpc>
                <a:spcPct val="250000"/>
              </a:lnSpc>
            </a:pPr>
            <a:r>
              <a:rPr lang="en-US" altLang="zh-CN" sz="1900" dirty="0" smtClean="0">
                <a:solidFill>
                  <a:schemeClr val="tx1">
                    <a:lumMod val="50000"/>
                    <a:lumOff val="50000"/>
                  </a:schemeClr>
                </a:solidFill>
                <a:latin typeface="微软雅黑" panose="020B0503020204020204" charset="-122"/>
                <a:ea typeface="微软雅黑" panose="020B0503020204020204" charset="-122"/>
                <a:sym typeface="+mn-ea"/>
              </a:rPr>
              <a:t>05.</a:t>
            </a:r>
            <a:r>
              <a:rPr lang="zh-CN" altLang="en-US" sz="1900" dirty="0">
                <a:solidFill>
                  <a:schemeClr val="tx1">
                    <a:lumMod val="50000"/>
                    <a:lumOff val="50000"/>
                  </a:schemeClr>
                </a:solidFill>
                <a:latin typeface="微软雅黑" panose="020B0503020204020204" charset="-122"/>
                <a:ea typeface="微软雅黑" panose="020B0503020204020204" charset="-122"/>
                <a:sym typeface="+mn-ea"/>
              </a:rPr>
              <a:t>案例分享</a:t>
            </a:r>
            <a:endParaRPr lang="en-US" altLang="zh-CN" sz="1900" dirty="0">
              <a:solidFill>
                <a:schemeClr val="tx1">
                  <a:lumMod val="50000"/>
                  <a:lumOff val="50000"/>
                </a:schemeClr>
              </a:solidFill>
              <a:latin typeface="微软雅黑" panose="020B0503020204020204" charset="-122"/>
              <a:ea typeface="微软雅黑" panose="020B0503020204020204" charset="-122"/>
              <a:sym typeface="+mn-ea"/>
            </a:endParaRPr>
          </a:p>
        </p:txBody>
      </p:sp>
      <p:grpSp>
        <p:nvGrpSpPr>
          <p:cNvPr id="103" name="组合 102"/>
          <p:cNvGrpSpPr/>
          <p:nvPr/>
        </p:nvGrpSpPr>
        <p:grpSpPr>
          <a:xfrm>
            <a:off x="3059116" y="2849245"/>
            <a:ext cx="2883618" cy="583739"/>
            <a:chOff x="13638" y="1931"/>
            <a:chExt cx="4017" cy="813"/>
          </a:xfrm>
        </p:grpSpPr>
        <p:sp>
          <p:nvSpPr>
            <p:cNvPr id="104" name="文本框 103"/>
            <p:cNvSpPr txBox="1"/>
            <p:nvPr/>
          </p:nvSpPr>
          <p:spPr>
            <a:xfrm>
              <a:off x="16180" y="2130"/>
              <a:ext cx="1475" cy="513"/>
            </a:xfrm>
            <a:prstGeom prst="rect">
              <a:avLst/>
            </a:prstGeom>
            <a:solidFill>
              <a:srgbClr val="F17712"/>
            </a:solidFill>
          </p:spPr>
          <p:txBody>
            <a:bodyPr wrap="square" rtlCol="0" anchor="t">
              <a:spAutoFit/>
            </a:bodyPr>
            <a:lstStyle/>
            <a:p>
              <a:pPr algn="l"/>
              <a:r>
                <a:rPr lang="zh-CN" altLang="en-US">
                  <a:solidFill>
                    <a:schemeClr val="bg1"/>
                  </a:solidFill>
                  <a:latin typeface="+mj-ea"/>
                  <a:ea typeface="+mj-ea"/>
                  <a:cs typeface="+mj-ea"/>
                  <a:sym typeface="+mn-ea"/>
                </a:rPr>
                <a:t> ｜目录</a:t>
              </a:r>
              <a:endParaRPr lang="zh-CN" altLang="en-US">
                <a:solidFill>
                  <a:schemeClr val="bg1"/>
                </a:solidFill>
                <a:latin typeface="+mj-ea"/>
                <a:ea typeface="+mj-ea"/>
                <a:cs typeface="+mj-ea"/>
                <a:sym typeface="+mn-ea"/>
              </a:endParaRPr>
            </a:p>
          </p:txBody>
        </p:sp>
        <p:sp>
          <p:nvSpPr>
            <p:cNvPr id="2" name="文本框 1"/>
            <p:cNvSpPr txBox="1"/>
            <p:nvPr/>
          </p:nvSpPr>
          <p:spPr>
            <a:xfrm>
              <a:off x="13638" y="1931"/>
              <a:ext cx="2855" cy="813"/>
            </a:xfrm>
            <a:prstGeom prst="rect">
              <a:avLst/>
            </a:prstGeom>
            <a:noFill/>
          </p:spPr>
          <p:txBody>
            <a:bodyPr wrap="square" rtlCol="0" anchor="t">
              <a:spAutoFit/>
            </a:bodyPr>
            <a:lstStyle/>
            <a:p>
              <a:r>
                <a:rPr lang="en-US" altLang="zh-CN" sz="3200">
                  <a:solidFill>
                    <a:srgbClr val="F17712"/>
                  </a:solidFill>
                  <a:latin typeface="微软雅黑" panose="020B0503020204020204" charset="-122"/>
                  <a:ea typeface="微软雅黑" panose="020B0503020204020204" charset="-122"/>
                </a:rPr>
                <a:t>Contens</a:t>
              </a:r>
              <a:r>
                <a:rPr lang="en-US" altLang="zh-CN" sz="3200">
                  <a:solidFill>
                    <a:schemeClr val="bg1"/>
                  </a:solidFill>
                  <a:latin typeface="微软雅黑" panose="020B0503020204020204" charset="-122"/>
                  <a:ea typeface="微软雅黑" panose="020B0503020204020204" charset="-122"/>
                </a:rPr>
                <a:t> </a:t>
              </a:r>
              <a:endParaRPr lang="zh-CN" altLang="en-US" sz="1600">
                <a:solidFill>
                  <a:schemeClr val="bg1"/>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3575" y="420370"/>
            <a:ext cx="4490085" cy="398780"/>
          </a:xfrm>
          <a:prstGeom prst="rect">
            <a:avLst/>
          </a:prstGeom>
          <a:noFill/>
        </p:spPr>
        <p:txBody>
          <a:bodyPr wrap="square" rtlCol="0" anchor="t">
            <a:spAutoFit/>
          </a:bodyPr>
          <a:lstStyle/>
          <a:p>
            <a:r>
              <a:rPr lang="zh-CN" altLang="en-US" sz="2000" dirty="0" smtClean="0">
                <a:solidFill>
                  <a:srgbClr val="F17712"/>
                </a:solidFill>
                <a:latin typeface="+mj-ea"/>
                <a:ea typeface="+mj-ea"/>
                <a:cs typeface="+mj-ea"/>
                <a:sym typeface="+mn-ea"/>
              </a:rPr>
              <a:t>乐企接入条件</a:t>
            </a:r>
            <a:r>
              <a:rPr lang="en-US" altLang="zh-CN" sz="2000" dirty="0" smtClean="0">
                <a:solidFill>
                  <a:srgbClr val="F17712"/>
                </a:solidFill>
                <a:latin typeface="+mj-ea"/>
                <a:ea typeface="+mj-ea"/>
                <a:cs typeface="+mj-ea"/>
                <a:sym typeface="+mn-ea"/>
              </a:rPr>
              <a:t>-</a:t>
            </a:r>
            <a:r>
              <a:rPr lang="zh-CN" altLang="en-US" sz="2000" dirty="0" smtClean="0">
                <a:solidFill>
                  <a:srgbClr val="F17712"/>
                </a:solidFill>
                <a:latin typeface="+mj-ea"/>
                <a:ea typeface="+mj-ea"/>
                <a:cs typeface="+mj-ea"/>
                <a:sym typeface="+mn-ea"/>
              </a:rPr>
              <a:t>直连单位（自建平台）</a:t>
            </a:r>
            <a:endParaRPr lang="zh-CN" altLang="en-US" sz="2000" dirty="0" smtClean="0">
              <a:solidFill>
                <a:srgbClr val="F17712"/>
              </a:solidFill>
              <a:latin typeface="+mj-ea"/>
              <a:ea typeface="+mj-ea"/>
              <a:cs typeface="+mj-ea"/>
              <a:sym typeface="+mn-ea"/>
            </a:endParaRPr>
          </a:p>
        </p:txBody>
      </p:sp>
      <p:grpSp>
        <p:nvGrpSpPr>
          <p:cNvPr id="55" name="组合 54"/>
          <p:cNvGrpSpPr/>
          <p:nvPr/>
        </p:nvGrpSpPr>
        <p:grpSpPr>
          <a:xfrm>
            <a:off x="3602727" y="2407785"/>
            <a:ext cx="4145280" cy="2213610"/>
            <a:chOff x="3936" y="2909"/>
            <a:chExt cx="6528" cy="3486"/>
          </a:xfrm>
        </p:grpSpPr>
        <p:sp>
          <p:nvSpPr>
            <p:cNvPr id="58" name="Block Arc 16"/>
            <p:cNvSpPr/>
            <p:nvPr>
              <p:custDataLst>
                <p:tags r:id="rId1"/>
              </p:custDataLst>
            </p:nvPr>
          </p:nvSpPr>
          <p:spPr>
            <a:xfrm>
              <a:off x="6978" y="2909"/>
              <a:ext cx="3486" cy="3486"/>
            </a:xfrm>
            <a:prstGeom prst="blockArc">
              <a:avLst>
                <a:gd name="adj1" fmla="val 16231691"/>
                <a:gd name="adj2" fmla="val 19704547"/>
                <a:gd name="adj3" fmla="val 30053"/>
              </a:avLst>
            </a:prstGeom>
            <a:solidFill>
              <a:srgbClr val="FFA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dk1"/>
                </a:solidFill>
              </a:endParaRPr>
            </a:p>
          </p:txBody>
        </p:sp>
        <p:sp>
          <p:nvSpPr>
            <p:cNvPr id="59" name="Block Arc 26"/>
            <p:cNvSpPr/>
            <p:nvPr>
              <p:custDataLst>
                <p:tags r:id="rId2"/>
              </p:custDataLst>
            </p:nvPr>
          </p:nvSpPr>
          <p:spPr>
            <a:xfrm flipV="1">
              <a:off x="6978" y="2909"/>
              <a:ext cx="3486" cy="3486"/>
            </a:xfrm>
            <a:prstGeom prst="blockArc">
              <a:avLst>
                <a:gd name="adj1" fmla="val 16231691"/>
                <a:gd name="adj2" fmla="val 19704547"/>
                <a:gd name="adj3" fmla="val 30053"/>
              </a:avLst>
            </a:prstGeom>
            <a:solidFill>
              <a:srgbClr val="F35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dk1"/>
                </a:solidFill>
              </a:endParaRPr>
            </a:p>
          </p:txBody>
        </p:sp>
        <p:sp>
          <p:nvSpPr>
            <p:cNvPr id="60" name="Block Arc 27"/>
            <p:cNvSpPr/>
            <p:nvPr>
              <p:custDataLst>
                <p:tags r:id="rId3"/>
              </p:custDataLst>
            </p:nvPr>
          </p:nvSpPr>
          <p:spPr>
            <a:xfrm rot="17809645" flipV="1">
              <a:off x="6978" y="2909"/>
              <a:ext cx="3486" cy="3486"/>
            </a:xfrm>
            <a:prstGeom prst="blockArc">
              <a:avLst>
                <a:gd name="adj1" fmla="val 15905173"/>
                <a:gd name="adj2" fmla="val 19704547"/>
                <a:gd name="adj3" fmla="val 30053"/>
              </a:avLst>
            </a:prstGeom>
            <a:solidFill>
              <a:srgbClr val="96C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dk1"/>
                </a:solidFill>
              </a:endParaRPr>
            </a:p>
          </p:txBody>
        </p:sp>
        <p:sp>
          <p:nvSpPr>
            <p:cNvPr id="61" name="Block Arc 31"/>
            <p:cNvSpPr/>
            <p:nvPr>
              <p:custDataLst>
                <p:tags r:id="rId4"/>
              </p:custDataLst>
            </p:nvPr>
          </p:nvSpPr>
          <p:spPr>
            <a:xfrm flipH="1">
              <a:off x="3936" y="2909"/>
              <a:ext cx="3486" cy="3486"/>
            </a:xfrm>
            <a:prstGeom prst="blockArc">
              <a:avLst>
                <a:gd name="adj1" fmla="val 16231691"/>
                <a:gd name="adj2" fmla="val 19704547"/>
                <a:gd name="adj3" fmla="val 30053"/>
              </a:avLst>
            </a:prstGeom>
            <a:solidFill>
              <a:srgbClr val="757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dk1"/>
                </a:solidFill>
              </a:endParaRPr>
            </a:p>
          </p:txBody>
        </p:sp>
        <p:sp>
          <p:nvSpPr>
            <p:cNvPr id="62" name="Block Arc 32"/>
            <p:cNvSpPr/>
            <p:nvPr>
              <p:custDataLst>
                <p:tags r:id="rId5"/>
              </p:custDataLst>
            </p:nvPr>
          </p:nvSpPr>
          <p:spPr>
            <a:xfrm flipH="1" flipV="1">
              <a:off x="3936" y="2909"/>
              <a:ext cx="3486" cy="3486"/>
            </a:xfrm>
            <a:prstGeom prst="blockArc">
              <a:avLst>
                <a:gd name="adj1" fmla="val 16231691"/>
                <a:gd name="adj2" fmla="val 19704547"/>
                <a:gd name="adj3" fmla="val 30053"/>
              </a:avLst>
            </a:prstGeom>
            <a:solidFill>
              <a:srgbClr val="3CB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dk1"/>
                </a:solidFill>
              </a:endParaRPr>
            </a:p>
          </p:txBody>
        </p:sp>
        <p:sp>
          <p:nvSpPr>
            <p:cNvPr id="63" name="Block Arc 33"/>
            <p:cNvSpPr/>
            <p:nvPr>
              <p:custDataLst>
                <p:tags r:id="rId6"/>
              </p:custDataLst>
            </p:nvPr>
          </p:nvSpPr>
          <p:spPr>
            <a:xfrm rot="3790355" flipH="1" flipV="1">
              <a:off x="3936" y="2909"/>
              <a:ext cx="3486" cy="3486"/>
            </a:xfrm>
            <a:prstGeom prst="blockArc">
              <a:avLst>
                <a:gd name="adj1" fmla="val 15905173"/>
                <a:gd name="adj2" fmla="val 19704547"/>
                <a:gd name="adj3" fmla="val 30053"/>
              </a:avLst>
            </a:prstGeom>
            <a:solidFill>
              <a:srgbClr val="F7B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dk1"/>
                </a:solidFill>
              </a:endParaRPr>
            </a:p>
          </p:txBody>
        </p:sp>
        <p:cxnSp>
          <p:nvCxnSpPr>
            <p:cNvPr id="64" name="Straight Connector 36"/>
            <p:cNvCxnSpPr/>
            <p:nvPr>
              <p:custDataLst>
                <p:tags r:id="rId7"/>
              </p:custDataLst>
            </p:nvPr>
          </p:nvCxnSpPr>
          <p:spPr>
            <a:xfrm>
              <a:off x="6324" y="4651"/>
              <a:ext cx="1757" cy="3"/>
            </a:xfrm>
            <a:prstGeom prst="line">
              <a:avLst/>
            </a:prstGeom>
            <a:ln w="28575">
              <a:solidFill>
                <a:schemeClr val="l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Freeform 71"/>
            <p:cNvSpPr>
              <a:spLocks noEditPoints="1"/>
            </p:cNvSpPr>
            <p:nvPr>
              <p:custDataLst>
                <p:tags r:id="rId8"/>
              </p:custDataLst>
            </p:nvPr>
          </p:nvSpPr>
          <p:spPr bwMode="auto">
            <a:xfrm>
              <a:off x="4785" y="5465"/>
              <a:ext cx="617" cy="578"/>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sp>
          <p:nvSpPr>
            <p:cNvPr id="66" name="Freeform 103"/>
            <p:cNvSpPr/>
            <p:nvPr>
              <p:custDataLst>
                <p:tags r:id="rId9"/>
              </p:custDataLst>
            </p:nvPr>
          </p:nvSpPr>
          <p:spPr bwMode="auto">
            <a:xfrm>
              <a:off x="4861" y="3317"/>
              <a:ext cx="465" cy="484"/>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sp>
          <p:nvSpPr>
            <p:cNvPr id="67" name="Freeform 56"/>
            <p:cNvSpPr>
              <a:spLocks noEditPoints="1"/>
            </p:cNvSpPr>
            <p:nvPr>
              <p:custDataLst>
                <p:tags r:id="rId10"/>
              </p:custDataLst>
            </p:nvPr>
          </p:nvSpPr>
          <p:spPr bwMode="auto">
            <a:xfrm>
              <a:off x="4168" y="4336"/>
              <a:ext cx="632" cy="63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sp>
          <p:nvSpPr>
            <p:cNvPr id="68" name="Freeform 144"/>
            <p:cNvSpPr>
              <a:spLocks noEditPoints="1"/>
            </p:cNvSpPr>
            <p:nvPr>
              <p:custDataLst>
                <p:tags r:id="rId11"/>
              </p:custDataLst>
            </p:nvPr>
          </p:nvSpPr>
          <p:spPr bwMode="auto">
            <a:xfrm>
              <a:off x="9015" y="3340"/>
              <a:ext cx="582" cy="505"/>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sp>
          <p:nvSpPr>
            <p:cNvPr id="69" name="Freeform 245"/>
            <p:cNvSpPr/>
            <p:nvPr>
              <p:custDataLst>
                <p:tags r:id="rId12"/>
              </p:custDataLst>
            </p:nvPr>
          </p:nvSpPr>
          <p:spPr bwMode="auto">
            <a:xfrm>
              <a:off x="9022" y="5420"/>
              <a:ext cx="568" cy="568"/>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lt1"/>
            </a:solidFill>
            <a:ln w="9525">
              <a:noFill/>
              <a:round/>
            </a:ln>
          </p:spPr>
          <p:txBody>
            <a:bodyPr vert="horz" wrap="square" lIns="91440" tIns="45720" rIns="91440" bIns="45720" numCol="1" anchor="t" anchorCtr="0" compatLnSpc="1"/>
            <a:lstStyle/>
            <a:p>
              <a:endParaRPr lang="en-US" dirty="0">
                <a:solidFill>
                  <a:schemeClr val="dk1"/>
                </a:solidFill>
              </a:endParaRPr>
            </a:p>
          </p:txBody>
        </p:sp>
        <p:sp>
          <p:nvSpPr>
            <p:cNvPr id="70" name="Freeform 69"/>
            <p:cNvSpPr>
              <a:spLocks noEditPoints="1"/>
            </p:cNvSpPr>
            <p:nvPr>
              <p:custDataLst>
                <p:tags r:id="rId13"/>
              </p:custDataLst>
            </p:nvPr>
          </p:nvSpPr>
          <p:spPr bwMode="auto">
            <a:xfrm>
              <a:off x="9645" y="4352"/>
              <a:ext cx="595" cy="6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lt1"/>
            </a:solidFill>
            <a:ln w="9525">
              <a:noFill/>
              <a:round/>
            </a:ln>
          </p:spPr>
          <p:txBody>
            <a:bodyPr vert="horz" wrap="square" lIns="91440" tIns="45720" rIns="91440" bIns="45720" numCol="1" anchor="t" anchorCtr="0" compatLnSpc="1"/>
            <a:lstStyle/>
            <a:p>
              <a:endParaRPr lang="en-US">
                <a:solidFill>
                  <a:schemeClr val="dk1"/>
                </a:solidFill>
              </a:endParaRPr>
            </a:p>
          </p:txBody>
        </p:sp>
        <p:sp>
          <p:nvSpPr>
            <p:cNvPr id="75" name="Oval 30"/>
            <p:cNvSpPr/>
            <p:nvPr>
              <p:custDataLst>
                <p:tags r:id="rId14"/>
              </p:custDataLst>
            </p:nvPr>
          </p:nvSpPr>
          <p:spPr>
            <a:xfrm flipH="1">
              <a:off x="5046" y="4019"/>
              <a:ext cx="1266" cy="1266"/>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73" name="Oval 15"/>
            <p:cNvSpPr/>
            <p:nvPr>
              <p:custDataLst>
                <p:tags r:id="rId15"/>
              </p:custDataLst>
            </p:nvPr>
          </p:nvSpPr>
          <p:spPr>
            <a:xfrm>
              <a:off x="8088" y="4019"/>
              <a:ext cx="1266" cy="1266"/>
            </a:xfrm>
            <a:prstGeom prst="ellipse">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sp>
        <p:nvSpPr>
          <p:cNvPr id="3" name="矩形 2"/>
          <p:cNvSpPr/>
          <p:nvPr/>
        </p:nvSpPr>
        <p:spPr>
          <a:xfrm>
            <a:off x="5117281" y="2881667"/>
            <a:ext cx="1107996" cy="369332"/>
          </a:xfrm>
          <a:prstGeom prst="rect">
            <a:avLst/>
          </a:prstGeom>
        </p:spPr>
        <p:txBody>
          <a:bodyPr wrap="none">
            <a:spAutoFit/>
          </a:bodyPr>
          <a:lstStyle/>
          <a:p>
            <a:r>
              <a:rPr lang="zh-CN" altLang="en-US" b="1" dirty="0">
                <a:latin typeface="+mj-ea"/>
                <a:ea typeface="+mj-ea"/>
              </a:rPr>
              <a:t>直联单位</a:t>
            </a:r>
            <a:endParaRPr lang="zh-CN" altLang="en-US" b="1" dirty="0">
              <a:latin typeface="+mj-ea"/>
              <a:ea typeface="+mj-ea"/>
            </a:endParaRPr>
          </a:p>
        </p:txBody>
      </p:sp>
      <p:sp>
        <p:nvSpPr>
          <p:cNvPr id="4" name="矩形 3"/>
          <p:cNvSpPr/>
          <p:nvPr/>
        </p:nvSpPr>
        <p:spPr>
          <a:xfrm>
            <a:off x="4403803" y="3250999"/>
            <a:ext cx="565428" cy="523220"/>
          </a:xfrm>
          <a:prstGeom prst="rect">
            <a:avLst/>
          </a:prstGeom>
        </p:spPr>
        <p:txBody>
          <a:bodyPr wrap="square">
            <a:spAutoFit/>
          </a:bodyPr>
          <a:lstStyle/>
          <a:p>
            <a:r>
              <a:rPr lang="zh-CN" altLang="en-US" sz="1400" b="1" dirty="0">
                <a:latin typeface="+mj-ea"/>
                <a:ea typeface="+mj-ea"/>
              </a:rPr>
              <a:t>基本条件</a:t>
            </a:r>
            <a:endParaRPr lang="zh-CN" altLang="en-US" sz="1400" b="1" dirty="0">
              <a:latin typeface="+mj-ea"/>
              <a:ea typeface="+mj-ea"/>
            </a:endParaRPr>
          </a:p>
        </p:txBody>
      </p:sp>
      <p:sp>
        <p:nvSpPr>
          <p:cNvPr id="91" name="矩形 90"/>
          <p:cNvSpPr/>
          <p:nvPr/>
        </p:nvSpPr>
        <p:spPr>
          <a:xfrm>
            <a:off x="6389552" y="3262270"/>
            <a:ext cx="565428" cy="523220"/>
          </a:xfrm>
          <a:prstGeom prst="rect">
            <a:avLst/>
          </a:prstGeom>
        </p:spPr>
        <p:txBody>
          <a:bodyPr wrap="square">
            <a:spAutoFit/>
          </a:bodyPr>
          <a:lstStyle/>
          <a:p>
            <a:r>
              <a:rPr lang="zh-CN" altLang="en-US" sz="1400" b="1" dirty="0" smtClean="0">
                <a:latin typeface="+mj-ea"/>
                <a:ea typeface="+mj-ea"/>
              </a:rPr>
              <a:t>技术安全</a:t>
            </a:r>
            <a:endParaRPr lang="zh-CN" altLang="en-US" sz="1400" b="1" dirty="0">
              <a:latin typeface="+mj-ea"/>
              <a:ea typeface="+mj-ea"/>
            </a:endParaRPr>
          </a:p>
        </p:txBody>
      </p:sp>
      <p:sp>
        <p:nvSpPr>
          <p:cNvPr id="5" name="矩形 4"/>
          <p:cNvSpPr/>
          <p:nvPr/>
        </p:nvSpPr>
        <p:spPr>
          <a:xfrm>
            <a:off x="663575" y="4744440"/>
            <a:ext cx="3679523" cy="276999"/>
          </a:xfrm>
          <a:prstGeom prst="rect">
            <a:avLst/>
          </a:prstGeom>
        </p:spPr>
        <p:txBody>
          <a:bodyPr wrap="square">
            <a:spAutoFit/>
          </a:bodyPr>
          <a:lstStyle/>
          <a:p>
            <a:r>
              <a:rPr lang="zh-CN" altLang="en-US" sz="1200" dirty="0" smtClean="0">
                <a:latin typeface="+mj-ea"/>
                <a:ea typeface="+mj-ea"/>
              </a:rPr>
              <a:t>（</a:t>
            </a:r>
            <a:r>
              <a:rPr lang="zh-CN" altLang="en-US" sz="1200" dirty="0">
                <a:latin typeface="+mj-ea"/>
                <a:ea typeface="+mj-ea"/>
              </a:rPr>
              <a:t>6）能按照税务机关要求依法提供相关涉税数据。</a:t>
            </a:r>
            <a:endParaRPr lang="zh-CN" altLang="en-US" sz="1200" dirty="0">
              <a:latin typeface="+mj-ea"/>
              <a:ea typeface="+mj-ea"/>
            </a:endParaRPr>
          </a:p>
        </p:txBody>
      </p:sp>
      <p:sp>
        <p:nvSpPr>
          <p:cNvPr id="6" name="矩形 5"/>
          <p:cNvSpPr/>
          <p:nvPr/>
        </p:nvSpPr>
        <p:spPr>
          <a:xfrm>
            <a:off x="663575" y="1947995"/>
            <a:ext cx="3506088" cy="276999"/>
          </a:xfrm>
          <a:prstGeom prst="rect">
            <a:avLst/>
          </a:prstGeom>
        </p:spPr>
        <p:txBody>
          <a:bodyPr wrap="none">
            <a:spAutoFit/>
          </a:bodyPr>
          <a:lstStyle/>
          <a:p>
            <a:r>
              <a:rPr lang="zh-CN" altLang="en-US" sz="1200" dirty="0">
                <a:latin typeface="+mj-ea"/>
                <a:ea typeface="+mj-ea"/>
              </a:rPr>
              <a:t>（1）已纳入数字化电子发票开票试点纳税人</a:t>
            </a:r>
            <a:r>
              <a:rPr lang="zh-CN" altLang="en-US" sz="1200" dirty="0" smtClean="0">
                <a:latin typeface="+mj-ea"/>
                <a:ea typeface="+mj-ea"/>
              </a:rPr>
              <a:t>范围</a:t>
            </a:r>
            <a:endParaRPr lang="zh-CN" altLang="en-US" sz="1200" dirty="0">
              <a:latin typeface="+mj-ea"/>
              <a:ea typeface="+mj-ea"/>
            </a:endParaRPr>
          </a:p>
        </p:txBody>
      </p:sp>
      <p:sp>
        <p:nvSpPr>
          <p:cNvPr id="7" name="矩形 6"/>
          <p:cNvSpPr/>
          <p:nvPr/>
        </p:nvSpPr>
        <p:spPr>
          <a:xfrm>
            <a:off x="663575" y="2424356"/>
            <a:ext cx="2172390" cy="276999"/>
          </a:xfrm>
          <a:prstGeom prst="rect">
            <a:avLst/>
          </a:prstGeom>
        </p:spPr>
        <p:txBody>
          <a:bodyPr wrap="none">
            <a:spAutoFit/>
          </a:bodyPr>
          <a:lstStyle/>
          <a:p>
            <a:r>
              <a:rPr lang="zh-CN" altLang="en-US" sz="1200" dirty="0">
                <a:latin typeface="+mj-ea"/>
                <a:ea typeface="+mj-ea"/>
              </a:rPr>
              <a:t>（2）纳税信用等级为A、B</a:t>
            </a:r>
            <a:r>
              <a:rPr lang="zh-CN" altLang="en-US" sz="1200" dirty="0" smtClean="0">
                <a:latin typeface="+mj-ea"/>
                <a:ea typeface="+mj-ea"/>
              </a:rPr>
              <a:t>级</a:t>
            </a:r>
            <a:endParaRPr lang="zh-CN" altLang="en-US" sz="1200" dirty="0">
              <a:latin typeface="+mj-ea"/>
              <a:ea typeface="+mj-ea"/>
            </a:endParaRPr>
          </a:p>
        </p:txBody>
      </p:sp>
      <p:sp>
        <p:nvSpPr>
          <p:cNvPr id="8" name="矩形 7"/>
          <p:cNvSpPr/>
          <p:nvPr/>
        </p:nvSpPr>
        <p:spPr>
          <a:xfrm>
            <a:off x="663575" y="2790963"/>
            <a:ext cx="3117314" cy="646331"/>
          </a:xfrm>
          <a:prstGeom prst="rect">
            <a:avLst/>
          </a:prstGeom>
        </p:spPr>
        <p:txBody>
          <a:bodyPr wrap="square">
            <a:spAutoFit/>
          </a:bodyPr>
          <a:lstStyle/>
          <a:p>
            <a:r>
              <a:rPr lang="zh-CN" altLang="en-US" sz="1200" dirty="0">
                <a:latin typeface="+mj-ea"/>
                <a:ea typeface="+mj-ea"/>
              </a:rPr>
              <a:t>（3）本企业及同时请求成为其使用单位</a:t>
            </a:r>
            <a:r>
              <a:rPr lang="zh-CN" altLang="en-US" sz="1200" dirty="0" smtClean="0">
                <a:latin typeface="+mj-ea"/>
                <a:ea typeface="+mj-ea"/>
              </a:rPr>
              <a:t>的   </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企业</a:t>
            </a:r>
            <a:r>
              <a:rPr lang="zh-CN" altLang="en-US" sz="1200" dirty="0">
                <a:latin typeface="+mj-ea"/>
                <a:ea typeface="+mj-ea"/>
              </a:rPr>
              <a:t>上一年度营业收入合计5000万</a:t>
            </a:r>
            <a:r>
              <a:rPr lang="zh-CN" altLang="en-US" sz="1200" dirty="0" smtClean="0">
                <a:latin typeface="+mj-ea"/>
                <a:ea typeface="+mj-ea"/>
              </a:rPr>
              <a:t>元   </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以上</a:t>
            </a:r>
            <a:endParaRPr lang="zh-CN" altLang="en-US" sz="1200" dirty="0">
              <a:latin typeface="+mj-ea"/>
              <a:ea typeface="+mj-ea"/>
            </a:endParaRPr>
          </a:p>
        </p:txBody>
      </p:sp>
      <p:sp>
        <p:nvSpPr>
          <p:cNvPr id="9" name="矩形 8"/>
          <p:cNvSpPr/>
          <p:nvPr/>
        </p:nvSpPr>
        <p:spPr>
          <a:xfrm>
            <a:off x="663575" y="3437070"/>
            <a:ext cx="2998723" cy="830997"/>
          </a:xfrm>
          <a:prstGeom prst="rect">
            <a:avLst/>
          </a:prstGeom>
        </p:spPr>
        <p:txBody>
          <a:bodyPr wrap="square">
            <a:spAutoFit/>
          </a:bodyPr>
          <a:lstStyle/>
          <a:p>
            <a:r>
              <a:rPr lang="zh-CN" altLang="en-US" sz="1200" dirty="0">
                <a:latin typeface="+mj-ea"/>
                <a:ea typeface="+mj-ea"/>
              </a:rPr>
              <a:t>（4）本企业及同时请求成为其使用</a:t>
            </a:r>
            <a:r>
              <a:rPr lang="zh-CN" altLang="en-US" sz="1200" dirty="0" smtClean="0">
                <a:latin typeface="+mj-ea"/>
                <a:ea typeface="+mj-ea"/>
              </a:rPr>
              <a:t>单位</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的</a:t>
            </a:r>
            <a:r>
              <a:rPr lang="zh-CN" altLang="en-US" sz="1200" dirty="0">
                <a:latin typeface="+mj-ea"/>
                <a:ea typeface="+mj-ea"/>
              </a:rPr>
              <a:t>企业，发起接入请求月度前12</a:t>
            </a:r>
            <a:r>
              <a:rPr lang="zh-CN" altLang="en-US" sz="1200" dirty="0" smtClean="0">
                <a:latin typeface="+mj-ea"/>
                <a:ea typeface="+mj-ea"/>
              </a:rPr>
              <a:t>个</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月</a:t>
            </a:r>
            <a:r>
              <a:rPr lang="zh-CN" altLang="en-US" sz="1200" dirty="0">
                <a:latin typeface="+mj-ea"/>
                <a:ea typeface="+mj-ea"/>
              </a:rPr>
              <a:t>累计发票开票量及受票</a:t>
            </a:r>
            <a:r>
              <a:rPr lang="zh-CN" altLang="en-US" sz="1200" dirty="0" smtClean="0">
                <a:latin typeface="+mj-ea"/>
                <a:ea typeface="+mj-ea"/>
              </a:rPr>
              <a:t>量</a:t>
            </a:r>
            <a:r>
              <a:rPr lang="zh-CN" altLang="en-US" sz="1200" dirty="0">
                <a:latin typeface="+mj-ea"/>
                <a:ea typeface="+mj-ea"/>
              </a:rPr>
              <a:t>合计不</a:t>
            </a:r>
            <a:r>
              <a:rPr lang="zh-CN" altLang="en-US" sz="1200" dirty="0" smtClean="0">
                <a:latin typeface="+mj-ea"/>
                <a:ea typeface="+mj-ea"/>
              </a:rPr>
              <a:t>低</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于</a:t>
            </a:r>
            <a:r>
              <a:rPr lang="zh-CN" altLang="en-US" sz="1200" dirty="0">
                <a:latin typeface="+mj-ea"/>
                <a:ea typeface="+mj-ea"/>
              </a:rPr>
              <a:t>5万份</a:t>
            </a:r>
            <a:r>
              <a:rPr lang="zh-CN" altLang="en-US" sz="1200" dirty="0" smtClean="0">
                <a:latin typeface="+mj-ea"/>
                <a:ea typeface="+mj-ea"/>
              </a:rPr>
              <a:t>；</a:t>
            </a:r>
            <a:endParaRPr lang="zh-CN" altLang="en-US" sz="1200" dirty="0">
              <a:latin typeface="+mj-ea"/>
              <a:ea typeface="+mj-ea"/>
            </a:endParaRPr>
          </a:p>
        </p:txBody>
      </p:sp>
      <p:sp>
        <p:nvSpPr>
          <p:cNvPr id="10" name="矩形 9"/>
          <p:cNvSpPr/>
          <p:nvPr/>
        </p:nvSpPr>
        <p:spPr>
          <a:xfrm>
            <a:off x="671762" y="4270460"/>
            <a:ext cx="3247868" cy="461665"/>
          </a:xfrm>
          <a:prstGeom prst="rect">
            <a:avLst/>
          </a:prstGeom>
        </p:spPr>
        <p:txBody>
          <a:bodyPr wrap="square">
            <a:spAutoFit/>
          </a:bodyPr>
          <a:lstStyle/>
          <a:p>
            <a:r>
              <a:rPr lang="zh-CN" altLang="en-US" sz="1200" dirty="0">
                <a:latin typeface="+mj-ea"/>
                <a:ea typeface="+mj-ea"/>
              </a:rPr>
              <a:t>（5）近三年内不存在税务机关确定的重大</a:t>
            </a:r>
            <a:r>
              <a:rPr lang="zh-CN" altLang="en-US" sz="1200" dirty="0" smtClean="0">
                <a:latin typeface="+mj-ea"/>
                <a:ea typeface="+mj-ea"/>
              </a:rPr>
              <a:t>税</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收</a:t>
            </a:r>
            <a:r>
              <a:rPr lang="zh-CN" altLang="en-US" sz="1200" dirty="0">
                <a:latin typeface="+mj-ea"/>
                <a:ea typeface="+mj-ea"/>
              </a:rPr>
              <a:t>违法行为；</a:t>
            </a:r>
            <a:endParaRPr lang="zh-CN" altLang="en-US" sz="1200" dirty="0">
              <a:latin typeface="+mj-ea"/>
              <a:ea typeface="+mj-ea"/>
            </a:endParaRPr>
          </a:p>
        </p:txBody>
      </p:sp>
      <p:sp>
        <p:nvSpPr>
          <p:cNvPr id="11" name="矩形 10"/>
          <p:cNvSpPr/>
          <p:nvPr/>
        </p:nvSpPr>
        <p:spPr>
          <a:xfrm>
            <a:off x="7492218" y="4254913"/>
            <a:ext cx="3937639" cy="646331"/>
          </a:xfrm>
          <a:prstGeom prst="rect">
            <a:avLst/>
          </a:prstGeom>
        </p:spPr>
        <p:txBody>
          <a:bodyPr wrap="square">
            <a:spAutoFit/>
          </a:bodyPr>
          <a:lstStyle/>
          <a:p>
            <a:r>
              <a:rPr lang="zh-CN" altLang="en-US" sz="1200" dirty="0" smtClean="0">
                <a:latin typeface="+mj-ea"/>
                <a:ea typeface="+mj-ea"/>
              </a:rPr>
              <a:t>（</a:t>
            </a:r>
            <a:r>
              <a:rPr lang="zh-CN" altLang="en-US" sz="1200" dirty="0">
                <a:latin typeface="+mj-ea"/>
                <a:ea typeface="+mj-ea"/>
              </a:rPr>
              <a:t>3）企业平台必须按照税务机关的要求保存</a:t>
            </a:r>
            <a:r>
              <a:rPr lang="zh-CN" altLang="en-US" sz="1200" dirty="0" smtClean="0">
                <a:latin typeface="+mj-ea"/>
                <a:ea typeface="+mj-ea"/>
              </a:rPr>
              <a:t>数</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据</a:t>
            </a:r>
            <a:r>
              <a:rPr lang="zh-CN" altLang="en-US" sz="1200" dirty="0">
                <a:latin typeface="+mj-ea"/>
                <a:ea typeface="+mj-ea"/>
              </a:rPr>
              <a:t>并内嵌风险控制规则，同时向</a:t>
            </a:r>
            <a:r>
              <a:rPr lang="zh-CN" altLang="en-US" sz="1200" dirty="0" smtClean="0">
                <a:latin typeface="+mj-ea"/>
                <a:ea typeface="+mj-ea"/>
              </a:rPr>
              <a:t>税务机关     </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开放</a:t>
            </a:r>
            <a:r>
              <a:rPr lang="zh-CN" altLang="en-US" sz="1200" dirty="0">
                <a:latin typeface="+mj-ea"/>
                <a:ea typeface="+mj-ea"/>
              </a:rPr>
              <a:t>接口，供税务机关在线审计；</a:t>
            </a:r>
            <a:endParaRPr lang="zh-CN" altLang="en-US" sz="1200" dirty="0">
              <a:latin typeface="+mj-ea"/>
              <a:ea typeface="+mj-ea"/>
            </a:endParaRPr>
          </a:p>
        </p:txBody>
      </p:sp>
      <p:sp>
        <p:nvSpPr>
          <p:cNvPr id="12" name="矩形 11"/>
          <p:cNvSpPr/>
          <p:nvPr/>
        </p:nvSpPr>
        <p:spPr>
          <a:xfrm>
            <a:off x="7237866" y="2304919"/>
            <a:ext cx="3896699" cy="830997"/>
          </a:xfrm>
          <a:prstGeom prst="rect">
            <a:avLst/>
          </a:prstGeom>
        </p:spPr>
        <p:txBody>
          <a:bodyPr wrap="square">
            <a:spAutoFit/>
          </a:bodyPr>
          <a:lstStyle/>
          <a:p>
            <a:r>
              <a:rPr lang="zh-CN" altLang="en-US" sz="1200" dirty="0">
                <a:latin typeface="+mj-ea"/>
                <a:ea typeface="+mj-ea"/>
              </a:rPr>
              <a:t>（1）遵守网络安全、数据安全相关规定，遵循税务</a:t>
            </a:r>
            <a:r>
              <a:rPr lang="zh-CN" altLang="en-US" sz="1200" dirty="0" smtClean="0">
                <a:latin typeface="+mj-ea"/>
                <a:ea typeface="+mj-ea"/>
              </a:rPr>
              <a:t>机</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关</a:t>
            </a:r>
            <a:r>
              <a:rPr lang="zh-CN" altLang="en-US" sz="1200" dirty="0">
                <a:latin typeface="+mj-ea"/>
                <a:ea typeface="+mj-ea"/>
              </a:rPr>
              <a:t>相关管理要求，如实向税务机关报告重大</a:t>
            </a:r>
            <a:r>
              <a:rPr lang="zh-CN" altLang="en-US" sz="1200" dirty="0" smtClean="0">
                <a:latin typeface="+mj-ea"/>
                <a:ea typeface="+mj-ea"/>
              </a:rPr>
              <a:t>变化</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和</a:t>
            </a:r>
            <a:r>
              <a:rPr lang="zh-CN" altLang="en-US" sz="1200" dirty="0">
                <a:latin typeface="+mj-ea"/>
                <a:ea typeface="+mj-ea"/>
              </a:rPr>
              <a:t>使用单位情况，并承担因使用单位的违法</a:t>
            </a:r>
            <a:r>
              <a:rPr lang="zh-CN" altLang="en-US" sz="1200" dirty="0" smtClean="0">
                <a:latin typeface="+mj-ea"/>
                <a:ea typeface="+mj-ea"/>
              </a:rPr>
              <a:t>违规</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行为</a:t>
            </a:r>
            <a:r>
              <a:rPr lang="zh-CN" altLang="en-US" sz="1200" dirty="0">
                <a:latin typeface="+mj-ea"/>
                <a:ea typeface="+mj-ea"/>
              </a:rPr>
              <a:t>引发严重后果的连带责任。</a:t>
            </a:r>
            <a:endParaRPr lang="zh-CN" altLang="en-US" sz="1200" dirty="0">
              <a:latin typeface="+mj-ea"/>
              <a:ea typeface="+mj-ea"/>
            </a:endParaRPr>
          </a:p>
        </p:txBody>
      </p:sp>
      <p:sp>
        <p:nvSpPr>
          <p:cNvPr id="13" name="矩形 12"/>
          <p:cNvSpPr/>
          <p:nvPr/>
        </p:nvSpPr>
        <p:spPr>
          <a:xfrm>
            <a:off x="7653659" y="3300715"/>
            <a:ext cx="3854857" cy="646331"/>
          </a:xfrm>
          <a:prstGeom prst="rect">
            <a:avLst/>
          </a:prstGeom>
        </p:spPr>
        <p:txBody>
          <a:bodyPr wrap="square">
            <a:spAutoFit/>
          </a:bodyPr>
          <a:lstStyle/>
          <a:p>
            <a:r>
              <a:rPr lang="zh-CN" altLang="en-US" sz="1200" dirty="0">
                <a:latin typeface="+mj-ea"/>
                <a:ea typeface="+mj-ea"/>
              </a:rPr>
              <a:t>（2）有较强的信息化建设、服务、运维能力，企业</a:t>
            </a:r>
            <a:r>
              <a:rPr lang="zh-CN" altLang="en-US" sz="1200" dirty="0" smtClean="0">
                <a:latin typeface="+mj-ea"/>
                <a:ea typeface="+mj-ea"/>
              </a:rPr>
              <a:t>自</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有</a:t>
            </a:r>
            <a:r>
              <a:rPr lang="zh-CN" altLang="en-US" sz="1200" dirty="0">
                <a:latin typeface="+mj-ea"/>
                <a:ea typeface="+mj-ea"/>
              </a:rPr>
              <a:t>信息系统具有软件著作权、使用权，或相关</a:t>
            </a:r>
            <a:r>
              <a:rPr lang="zh-CN" altLang="en-US" sz="1200" dirty="0" smtClean="0">
                <a:latin typeface="+mj-ea"/>
                <a:ea typeface="+mj-ea"/>
              </a:rPr>
              <a:t>授</a:t>
            </a:r>
            <a:endParaRPr lang="en-US" altLang="zh-CN" sz="1200" dirty="0" smtClean="0">
              <a:latin typeface="+mj-ea"/>
              <a:ea typeface="+mj-ea"/>
            </a:endParaRPr>
          </a:p>
          <a:p>
            <a:r>
              <a:rPr lang="en-US" altLang="zh-CN" sz="1200" dirty="0">
                <a:latin typeface="+mj-ea"/>
                <a:ea typeface="+mj-ea"/>
              </a:rPr>
              <a:t> </a:t>
            </a:r>
            <a:r>
              <a:rPr lang="en-US" altLang="zh-CN" sz="1200" dirty="0" smtClean="0">
                <a:latin typeface="+mj-ea"/>
                <a:ea typeface="+mj-ea"/>
              </a:rPr>
              <a:t>        </a:t>
            </a:r>
            <a:r>
              <a:rPr lang="zh-CN" altLang="en-US" sz="1200" dirty="0" smtClean="0">
                <a:latin typeface="+mj-ea"/>
                <a:ea typeface="+mj-ea"/>
              </a:rPr>
              <a:t>权</a:t>
            </a:r>
            <a:r>
              <a:rPr lang="zh-CN" altLang="en-US" sz="1200" dirty="0">
                <a:latin typeface="+mj-ea"/>
                <a:ea typeface="+mj-ea"/>
              </a:rPr>
              <a:t>；</a:t>
            </a:r>
            <a:endParaRPr lang="zh-CN" altLang="en-US" sz="1200" dirty="0">
              <a:latin typeface="+mj-ea"/>
              <a:ea typeface="+mj-ea"/>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5"/>
  <p:tag name="KSO_WM_UNIT_TEXT_FILL_FORE_SCHEMECOLOR_INDEX" val="14"/>
  <p:tag name="KSO_WM_UNIT_TEXT_FILL_TYPE" val="1"/>
</p:tagLst>
</file>

<file path=ppt/tags/tag10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1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PP_MARK_KEY" val="ce5ce345-b0f1-4c16-800a-58223f4723fd"/>
  <p:tag name="COMMONDATA" val="eyJoZGlkIjoiNGU2OWNkOGZlYjMyNzZmMjI5MjJiMmJhOGRkODUyMjAifQ=="/>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PA" val="v3.0.0"/>
</p:tagLst>
</file>

<file path=ppt/tags/tag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25"/>
  <p:tag name="KSO_WM_UNIT_TEXT_FILL_FORE_SCHEMECOLOR_INDEX" val="13"/>
  <p:tag name="KSO_WM_UNIT_TEXT_FILL_TYPE" val="1"/>
</p:tagLst>
</file>

<file path=ppt/tags/tag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25"/>
  <p:tag name="KSO_WM_UNIT_TEXT_FILL_FORE_SCHEMECOLOR_INDEX" val="13"/>
  <p:tag name="KSO_WM_UNIT_TEXT_FILL_TYPE" val="1"/>
</p:tagLst>
</file>

<file path=ppt/tags/tag2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25"/>
  <p:tag name="KSO_WM_UNIT_TEXT_FILL_FORE_SCHEMECOLOR_INDEX" val="13"/>
  <p:tag name="KSO_WM_UNIT_TEXT_FILL_TYPE" val="1"/>
</p:tagLst>
</file>

<file path=ppt/tags/tag27.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2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25"/>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1.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25"/>
  <p:tag name="KSO_WM_UNIT_TEXT_FILL_FORE_SCHEMECOLOR_INDEX" val="13"/>
  <p:tag name="KSO_WM_UNIT_TEXT_FILL_TYPE" val="1"/>
</p:tagLst>
</file>

<file path=ppt/tags/tag3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25"/>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8.xml><?xml version="1.0" encoding="utf-8"?>
<p:tagLst xmlns:p="http://schemas.openxmlformats.org/presentationml/2006/main">
  <p:tag name="PA" val="v3.0.0"/>
</p:tagLst>
</file>

<file path=ppt/tags/tag3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LINE_FORE_SCHEMECOLOR_INDEX_BRIGHTNESS" val="-0.35"/>
  <p:tag name="KSO_WM_UNIT_LINE_FORE_SCHEMECOLOR_INDEX" val="14"/>
  <p:tag name="KSO_WM_UNIT_LINE_FILL_TYPE" val="2"/>
</p:tagLst>
</file>

<file path=ppt/tags/tag4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53.xml><?xml version="1.0" encoding="utf-8"?>
<p:tagLst xmlns:p="http://schemas.openxmlformats.org/presentationml/2006/main">
  <p:tag name="KSO_WM_UNIT_LINE_FORE_SCHEMECOLOR_INDEX_BRIGHTNESS" val="-0.3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6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PA" val="v3.0.0"/>
</p:tagLst>
</file>

<file path=ppt/tags/tag86.xml><?xml version="1.0" encoding="utf-8"?>
<p:tagLst xmlns:p="http://schemas.openxmlformats.org/presentationml/2006/main">
  <p:tag name="PA" val="v3.0.0"/>
</p:tagLst>
</file>

<file path=ppt/tags/tag87.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8.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89.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0.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1.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2.xml><?xml version="1.0" encoding="utf-8"?>
<p:tagLst xmlns:p="http://schemas.openxmlformats.org/presentationml/2006/main">
  <p:tag name="KSO_WM_UNIT_TEXT_FILL_FORE_SCHEMECOLOR_INDEX_BRIGHTNESS" val="-0.5"/>
  <p:tag name="KSO_WM_UNIT_TEXT_FILL_FORE_SCHEMECOLOR_INDEX" val="14"/>
  <p:tag name="KSO_WM_UNIT_TEXT_FILL_TYPE" val="1"/>
</p:tagLst>
</file>

<file path=ppt/tags/tag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5"/>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4107</Words>
  <Application>WPS 演示</Application>
  <PresentationFormat>自定义</PresentationFormat>
  <Paragraphs>618</Paragraphs>
  <Slides>25</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25</vt:i4>
      </vt:variant>
    </vt:vector>
  </HeadingPairs>
  <TitlesOfParts>
    <vt:vector size="41" baseType="lpstr">
      <vt:lpstr>Arial</vt:lpstr>
      <vt:lpstr>宋体</vt:lpstr>
      <vt:lpstr>Wingdings</vt:lpstr>
      <vt:lpstr>微软雅黑</vt:lpstr>
      <vt:lpstr>Alibaba PuHuiTi 2.0 75 SemiBold</vt:lpstr>
      <vt:lpstr>微软雅黑 Light</vt:lpstr>
      <vt:lpstr>黑体</vt:lpstr>
      <vt:lpstr>Calibri</vt:lpstr>
      <vt:lpstr>思源黑体旧字形 ExtraLight</vt:lpstr>
      <vt:lpstr>Arial Unicode MS</vt:lpstr>
      <vt:lpstr>Arial Black</vt:lpstr>
      <vt:lpstr>等线</vt:lpstr>
      <vt:lpstr>Calibri</vt:lpstr>
      <vt:lpstr>Wingdings</vt:lpstr>
      <vt:lpstr>Segoe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微信用户</cp:lastModifiedBy>
  <cp:revision>56</cp:revision>
  <dcterms:created xsi:type="dcterms:W3CDTF">2022-05-16T10:18:00Z</dcterms:created>
  <dcterms:modified xsi:type="dcterms:W3CDTF">2023-04-26T01:45:27Z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6AC777D00830458C9A3F54683FE43D66</vt:lpwstr>
  </property>
  <property fmtid="{D5CDD505-2E9C-101B-9397-08002B2CF9AE}" pid="3" name="KSOProductBuildVer">
    <vt:lpwstr>2052-11.1.0.14036</vt:lpwstr>
  </property>
</Properties>
</file>