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410" r:id="rId3"/>
    <p:sldId id="412" r:id="rId5"/>
    <p:sldId id="450" r:id="rId6"/>
    <p:sldId id="691" r:id="rId7"/>
    <p:sldId id="603" r:id="rId8"/>
    <p:sldId id="692" r:id="rId9"/>
    <p:sldId id="681" r:id="rId10"/>
    <p:sldId id="693" r:id="rId11"/>
    <p:sldId id="666" r:id="rId12"/>
    <p:sldId id="694" r:id="rId13"/>
    <p:sldId id="635" r:id="rId14"/>
    <p:sldId id="695" r:id="rId15"/>
    <p:sldId id="675" r:id="rId16"/>
    <p:sldId id="676" r:id="rId17"/>
    <p:sldId id="677" r:id="rId18"/>
    <p:sldId id="696" r:id="rId19"/>
    <p:sldId id="697" r:id="rId20"/>
    <p:sldId id="708" r:id="rId21"/>
    <p:sldId id="432" r:id="rId22"/>
    <p:sldId id="416" r:id="rId23"/>
    <p:sldId id="413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30"/>
    </p:embeddedFont>
    <p:embeddedFont>
      <p:font typeface="Arial Black" panose="020B0A04020102020204" pitchFamily="34" charset="0"/>
      <p:bold r:id="rId31"/>
    </p:embeddedFont>
    <p:embeddedFont>
      <p:font typeface="方正悠黑体加粗" panose="02010600010101010101" charset="-122"/>
      <p:regular r:id="rId32"/>
    </p:embeddedFont>
    <p:embeddedFont>
      <p:font typeface="黑体" panose="02010609060101010101" charset="-122"/>
      <p:regular r:id="rId33"/>
    </p:embeddedFont>
    <p:embeddedFont>
      <p:font typeface="Calibri" panose="020F050202020403020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" initials="U" lastIdx="13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江西省电子税务局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158684" y="154188"/>
            <a:ext cx="454678" cy="432912"/>
          </a:xfrm>
          <a:prstGeom prst="rect">
            <a:avLst/>
          </a:prstGeom>
        </p:spPr>
      </p:pic>
      <p:sp>
        <p:nvSpPr>
          <p:cNvPr id="9" name="TextBox 24"/>
          <p:cNvSpPr txBox="1"/>
          <p:nvPr userDrawn="1"/>
        </p:nvSpPr>
        <p:spPr>
          <a:xfrm>
            <a:off x="10557039" y="205713"/>
            <a:ext cx="2004290" cy="338597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p>
            <a:r>
              <a:rPr lang="zh-CN" altLang="en-US" sz="1400" b="1" spc="-150" dirty="0">
                <a:solidFill>
                  <a:srgbClr val="FF4167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江西省电子税务局</a:t>
            </a:r>
            <a:endParaRPr lang="zh-CN" altLang="en-US" sz="1400" b="1" spc="-150" dirty="0">
              <a:solidFill>
                <a:srgbClr val="FF4167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693490"/>
            <a:ext cx="12192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9922715" y="241875"/>
            <a:ext cx="0" cy="241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slide" Target="slide1.xml"/><Relationship Id="rId7" Type="http://schemas.openxmlformats.org/officeDocument/2006/relationships/slide" Target="slide11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slide" Target="slide3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69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21405" y="1366714"/>
            <a:ext cx="10177131" cy="4224469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斐讯"/>
          <p:cNvSpPr txBox="1">
            <a:spLocks noChangeArrowheads="1"/>
          </p:cNvSpPr>
          <p:nvPr/>
        </p:nvSpPr>
        <p:spPr bwMode="auto">
          <a:xfrm>
            <a:off x="1632585" y="2112963"/>
            <a:ext cx="8926195" cy="19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D484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670" tIns="37670" rIns="37670" bIns="3767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5pPr>
            <a:lvl6pPr marL="25146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6pPr>
            <a:lvl7pPr marL="29718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7pPr>
            <a:lvl8pPr marL="34290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8pPr>
            <a:lvl9pPr marL="3886200" indent="-228600" defTabSz="821055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" panose="020B0604020202020204" pitchFamily="34" charset="0"/>
                <a:ea typeface="Helvetica Light" pitchFamily="34" charset="0"/>
                <a:cs typeface="Helvetica Light" pitchFamily="34" charset="0"/>
                <a:sym typeface="Helvetica" panose="020B0604020202020204" pitchFamily="34" charset="0"/>
              </a:defRPr>
            </a:lvl9pPr>
          </a:lstStyle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江西省电子税务局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  <a:p>
            <a:pPr algn="ctr" defTabSz="4102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（202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年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1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月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  <a:sym typeface="+mn-ea"/>
              </a:rPr>
              <a:t>）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悠黑体加粗" panose="02010600010101010101" charset="-122"/>
              </a:rPr>
              <a:t>升级业务操作培训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悠黑体加粗" panose="0201060001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89290" y="4128770"/>
            <a:ext cx="3423285" cy="2729230"/>
            <a:chOff x="13054" y="6502"/>
            <a:chExt cx="5391" cy="4298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4" y="6502"/>
              <a:ext cx="3971" cy="4298"/>
            </a:xfrm>
            <a:prstGeom prst="rect">
              <a:avLst/>
            </a:prstGeom>
            <a:noFill/>
          </p:spPr>
        </p:pic>
        <p:sp>
          <p:nvSpPr>
            <p:cNvPr id="2" name="文本框 1"/>
            <p:cNvSpPr txBox="1"/>
            <p:nvPr/>
          </p:nvSpPr>
          <p:spPr>
            <a:xfrm>
              <a:off x="13054" y="8033"/>
              <a:ext cx="2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2022</a:t>
              </a:r>
              <a:r>
                <a:rPr lang="zh-CN" altLang="zh-CN"/>
                <a:t>年</a:t>
              </a:r>
              <a:r>
                <a:rPr lang="en-US" altLang="zh-CN"/>
                <a:t>2</a:t>
              </a:r>
              <a:r>
                <a:rPr lang="zh-CN" altLang="en-US"/>
                <a:t>月</a:t>
              </a: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14070"/>
            <a:ext cx="10632440" cy="5574665"/>
            <a:chOff x="1224" y="1197"/>
            <a:chExt cx="16744" cy="8779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47" y="9057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1，操作路径：电子税务局首页，点击“登录”按钮，选择【我要办税】-【特别纳税调查】</a:t>
              </a:r>
              <a:r>
                <a:rPr lang="zh-CN"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左侧</a:t>
              </a:r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可依次选择点击【特别纳税调查自行调整（缴纳）】、【一般反避税调查延期报送资料】进入功能界面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新增“我要办税”目录下“特别纳税调查”功能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882005"/>
            <a:chOff x="1224" y="1213"/>
            <a:chExt cx="16744" cy="9263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" y="9169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“我要办税-发票使用”目录下，新增“增值税税控系统专用设备初始发行”、“增值税税控系统专用设备注销发行”、“发票防伪用品领购（税控公司）”、“发票防伪用品核销（税控公司）”、“海关缴款书重号核查”5个功能模块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新增“发票使用”目录下“增值税税控”及“发票防伪”等5个功能</a:t>
            </a:r>
            <a:endParaRPr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882005"/>
            <a:chOff x="1224" y="1213"/>
            <a:chExt cx="16744" cy="9263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" y="9169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，操作路径：电子税务局首页，点击“登录”按钮，选择【我要办税】-【发票使用】进入功能界面后可分别选择点击【增值税税控系统专用设备初始发行】、【增值税税控系统专用设备注销发行】、【发票防伪用品领购（税控公司）】、【发票防伪用品核销（税控公司）】、【海关缴款书重号核查】进入功能界面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新增“发票使用”目录下“增值税税控”及“发票防伪”等5个功能</a:t>
            </a:r>
            <a:endParaRPr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882005"/>
            <a:chOff x="1224" y="1213"/>
            <a:chExt cx="16744" cy="9263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" y="9169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在“我要办税-法律追责与救济事项-违法处置”目录下，新增“税务行政处罚听证”功能模块。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1，操作路径：电子税务局首页，点击“登录”按钮，选择【我要办税】-【法律追责与救济事项】-【违法处置】功能模块后点击【税务行政处罚听证】进入功能界面。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新增“违法处置”目录下“税务行政处罚听证”功能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6033770"/>
            <a:chOff x="1224" y="1213"/>
            <a:chExt cx="16744" cy="9502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020"/>
              <a:ext cx="16699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在“我要办税-法律追责与救济事项-行政救济”目录下，新增“赔偿申请撤回”和“申请税务人员回避处理”2个功能模块。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1，操作路径：电子税务局首页，点击“登录”按钮，选择【我要办税】-【法律追责与救济事项】-【行政救济】功能模块后可分别选择点击【赔偿申请撤回】、【申请税务人员回避处理】进入功能界面。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新增“行政救济”目录下“赔偿申请撤回”</a:t>
            </a:r>
            <a:r>
              <a:rPr lang="zh-CN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“申请税务人员回避处理”功能</a:t>
            </a:r>
            <a:endParaRPr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优化调整“我的信息”模块下的“数字账户”模块，实现个体工商户、企业单位或非企业性单位等组织基础信息、发票信息、申报等信息和自然人发票、申报等基本信息数据归集。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优化“我的信息”模块下的“数字账户”功能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887720"/>
            <a:chOff x="1224" y="1213"/>
            <a:chExt cx="16744" cy="9272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“互动中心-在线交互-企业所得税税前凭证（发票）风险提示反馈”目录下的“企业所得税税前凭证（发票）风险提示反馈（“跟票管”）”、“企业所得税税前凭证（发票）风险提示反馈（“按户管”）”2个功能模块，对纳税人核实确认内容进行相关优化调整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优化“互动中心-在线交互-企业所得税税前凭证（发票）风险提示反馈”功能</a:t>
            </a:r>
            <a:endParaRPr sz="20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641340"/>
            <a:chOff x="1224" y="1213"/>
            <a:chExt cx="16744" cy="8884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优化“我要办税-税费申报及缴纳-财务报表报送”目录下的“财务报表报送与信息采集（企业会计制度）”功能，调整金额以千位符格式展示。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优化“财务报表报送与信息采集（企业会计制度）”功能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230"/>
            <a:ext cx="10632440" cy="5394960"/>
            <a:chOff x="1224" y="1213"/>
            <a:chExt cx="16744" cy="8496"/>
          </a:xfrm>
        </p:grpSpPr>
        <p:sp>
          <p:nvSpPr>
            <p:cNvPr id="6" name="矩形 5"/>
            <p:cNvSpPr/>
            <p:nvPr/>
          </p:nvSpPr>
          <p:spPr>
            <a:xfrm>
              <a:off x="1224" y="1213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24" y="9178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优化“我要办税-发票使用”目录下的“增值税税控系统专用设备变更发行”功能，新增纳税人已核定票种展示。</a:t>
              </a:r>
              <a:endParaRPr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优化“增值税税控系统专用设备变更发行”功能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8355" y="827405"/>
            <a:ext cx="8065135" cy="567182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运维服务渠道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-43815" y="1297305"/>
            <a:ext cx="12235815" cy="20955"/>
          </a:xfrm>
          <a:prstGeom prst="line">
            <a:avLst/>
          </a:prstGeom>
          <a:noFill/>
          <a:ln w="38100" cap="flat" cmpd="sng" algn="ctr">
            <a:solidFill>
              <a:srgbClr val="7F7F7F"/>
            </a:solidFill>
            <a:prstDash val="solid"/>
            <a:miter lim="800000"/>
          </a:ln>
          <a:effectLst/>
        </p:spPr>
      </p:cxn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134110" y="1028065"/>
            <a:ext cx="1670050" cy="559435"/>
          </a:xfrm>
          <a:prstGeom prst="ellipse">
            <a:avLst/>
          </a:prstGeom>
          <a:solidFill>
            <a:srgbClr val="FFCA08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新增功能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264795" y="1757045"/>
            <a:ext cx="3631565" cy="263906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1.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新增“互动中心-在线交互”功能下相关</a:t>
            </a:r>
            <a:r>
              <a:rPr lang="en-US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 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提示消息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2.新增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“我要查询”目录下“证明信息查询”功能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4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3.新增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“公众服务”目录下“证明信息查询”功能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4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4.新增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“我要办税”目录下“特别纳税调查”功能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4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5.新增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“发票使用”目录下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</a:t>
            </a:r>
            <a:r>
              <a:rPr 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增值税税控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”</a:t>
            </a:r>
            <a:r>
              <a:rPr 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及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</a:t>
            </a:r>
            <a:r>
              <a:rPr 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发票防伪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”</a:t>
            </a:r>
            <a:r>
              <a:rPr 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等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5个功能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4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6.新增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“违法处置”目录下“税务行政处罚听证”功能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4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7.新增</a:t>
            </a:r>
            <a:r>
              <a:rPr sz="1400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4" action="ppaction://hlinksldjump"/>
              </a:rPr>
              <a:t>“行政救济”目录下“赔偿申请撤回”和“申请税务人员回避处理”功能</a:t>
            </a: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4" action="ppaction://hlinksldjump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sz="1400" dirty="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5"/>
            </p:custDataLst>
          </p:nvPr>
        </p:nvSpPr>
        <p:spPr>
          <a:xfrm>
            <a:off x="5391150" y="1028065"/>
            <a:ext cx="1717040" cy="559435"/>
          </a:xfrm>
          <a:prstGeom prst="ellipse">
            <a:avLst/>
          </a:prstGeom>
          <a:solidFill>
            <a:srgbClr val="F8931D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升级优化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4243070" y="1757045"/>
            <a:ext cx="4577715" cy="362331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8.</a:t>
            </a:r>
            <a:r>
              <a:rPr lang="zh-CN" alt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8" action="ppaction://hlinksldjump"/>
              </a:rPr>
              <a:t>优化“我的信息”模块下的“数字账户”功能</a:t>
            </a:r>
            <a:endParaRPr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7145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8" action="ppaction://hlinksldjump"/>
              </a:rPr>
              <a:t>9.</a:t>
            </a:r>
            <a:r>
              <a:rPr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7" action="ppaction://hlinksldjump"/>
              </a:rPr>
              <a:t>优化“互动中心-在线交互-企业所得税税前凭证（发票）风险提示反馈”功能</a:t>
            </a:r>
            <a:endParaRPr lang="zh-CN" altLang="en-US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8" action="ppaction://hlinksldjump"/>
              </a:rPr>
              <a:t>10.</a:t>
            </a:r>
            <a:r>
              <a:rPr lang="zh-CN" alt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8" action="ppaction://hlinksldjump"/>
              </a:rPr>
              <a:t>优化“财务报表报送与信息采集（企业会计制度）”功能</a:t>
            </a:r>
            <a:endParaRPr lang="zh-CN" altLang="en-US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8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8" action="ppaction://hlinksldjump"/>
              </a:rPr>
              <a:t>11.</a:t>
            </a:r>
            <a:r>
              <a:rPr lang="zh-CN" altLang="en-US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  <a:hlinkClick r:id="rId8" action="ppaction://hlinksldjump"/>
              </a:rPr>
              <a:t>优化“增值税税控系统专用设备变更发行”功能</a:t>
            </a:r>
            <a:endParaRPr lang="zh-CN" altLang="en-US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  <a:hlinkClick r:id="rId8" action="ppaction://hlinksldjump"/>
            </a:endParaRPr>
          </a:p>
          <a:p>
            <a:pPr marL="0" lvl="1" indent="-1714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9"/>
            </p:custDataLst>
          </p:nvPr>
        </p:nvSpPr>
        <p:spPr>
          <a:xfrm>
            <a:off x="9525635" y="1028065"/>
            <a:ext cx="1717040" cy="560705"/>
          </a:xfrm>
          <a:prstGeom prst="ellipse">
            <a:avLst/>
          </a:prstGeom>
          <a:solidFill>
            <a:srgbClr val="00B050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p>
            <a:pPr algn="ctr"/>
            <a:r>
              <a:rPr lang="zh-CN" altLang="en-US" smtClean="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取消功能</a:t>
            </a:r>
            <a:endParaRPr lang="zh-CN" altLang="en-US" smtClean="0">
              <a:solidFill>
                <a:sysClr val="window" lastClr="FFFFFF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8471535" y="2172335"/>
            <a:ext cx="3634105" cy="2638425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p>
            <a:pPr marL="171450" lvl="1" indent="-1714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140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1400">
              <a:solidFill>
                <a:schemeClr val="dk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64795" y="65969"/>
            <a:ext cx="4944110" cy="50877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1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月份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"/>
              </a:rPr>
              <a:t>新增升级优化功能清单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31365" y="1404620"/>
            <a:ext cx="7962265" cy="48983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2"/>
          <p:cNvSpPr txBox="1"/>
          <p:nvPr/>
        </p:nvSpPr>
        <p:spPr>
          <a:xfrm>
            <a:off x="386715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本期培训视频及微信公众号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二维码</a:t>
            </a:r>
            <a:endParaRPr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487488" y="1436267"/>
            <a:ext cx="9217024" cy="3720931"/>
          </a:xfrm>
          <a:prstGeom prst="roundRect">
            <a:avLst>
              <a:gd name="adj" fmla="val 11579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317500" dist="127000" dir="5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TextBox 7"/>
          <p:cNvSpPr txBox="1"/>
          <p:nvPr/>
        </p:nvSpPr>
        <p:spPr>
          <a:xfrm>
            <a:off x="4824730" y="2588895"/>
            <a:ext cx="4017010" cy="961390"/>
          </a:xfrm>
          <a:prstGeom prst="rect">
            <a:avLst/>
          </a:prstGeom>
          <a:noFill/>
          <a:effectLst>
            <a:outerShdw blurRad="38100" dist="76200" dir="2700000" algn="tl" rotWithShape="0">
              <a:prstClr val="black">
                <a:alpha val="36000"/>
              </a:prstClr>
            </a:outerShdw>
          </a:effectLst>
        </p:spPr>
        <p:txBody>
          <a:bodyPr wrap="square" lIns="38566" tIns="19282" rIns="38566" bIns="19282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000" spc="169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lang="zh-CN" altLang="en-US" sz="6000" spc="169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320" y="4392930"/>
            <a:ext cx="5233670" cy="5518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温馨提醒：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本场培训还未结束，接下来是互动交流环节，欢迎大家提问！</a:t>
            </a:r>
            <a:endParaRPr kumimoji="0" lang="zh-CN" altLang="en-US" sz="1500" b="1" i="0" u="none" strike="noStrike" cap="none" spc="0" normalizeH="0" baseline="0">
              <a:ln>
                <a:noFill/>
              </a:ln>
              <a:solidFill>
                <a:srgbClr val="00206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10" y="4128770"/>
            <a:ext cx="2521585" cy="2729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6043930"/>
            <a:chOff x="1208" y="1197"/>
            <a:chExt cx="16744" cy="9518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20"/>
              <a:ext cx="16699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“首页-我的待办”和“互动中心-在线交互”目录下，新增“通用温馨提示消息”、“税收政策温馨提示消息”、“应申报温馨提示消息”、“留抵退税温馨提示消息”、“低风险提示消息”、“低风险提醒消息”、“通用提示提醒”7个功能模块，将总局“一体式”应用推送信息，通过短信、微信等方式提醒相关人员登录电子税务局进行查阅，实现数据交互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新增“互动中心-在线交互”功能下相关 提示消息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9620" y="814070"/>
            <a:ext cx="10632440" cy="5797550"/>
            <a:chOff x="1208" y="1197"/>
            <a:chExt cx="16744" cy="9130"/>
          </a:xfrm>
        </p:grpSpPr>
        <p:sp>
          <p:nvSpPr>
            <p:cNvPr id="6" name="矩形 5"/>
            <p:cNvSpPr/>
            <p:nvPr/>
          </p:nvSpPr>
          <p:spPr>
            <a:xfrm>
              <a:off x="1208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3" y="9020"/>
              <a:ext cx="16699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，操作路径：电子税务局首页，点击“登录”按钮，选择【我的待办】-【互动中心】-点击【在线交互】进入功能界面后可依次选择左侧【通用温馨提示消息】、【税收政策温馨提示消息】、【应申报温馨提示消息】、【留抵退税温馨提示消息】、【低风险提示消息】、【低风险提醒消息】、【通用提示提醒】进入个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新增“互动中心-在线交互”功能下相关 提示消息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65175" y="800735"/>
            <a:ext cx="10632440" cy="5605145"/>
            <a:chOff x="1224" y="1261"/>
            <a:chExt cx="16744" cy="8827"/>
          </a:xfrm>
        </p:grpSpPr>
        <p:sp>
          <p:nvSpPr>
            <p:cNvPr id="9" name="文本框 8"/>
            <p:cNvSpPr txBox="1"/>
            <p:nvPr/>
          </p:nvSpPr>
          <p:spPr>
            <a:xfrm>
              <a:off x="1250" y="9169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“我要查询-证明信息查询”目录下，新增“证明信息查询”功能，实现纳税主体可通过选定查询时间，查询主管税务机关出具的各类证明信息；可查看本户企业在全国各地税务机关缴（退）税及开具税收票证情况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24" y="1261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新增“我要查询”目录下“证明信息查询”功能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65175" y="800735"/>
            <a:ext cx="10632440" cy="5605145"/>
            <a:chOff x="1224" y="1261"/>
            <a:chExt cx="16744" cy="8827"/>
          </a:xfrm>
        </p:grpSpPr>
        <p:sp>
          <p:nvSpPr>
            <p:cNvPr id="9" name="文本框 8"/>
            <p:cNvSpPr txBox="1"/>
            <p:nvPr/>
          </p:nvSpPr>
          <p:spPr>
            <a:xfrm>
              <a:off x="1250" y="9169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1，操作路径：电子税务局首页，点击“登录”按钮，选择【我要查询】-【证明信息查询】进入功能界面后可根据纳税主体查询各类证明查询。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24" y="1261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新增“我要查询”目录下“证明信息查询”功能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865"/>
            <a:ext cx="10632440" cy="5399405"/>
            <a:chOff x="1224" y="1197"/>
            <a:chExt cx="16744" cy="8503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" y="9169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在“公众服务-证明信息查询”目录下，新增“证明信息查询”功能，社会公众可通过该功能查询涉税证明文件内容。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新增“公众服务”目录下“证明信息查询”功能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24865"/>
            <a:ext cx="10632440" cy="5399405"/>
            <a:chOff x="1224" y="1197"/>
            <a:chExt cx="16744" cy="8503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0" y="9169"/>
              <a:ext cx="1669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1，操作路径：电子税务局首页，点击选择【公众服务】-【证明信息查询】进入功能界面。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新增“公众服务”目录下“证明信息查询”功能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79780" y="814070"/>
            <a:ext cx="10632440" cy="5574665"/>
            <a:chOff x="1224" y="1197"/>
            <a:chExt cx="16744" cy="8779"/>
          </a:xfrm>
        </p:grpSpPr>
        <p:sp>
          <p:nvSpPr>
            <p:cNvPr id="6" name="矩形 5"/>
            <p:cNvSpPr/>
            <p:nvPr/>
          </p:nvSpPr>
          <p:spPr>
            <a:xfrm>
              <a:off x="1224" y="1197"/>
              <a:ext cx="16744" cy="7796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47" y="9057"/>
              <a:ext cx="16699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sz="16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在“我要办税”目录下，新增“特别纳税调查”模块，并在该模块下新增“特别纳税调查自行调整（缴纳）”和“一般反避税调查延期报送资料”2个功能模块。</a:t>
              </a:r>
              <a:endPara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2"/>
          <p:cNvSpPr txBox="1"/>
          <p:nvPr/>
        </p:nvSpPr>
        <p:spPr>
          <a:xfrm>
            <a:off x="312420" y="117475"/>
            <a:ext cx="9542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新增“我要办税”目录下“特别纳税调查”功能</a:t>
            </a:r>
            <a:endParaRPr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i"/>
  <p:tag name="KSO_WM_UNIT_INDEX" val="1_1"/>
  <p:tag name="KSO_WM_UNIT_ID" val="diagram685_5*m_i*1_1"/>
  <p:tag name="KSO_WM_UNIT_CLEAR" val="1"/>
  <p:tag name="KSO_WM_UNIT_LAYERLEVEL" val="1_1"/>
  <p:tag name="KSO_WM_DIAGRAM_GROUP_CODE" val="m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1_1"/>
  <p:tag name="KSO_WM_UNIT_ID" val="diagram685_5*m_h_a*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1_1"/>
  <p:tag name="KSO_WM_UNIT_ID" val="diagram685_5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a"/>
  <p:tag name="KSO_WM_UNIT_INDEX" val="1_2_1"/>
  <p:tag name="KSO_WM_UNIT_ID" val="diagram685_5*m_h_a*1_2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5"/>
  <p:tag name="KSO_WM_UNIT_TYPE" val="m_h_f"/>
  <p:tag name="KSO_WM_UNIT_INDEX" val="1_2_1"/>
  <p:tag name="KSO_WM_UNIT_ID" val="diagram685_5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78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2399</Words>
  <Application>WPS 演示</Application>
  <PresentationFormat>宽屏</PresentationFormat>
  <Paragraphs>106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Arial Black</vt:lpstr>
      <vt:lpstr>Helvetica</vt:lpstr>
      <vt:lpstr>Helvetica Light</vt:lpstr>
      <vt:lpstr>方正悠黑体加粗</vt:lpstr>
      <vt:lpstr>黑体</vt:lpstr>
      <vt:lpstr>Helvetica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♑丶春水浮竹</cp:lastModifiedBy>
  <cp:revision>322</cp:revision>
  <dcterms:created xsi:type="dcterms:W3CDTF">2019-06-19T02:08:00Z</dcterms:created>
  <dcterms:modified xsi:type="dcterms:W3CDTF">2022-02-14T01:15:38Z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SaveFontToCloudKey">
    <vt:lpwstr>967357703_embed</vt:lpwstr>
  </property>
  <property fmtid="{D5CDD505-2E9C-101B-9397-08002B2CF9AE}" pid="4" name="ICV">
    <vt:lpwstr>F11F7B51793B48F7BF3BD504CA67829F</vt:lpwstr>
  </property>
</Properties>
</file>