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410" r:id="rId3"/>
    <p:sldId id="412" r:id="rId5"/>
    <p:sldId id="450" r:id="rId6"/>
    <p:sldId id="865" r:id="rId7"/>
    <p:sldId id="866" r:id="rId8"/>
    <p:sldId id="815" r:id="rId9"/>
    <p:sldId id="895" r:id="rId10"/>
    <p:sldId id="1056" r:id="rId11"/>
    <p:sldId id="896" r:id="rId12"/>
    <p:sldId id="894" r:id="rId13"/>
    <p:sldId id="901" r:id="rId14"/>
    <p:sldId id="1072" r:id="rId15"/>
    <p:sldId id="1086" r:id="rId16"/>
    <p:sldId id="898" r:id="rId17"/>
    <p:sldId id="1087" r:id="rId18"/>
    <p:sldId id="829" r:id="rId19"/>
    <p:sldId id="1089" r:id="rId20"/>
    <p:sldId id="432" r:id="rId21"/>
    <p:sldId id="416" r:id="rId22"/>
    <p:sldId id="413" r:id="rId23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</p:embeddedFont>
    <p:embeddedFont>
      <p:font typeface="Arial Black" panose="020B0A04020102020204" pitchFamily="34" charset="0"/>
      <p:bold r:id="rId30"/>
    </p:embeddedFont>
    <p:embeddedFont>
      <p:font typeface="黑体" panose="02010609060101010101" charset="-122"/>
      <p:regular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" initials="U" lastIdx="13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6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26.xml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F9B84EA-7D68-4D60-9CB1-D50884785D1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D4E0FC9-F1F8-4FAE-9988-3BA365CFD46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99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江西省电子税务局内容"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8413" y="153988"/>
            <a:ext cx="455612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24"/>
          <p:cNvSpPr txBox="1"/>
          <p:nvPr userDrawn="1"/>
        </p:nvSpPr>
        <p:spPr>
          <a:xfrm>
            <a:off x="10556875" y="206375"/>
            <a:ext cx="2005013" cy="338138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p>
            <a:pPr fontAlgn="auto"/>
            <a:r>
              <a:rPr lang="zh-CN" altLang="en-US" sz="1400" b="1" strike="noStrike" spc="-150" noProof="1" dirty="0">
                <a:solidFill>
                  <a:srgbClr val="FF4167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江西省电子税务局</a:t>
            </a:r>
            <a:endParaRPr lang="zh-CN" altLang="en-US" sz="1400" b="1" strike="noStrike" spc="-150" noProof="1" dirty="0">
              <a:solidFill>
                <a:srgbClr val="FF4167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693738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9923463" y="241300"/>
            <a:ext cx="0" cy="2428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slide" Target="slide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" name="圆角矩形 18"/>
          <p:cNvSpPr/>
          <p:nvPr/>
        </p:nvSpPr>
        <p:spPr>
          <a:xfrm>
            <a:off x="1020763" y="1366838"/>
            <a:ext cx="10177463" cy="4224338"/>
          </a:xfrm>
          <a:prstGeom prst="roundRect">
            <a:avLst>
              <a:gd name="adj" fmla="val 1157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斐讯"/>
          <p:cNvSpPr txBox="1"/>
          <p:nvPr/>
        </p:nvSpPr>
        <p:spPr>
          <a:xfrm>
            <a:off x="1631950" y="2112646"/>
            <a:ext cx="8926513" cy="1905635"/>
          </a:xfrm>
          <a:prstGeom prst="rect">
            <a:avLst/>
          </a:prstGeom>
          <a:noFill/>
          <a:ln w="9525">
            <a:noFill/>
          </a:ln>
        </p:spPr>
        <p:txBody>
          <a:bodyPr wrap="square" lIns="37670" tIns="37670" rIns="37670" bIns="37670" anchor="ctr">
            <a:spAutoFit/>
          </a:bodyPr>
          <a:p>
            <a:pPr algn="ctr" defTabSz="409575" eaLnBrk="0" hangingPunct="0"/>
            <a:r>
              <a:rPr lang="zh-CN" altLang="en-US" sz="5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pitchFamily="34" charset="0"/>
              </a:rPr>
              <a:t>江西省电子税务局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itchFamily="34" charset="0"/>
            </a:endParaRPr>
          </a:p>
          <a:p>
            <a:pPr algn="ctr" defTabSz="409575" eaLnBrk="0" hangingPunct="0"/>
            <a:endParaRPr lang="zh-CN" altLang="en-US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itchFamily="34" charset="0"/>
            </a:endParaRPr>
          </a:p>
          <a:p>
            <a:pPr algn="ctr" defTabSz="409575" eaLnBrk="0" hangingPunct="0"/>
            <a:r>
              <a: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（202</a:t>
            </a:r>
            <a:r>
              <a:rPr lang="en-US" altLang="zh-CN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月）</a:t>
            </a:r>
            <a:r>
              <a: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pitchFamily="34" charset="0"/>
              </a:rPr>
              <a:t>升级业务操作培训</a:t>
            </a:r>
            <a:endParaRPr lang="zh-CN" altLang="en-US" sz="3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89925" y="4129088"/>
            <a:ext cx="3422650" cy="2728912"/>
            <a:chOff x="13054" y="6502"/>
            <a:chExt cx="5391" cy="4298"/>
          </a:xfrm>
        </p:grpSpPr>
        <p:pic>
          <p:nvPicPr>
            <p:cNvPr id="5125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4" y="6502"/>
              <a:ext cx="3971" cy="42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"/>
            <p:cNvSpPr txBox="1"/>
            <p:nvPr/>
          </p:nvSpPr>
          <p:spPr>
            <a:xfrm>
              <a:off x="13054" y="8033"/>
              <a:ext cx="2181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>
                  <a:latin typeface="Arial" panose="020B0604020202020204" pitchFamily="34" charset="0"/>
                  <a:ea typeface="微软雅黑" panose="020B0503020204020204" pitchFamily="34" charset="-122"/>
                </a:rPr>
                <a:t>2022</a:t>
              </a:r>
              <a:r>
                <a:rPr lang="zh-CN" altLang="zh-CN">
                  <a:latin typeface="Arial" panose="020B0604020202020204" pitchFamily="34" charset="0"/>
                  <a:ea typeface="微软雅黑" panose="020B0503020204020204" pitchFamily="34" charset="-122"/>
                </a:rPr>
                <a:t>年</a:t>
              </a:r>
              <a:r>
                <a:rPr lang="en-US" altLang="zh-CN">
                  <a:latin typeface="Arial" panose="020B0604020202020204" pitchFamily="34" charset="0"/>
                  <a:ea typeface="微软雅黑" panose="020B0503020204020204" pitchFamily="34" charset="-122"/>
                </a:rPr>
                <a:t>11</a:t>
              </a:r>
              <a:r>
                <a:rPr lang="zh-CN" altLang="en-US">
                  <a:latin typeface="Arial" panose="020B0604020202020204" pitchFamily="34" charset="0"/>
                  <a:ea typeface="微软雅黑" panose="020B0503020204020204" pitchFamily="34" charset="-122"/>
                </a:rPr>
                <a:t>月</a:t>
              </a: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组合 6"/>
          <p:cNvGrpSpPr/>
          <p:nvPr/>
        </p:nvGrpSpPr>
        <p:grpSpPr>
          <a:xfrm>
            <a:off x="637870" y="953461"/>
            <a:ext cx="10763555" cy="5687383"/>
            <a:chOff x="1000" y="1416"/>
            <a:chExt cx="16952" cy="8956"/>
          </a:xfrm>
        </p:grpSpPr>
        <p:sp>
          <p:nvSpPr>
            <p:cNvPr id="6" name="矩形 5"/>
            <p:cNvSpPr/>
            <p:nvPr/>
          </p:nvSpPr>
          <p:spPr>
            <a:xfrm>
              <a:off x="1000" y="1416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13315" name="文本框 3"/>
            <p:cNvSpPr txBox="1"/>
            <p:nvPr/>
          </p:nvSpPr>
          <p:spPr>
            <a:xfrm>
              <a:off x="1253" y="9065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，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</a:rPr>
                <a:t>在“我要办税-税务行政许可”目录下，删除“企业印制发票审批、对纳税人变更纳税定额的核准、对采取实际利润额预缴以外的其他企业所得税预缴方式的核定”功能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31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4.2 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删除“税务行政许可”目录下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项功能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模块；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313414" y="867718"/>
            <a:ext cx="11088646" cy="6018090"/>
            <a:chOff x="489" y="1281"/>
            <a:chExt cx="17464" cy="9479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281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489" y="9065"/>
              <a:ext cx="17464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en-US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，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优化调整“我的提醒”功能模块，调整红利账单提示提醒规则。</a:t>
              </a:r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在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我的提醒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中已经查看过的红利账单提示提醒不再展示，可以在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互动中心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”-“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我的消息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”-“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红利账单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中选择月份查询查看。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endParaRPr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1331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5.1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优化调整“我的提醒”功能模块；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313414" y="867718"/>
            <a:ext cx="11088646" cy="6018090"/>
            <a:chOff x="489" y="1281"/>
            <a:chExt cx="17464" cy="9479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281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489" y="9065"/>
              <a:ext cx="17464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en-US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优化调整“我的提醒”功能模块，调整红利账单提示提醒规则。</a:t>
              </a:r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在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我的提醒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中已经查看过的红利账单提示提醒不再展示，可以在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互动中心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”-“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我的消息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”-“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红利账单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中选择月份查询查看。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endParaRPr 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1331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5.2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优化调整“我的提醒”功能模块；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313414" y="867718"/>
            <a:ext cx="11088646" cy="5525418"/>
            <a:chOff x="489" y="1281"/>
            <a:chExt cx="17464" cy="8703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281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489" y="9065"/>
              <a:ext cx="1746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，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优化调整“我的提醒”功能模块，调整红利账单提示提醒规则。</a:t>
              </a:r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在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我的提醒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中已经查看过的红利账单提示提醒不再展示，可以在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互动中心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”-“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我的消息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”-“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红利账单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中选择月份查询查看。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1331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5.3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优化调整“我的提醒”功能模块；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387" y="867718"/>
            <a:ext cx="12190907" cy="5887303"/>
            <a:chOff x="-4" y="1281"/>
            <a:chExt cx="19200" cy="9273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281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-4" y="9247"/>
              <a:ext cx="19200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</a:rPr>
                <a:t>优化调整“我要办税-税费申报及缴纳–非税收入申报”目录下的“非税收入通用申报”功能模块，当企业、个体户申报缴款时，弹出：“根据财政部、发改委发布的《关于缓缴涉及企业、个体工商户部分行政事业性收费的公告》，2022年10月1日至2022年12月31日期间，对企业、个体工商户应缴纳的城镇垃圾处理费、水土保持补偿费，自应缴之日起缓缴3个月，不收滞纳金。”提示提醒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220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6.1 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优化调整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“非税收入通用申报”功能模块；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387" y="867718"/>
            <a:ext cx="12190907" cy="5887303"/>
            <a:chOff x="-4" y="1281"/>
            <a:chExt cx="19200" cy="9273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281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-4" y="9247"/>
              <a:ext cx="19200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</a:rPr>
                <a:t>优化调整“我要办税-税费申报及缴纳–非税收入申报”目录下的“非税收入通用申报”功能模块，当企业、个体户申报缴款时，弹出：“根据财政部、发改委发布的《关于缓缴涉及企业、个体工商户部分行政事业性收费的公告》，2022年10月1日至2022年12月31日期间，对企业、个体工商户应缴纳的城镇垃圾处理费、水土保持补偿费，自应缴之日起缓缴3个月，不收滞纳金。”提示提醒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220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6.2 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优化调整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“非税收入通用申报”功能模块；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组合 6"/>
          <p:cNvGrpSpPr/>
          <p:nvPr/>
        </p:nvGrpSpPr>
        <p:grpSpPr>
          <a:xfrm>
            <a:off x="779463" y="849942"/>
            <a:ext cx="10633075" cy="5632128"/>
            <a:chOff x="1224" y="1253"/>
            <a:chExt cx="16744" cy="8871"/>
          </a:xfrm>
        </p:grpSpPr>
        <p:sp>
          <p:nvSpPr>
            <p:cNvPr id="6" name="矩形 5"/>
            <p:cNvSpPr/>
            <p:nvPr/>
          </p:nvSpPr>
          <p:spPr>
            <a:xfrm>
              <a:off x="1224" y="125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23555" name="文本框 3"/>
            <p:cNvSpPr txBox="1"/>
            <p:nvPr/>
          </p:nvSpPr>
          <p:spPr>
            <a:xfrm>
              <a:off x="1247" y="9593"/>
              <a:ext cx="16699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</a:rPr>
                <a:t>优化调整“我要办税–一般退（抵）税管理”目录下的“误收多缴退抵税”功能模块，退税可用于抵扣需缴纳税款。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55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7.1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优化调整“误收多缴退抵税”功能模块；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组合 6"/>
          <p:cNvGrpSpPr/>
          <p:nvPr/>
        </p:nvGrpSpPr>
        <p:grpSpPr>
          <a:xfrm>
            <a:off x="779463" y="849942"/>
            <a:ext cx="10633075" cy="5632128"/>
            <a:chOff x="1224" y="1253"/>
            <a:chExt cx="16744" cy="8871"/>
          </a:xfrm>
        </p:grpSpPr>
        <p:sp>
          <p:nvSpPr>
            <p:cNvPr id="6" name="矩形 5"/>
            <p:cNvSpPr/>
            <p:nvPr/>
          </p:nvSpPr>
          <p:spPr>
            <a:xfrm>
              <a:off x="1224" y="125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23555" name="文本框 3"/>
            <p:cNvSpPr txBox="1"/>
            <p:nvPr/>
          </p:nvSpPr>
          <p:spPr>
            <a:xfrm>
              <a:off x="1247" y="9593"/>
              <a:ext cx="16699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</a:rPr>
                <a:t>优化调整“我要办税–一般退（抵）税管理”目录下的“误收多缴退抵税”功能模块，退税可用于抵扣需缴纳税款。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55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7.2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优化调整“误收多缴退抵税”功能模块；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078038" y="827088"/>
            <a:ext cx="8066088" cy="56721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7890" name="文本框 2"/>
          <p:cNvSpPr txBox="1"/>
          <p:nvPr/>
        </p:nvSpPr>
        <p:spPr>
          <a:xfrm>
            <a:off x="387350" y="117475"/>
            <a:ext cx="9540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运维服务渠道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693863" y="1404938"/>
            <a:ext cx="8643938" cy="48974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8914" name="文本框 2"/>
          <p:cNvSpPr txBox="1"/>
          <p:nvPr/>
        </p:nvSpPr>
        <p:spPr>
          <a:xfrm>
            <a:off x="387350" y="117475"/>
            <a:ext cx="9540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本期培训视频及微信公众号二维码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169" name="直接连接符 1"/>
          <p:cNvCxnSpPr/>
          <p:nvPr>
            <p:custDataLst>
              <p:tags r:id="rId1"/>
            </p:custDataLst>
          </p:nvPr>
        </p:nvCxnSpPr>
        <p:spPr>
          <a:xfrm>
            <a:off x="-25400" y="1296488"/>
            <a:ext cx="12213624" cy="20599"/>
          </a:xfrm>
          <a:prstGeom prst="line">
            <a:avLst/>
          </a:prstGeom>
          <a:ln w="381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70" name="椭圆 15"/>
          <p:cNvSpPr/>
          <p:nvPr>
            <p:custDataLst>
              <p:tags r:id="rId2"/>
            </p:custDataLst>
          </p:nvPr>
        </p:nvSpPr>
        <p:spPr>
          <a:xfrm>
            <a:off x="1131313" y="1028700"/>
            <a:ext cx="1666935" cy="557758"/>
          </a:xfrm>
          <a:prstGeom prst="ellipse">
            <a:avLst/>
          </a:prstGeom>
          <a:solidFill>
            <a:srgbClr val="FFCA08"/>
          </a:solidFill>
          <a:ln w="9525">
            <a:noFill/>
          </a:ln>
        </p:spPr>
        <p:txBody>
          <a:bodyPr wrap="square" lIns="0" tIns="0" rIns="0" bIns="0" anchor="ctr"/>
          <a:p>
            <a:pPr algn="ctr"/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新增功能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171" name="矩形 17"/>
          <p:cNvSpPr/>
          <p:nvPr>
            <p:custDataLst>
              <p:tags r:id="rId3"/>
            </p:custDataLst>
          </p:nvPr>
        </p:nvSpPr>
        <p:spPr>
          <a:xfrm>
            <a:off x="4613910" y="1971675"/>
            <a:ext cx="3319780" cy="263334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4.</a:t>
            </a:r>
            <a:r>
              <a:rPr 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删除“企业印制发票审批、对纳税人变更纳税定额的核准、对采取实际利润额预缴以外的其他企业所得税预缴方式的核定”</a:t>
            </a:r>
            <a:r>
              <a:rPr lang="en-US" alt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r>
              <a:rPr lang="zh-CN" altLang="en-US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项</a:t>
            </a:r>
            <a:r>
              <a:rPr 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功能</a:t>
            </a:r>
            <a:r>
              <a:rPr 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模块；</a:t>
            </a:r>
            <a:endParaRPr 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2" name="椭圆 19"/>
          <p:cNvSpPr/>
          <p:nvPr>
            <p:custDataLst>
              <p:tags r:id="rId4"/>
            </p:custDataLst>
          </p:nvPr>
        </p:nvSpPr>
        <p:spPr>
          <a:xfrm>
            <a:off x="5381046" y="1028700"/>
            <a:ext cx="1714471" cy="557758"/>
          </a:xfrm>
          <a:prstGeom prst="ellipse">
            <a:avLst/>
          </a:prstGeom>
          <a:solidFill>
            <a:srgbClr val="F8931D"/>
          </a:solidFill>
          <a:ln w="9525">
            <a:noFill/>
          </a:ln>
        </p:spPr>
        <p:txBody>
          <a:bodyPr wrap="square" lIns="0" tIns="0" rIns="0" bIns="0" anchor="ctr"/>
          <a:p>
            <a:pPr algn="ctr"/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升级优化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8223250" y="1979930"/>
            <a:ext cx="3860165" cy="342138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5. 优化调整“我的提醒”功能模块</a:t>
            </a:r>
            <a:r>
              <a:rPr lang="zh-CN" altLang="en-US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；</a:t>
            </a:r>
            <a:endParaRPr lang="en-US" alt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6.</a:t>
            </a:r>
            <a:r>
              <a:rPr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优化调整“非税收入通用申报”功能模块</a:t>
            </a:r>
            <a:r>
              <a:rPr lang="zh-CN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；</a:t>
            </a:r>
            <a:endParaRPr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7.</a:t>
            </a:r>
            <a:r>
              <a:rPr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优化调整“误收多缴退抵税”功能模块</a:t>
            </a:r>
            <a:r>
              <a:rPr lang="zh-CN"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；</a:t>
            </a:r>
            <a:endParaRPr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174" name="椭圆 22"/>
          <p:cNvSpPr/>
          <p:nvPr>
            <p:custDataLst>
              <p:tags r:id="rId7"/>
            </p:custDataLst>
          </p:nvPr>
        </p:nvSpPr>
        <p:spPr>
          <a:xfrm>
            <a:off x="5380954" y="1026795"/>
            <a:ext cx="1714471" cy="559343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txBody>
          <a:bodyPr wrap="square" lIns="0" tIns="0" rIns="0" bIns="0" anchor="ctr"/>
          <a:p>
            <a:pPr algn="ctr"/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取消功能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椭圆 19"/>
          <p:cNvSpPr/>
          <p:nvPr>
            <p:custDataLst>
              <p:tags r:id="rId8"/>
            </p:custDataLst>
          </p:nvPr>
        </p:nvSpPr>
        <p:spPr>
          <a:xfrm>
            <a:off x="9793026" y="1088390"/>
            <a:ext cx="1714471" cy="557758"/>
          </a:xfrm>
          <a:prstGeom prst="ellipse">
            <a:avLst/>
          </a:prstGeom>
          <a:solidFill>
            <a:srgbClr val="F8931D"/>
          </a:solidFill>
          <a:ln w="9525">
            <a:noFill/>
          </a:ln>
        </p:spPr>
        <p:txBody>
          <a:bodyPr wrap="square" lIns="0" tIns="0" rIns="0" bIns="0" anchor="ctr"/>
          <a:p>
            <a:pPr algn="ctr"/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升级优化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矩形 17"/>
          <p:cNvSpPr/>
          <p:nvPr>
            <p:custDataLst>
              <p:tags r:id="rId9"/>
            </p:custDataLst>
          </p:nvPr>
        </p:nvSpPr>
        <p:spPr>
          <a:xfrm>
            <a:off x="368935" y="1962785"/>
            <a:ext cx="3788410" cy="263334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1.新增“纳税人（扣缴义务人）身份信息报告”功能模块；</a:t>
            </a:r>
            <a:endParaRPr 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2.新增“我要变更、我要申报缴纳税（费）、我要退（抵）税、我要出租房屋、我要销售货物、我要提供劳务”6项套餐功能模块</a:t>
            </a:r>
            <a:r>
              <a:rPr lang="zh-CN" altLang="en-US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；</a:t>
            </a:r>
            <a:endParaRPr lang="en-US" alt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3.</a:t>
            </a:r>
            <a:r>
              <a:rPr 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新增“对纳税人变更纳税定额的核准”和对“采取实际利润额预缴以外的其他企业所得税预缴方式的核定”</a:t>
            </a:r>
            <a:r>
              <a:rPr lang="en-US" alt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lang="zh-CN" altLang="en-US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项</a:t>
            </a:r>
            <a:r>
              <a:rPr 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功能模块；</a:t>
            </a:r>
            <a:endParaRPr 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圆角矩形 7"/>
          <p:cNvSpPr/>
          <p:nvPr/>
        </p:nvSpPr>
        <p:spPr>
          <a:xfrm>
            <a:off x="1487488" y="1436688"/>
            <a:ext cx="9217025" cy="3721100"/>
          </a:xfrm>
          <a:prstGeom prst="roundRect">
            <a:avLst>
              <a:gd name="adj" fmla="val 1157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/>
          </a:p>
        </p:txBody>
      </p:sp>
      <p:sp>
        <p:nvSpPr>
          <p:cNvPr id="36" name="TextBox 7"/>
          <p:cNvSpPr txBox="1"/>
          <p:nvPr/>
        </p:nvSpPr>
        <p:spPr>
          <a:xfrm>
            <a:off x="4824730" y="2588895"/>
            <a:ext cx="4017010" cy="961390"/>
          </a:xfrm>
          <a:prstGeom prst="rect">
            <a:avLst/>
          </a:prstGeom>
          <a:noFill/>
          <a:effectLst>
            <a:outerShdw blurRad="38100" dist="76200" dir="2700000" algn="tl" rotWithShape="0">
              <a:prstClr val="black">
                <a:alpha val="36000"/>
              </a:prstClr>
            </a:outerShdw>
          </a:effectLst>
        </p:spPr>
        <p:txBody>
          <a:bodyPr wrap="square" lIns="38566" tIns="19282" rIns="38566" bIns="19282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 fontAlgn="auto"/>
            <a:r>
              <a:rPr lang="zh-CN" altLang="en-US" sz="6000" strike="noStrike" spc="169" noProof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  <a:endParaRPr lang="zh-CN" altLang="en-US" sz="6000" strike="noStrike" spc="169" noProof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5638" y="4392613"/>
            <a:ext cx="5233988" cy="5524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温馨提醒：</a:t>
            </a:r>
            <a:endParaRPr kumimoji="0" lang="zh-CN" altLang="en-US" sz="1500" b="1" i="0" u="none" strike="noStrike" cap="none" spc="0" normalizeH="0" baseline="0" noProof="1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本场培训还未结束，接下来是互动交流环节，欢迎大家提问！</a:t>
            </a:r>
            <a:endParaRPr kumimoji="0" lang="zh-CN" altLang="en-US" sz="1500" b="1" i="0" u="none" strike="noStrike" cap="none" spc="0" normalizeH="0" baseline="0" noProof="1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096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575" y="4129088"/>
            <a:ext cx="2522538" cy="2728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769938" y="867718"/>
            <a:ext cx="10631487" cy="6018090"/>
            <a:chOff x="1208" y="1281"/>
            <a:chExt cx="16744" cy="9479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281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1253" y="9065"/>
              <a:ext cx="16699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en-US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，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操作路径：电子税务局首页，点击“登录”按钮，选择【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套餐业务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】-【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新办纳税人套餐服务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</a:t>
              </a:r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-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纳税人（扣缴义务人）身份信息报告</a:t>
              </a:r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】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进入功能界面。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220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 1 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新增“纳税人（扣缴义务人）身份信息报告”功能模块；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769938" y="814388"/>
            <a:ext cx="10631487" cy="5825084"/>
            <a:chOff x="1208" y="1197"/>
            <a:chExt cx="16744" cy="9175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1253" y="9065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en-US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操作路径：电子税务局首页，点击“登录”按钮，选择【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套餐业务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】-【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新办纳税人套餐服务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</a:t>
              </a:r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-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纳税人（扣缴义务人）身份信息报告</a:t>
              </a:r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】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进入功能界面。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220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 2  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新增“纳税人（扣缴义务人）身份信息报告”功能模块；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87374" y="849942"/>
            <a:ext cx="11960423" cy="5779372"/>
            <a:chOff x="133" y="1253"/>
            <a:chExt cx="18837" cy="9103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253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133" y="9049"/>
              <a:ext cx="18837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en-US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，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操作路径：电子税务局首页，点击“登录”按钮，选择【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专题套餐服务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】进入功能界面。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220" name="文本框 2"/>
          <p:cNvSpPr txBox="1"/>
          <p:nvPr/>
        </p:nvSpPr>
        <p:spPr>
          <a:xfrm>
            <a:off x="223520" y="117475"/>
            <a:ext cx="102209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 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 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新增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专题套餐服务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功能模块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项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功能模块；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组合 6"/>
          <p:cNvGrpSpPr/>
          <p:nvPr/>
        </p:nvGrpSpPr>
        <p:grpSpPr>
          <a:xfrm>
            <a:off x="442942" y="953461"/>
            <a:ext cx="10959117" cy="5687383"/>
            <a:chOff x="693" y="1416"/>
            <a:chExt cx="17260" cy="8956"/>
          </a:xfrm>
        </p:grpSpPr>
        <p:sp>
          <p:nvSpPr>
            <p:cNvPr id="6" name="矩形 5"/>
            <p:cNvSpPr/>
            <p:nvPr/>
          </p:nvSpPr>
          <p:spPr>
            <a:xfrm>
              <a:off x="1000" y="1416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13315" name="文本框 3"/>
            <p:cNvSpPr txBox="1"/>
            <p:nvPr/>
          </p:nvSpPr>
          <p:spPr>
            <a:xfrm>
              <a:off x="693" y="9065"/>
              <a:ext cx="17260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2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、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在“专题套餐服务”中新增“我要变更、我要申报缴纳税（费）、我要退（抵）税、我要出租房屋、我要销售货物、我要提供劳务”6项套餐功能模块。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2"/>
          <p:cNvSpPr txBox="1"/>
          <p:nvPr/>
        </p:nvSpPr>
        <p:spPr>
          <a:xfrm>
            <a:off x="223520" y="117475"/>
            <a:ext cx="102209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 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 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新增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专题套餐服务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功能模块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项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功能模块；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769938" y="867718"/>
            <a:ext cx="10631487" cy="5771754"/>
            <a:chOff x="1208" y="1281"/>
            <a:chExt cx="16744" cy="9091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281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1253" y="9065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en-US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，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操作路径：电子税务局首页，点击“登录”按钮，选择【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我要办税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】-【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核定管理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】进入功能界面。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3. 1  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新增“核定管理”目录下的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个功能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模块；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769938" y="867718"/>
            <a:ext cx="10631487" cy="5771754"/>
            <a:chOff x="1208" y="1281"/>
            <a:chExt cx="16744" cy="9091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281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1253" y="9065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en-US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，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</a:rPr>
                <a:t>在“我要办税-核定管理”目录下，新增“对纳税人变更纳税定额的核准</a:t>
              </a:r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”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</a:rPr>
                <a:t>和对</a:t>
              </a:r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</a:rPr>
                <a:t>“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</a:rPr>
                <a:t>采取实际利润额预缴以外的其他企业所得税预缴方式的核定”功能模块，纳税人可通过电子税务发起申请。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220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3. 2  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新增“核定管理”目录下的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个功能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模块；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769938" y="867718"/>
            <a:ext cx="10631487" cy="5771754"/>
            <a:chOff x="1208" y="1281"/>
            <a:chExt cx="16744" cy="9091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281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1253" y="9065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en-US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</a:t>
              </a:r>
              <a:r>
                <a:rPr lang="zh-CN" altLang="en-US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，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操作路径：电子税务局首页，点击“登录”按钮，选择【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我要办税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】-【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税务行政许可</a:t>
              </a:r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】进入功能界面。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31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4.1 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删除“税务行政许可”目录下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项功能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模块；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1_1"/>
  <p:tag name="KSO_WM_UNIT_ID" val="diagram685_5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16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17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18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19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21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22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23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24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25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26.xml><?xml version="1.0" encoding="utf-8"?>
<p:tagLst xmlns:p="http://schemas.openxmlformats.org/presentationml/2006/main">
  <p:tag name="COMMONDATA" val="eyJoZGlkIjoiY2ViODFkODAyNWRhY2ZjYjRiYTRhMjU2Zjc2ZGY0MGYifQ=="/>
  <p:tag name="KSO_WPP_MARK_KEY" val="d2701687-e8bf-49d7-a60d-8e62533b314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i"/>
  <p:tag name="KSO_WM_UNIT_INDEX" val="1_1"/>
  <p:tag name="KSO_WM_UNIT_ID" val="diagram685_5*m_i*1_1"/>
  <p:tag name="KSO_WM_UNIT_CLEAR" val="1"/>
  <p:tag name="KSO_WM_UNIT_LAYERLEVEL" val="1_1"/>
  <p:tag name="KSO_WM_DIAGRAM_GROUP_CODE" val="m1-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1_1"/>
  <p:tag name="KSO_WM_UNIT_ID" val="diagram685_5*m_h_a*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1_1"/>
  <p:tag name="KSO_WM_UNIT_ID" val="diagram685_5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bg1">
              <a:lumMod val="85000"/>
            </a:schemeClr>
          </a:solidFill>
        </a:ln>
      </a:spPr>
      <a:bodyPr rtlCol="0" anchor="ctr"/>
      <a:lstStyle>
        <a:defPPr algn="ctr" fontAlgn="auto">
          <a:defRPr lang="zh-CN" altLang="en-US" strike="noStrike" noProof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1978</Words>
  <Application>WPS 演示</Application>
  <PresentationFormat>宽屏</PresentationFormat>
  <Paragraphs>111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Arial Black</vt:lpstr>
      <vt:lpstr>Helvetica</vt:lpstr>
      <vt:lpstr>黑体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崔颖</cp:lastModifiedBy>
  <cp:revision>444</cp:revision>
  <dcterms:created xsi:type="dcterms:W3CDTF">2019-06-19T02:08:00Z</dcterms:created>
  <dcterms:modified xsi:type="dcterms:W3CDTF">2022-11-16T01:36:05Z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2052-11.1.0.12132</vt:lpwstr>
  </property>
  <property fmtid="{D5CDD505-2E9C-101B-9397-08002B2CF9AE}" pid="3" name="KSOSaveFontToCloudKey">
    <vt:lpwstr>967357703_embed</vt:lpwstr>
  </property>
  <property fmtid="{D5CDD505-2E9C-101B-9397-08002B2CF9AE}" pid="4" name="ICV">
    <vt:lpwstr>AF42948F2C2A4FC988EDF248B6FCCA0E</vt:lpwstr>
  </property>
</Properties>
</file>