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410" r:id="rId3"/>
    <p:sldId id="412" r:id="rId5"/>
    <p:sldId id="450" r:id="rId6"/>
    <p:sldId id="747" r:id="rId7"/>
    <p:sldId id="748" r:id="rId8"/>
    <p:sldId id="749" r:id="rId9"/>
    <p:sldId id="750" r:id="rId10"/>
    <p:sldId id="666" r:id="rId11"/>
    <p:sldId id="694" r:id="rId12"/>
    <p:sldId id="635" r:id="rId13"/>
    <p:sldId id="696" r:id="rId14"/>
    <p:sldId id="697" r:id="rId15"/>
    <p:sldId id="762" r:id="rId16"/>
    <p:sldId id="764" r:id="rId17"/>
    <p:sldId id="765" r:id="rId18"/>
    <p:sldId id="432" r:id="rId19"/>
    <p:sldId id="416" r:id="rId20"/>
    <p:sldId id="413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7"/>
    </p:embeddedFont>
    <p:embeddedFont>
      <p:font typeface="Arial Black" panose="020B0A04020102020204" pitchFamily="34" charset="0"/>
      <p:bold r:id="rId28"/>
    </p:embeddedFont>
    <p:embeddedFont>
      <p:font typeface="方正悠黑体加粗" panose="02010600010101010101" charset="-122"/>
      <p:regular r:id="rId29"/>
    </p:embeddedFont>
    <p:embeddedFont>
      <p:font typeface="黑体" panose="02010609060101010101" charset="-122"/>
      <p:regular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" initials="U" lastIdx="13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9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71.xml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江西省电子税务局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158684" y="154188"/>
            <a:ext cx="454678" cy="432912"/>
          </a:xfrm>
          <a:prstGeom prst="rect">
            <a:avLst/>
          </a:prstGeom>
        </p:spPr>
      </p:pic>
      <p:sp>
        <p:nvSpPr>
          <p:cNvPr id="9" name="TextBox 24"/>
          <p:cNvSpPr txBox="1"/>
          <p:nvPr userDrawn="1"/>
        </p:nvSpPr>
        <p:spPr>
          <a:xfrm>
            <a:off x="10557039" y="205713"/>
            <a:ext cx="2004290" cy="338597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p>
            <a:r>
              <a:rPr lang="zh-CN" altLang="en-US" sz="1400" b="1" spc="-150" dirty="0">
                <a:solidFill>
                  <a:srgbClr val="FF4167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江西省电子税务局</a:t>
            </a:r>
            <a:endParaRPr lang="zh-CN" altLang="en-US" sz="1400" b="1" spc="-150" dirty="0">
              <a:solidFill>
                <a:srgbClr val="FF4167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693490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9922715" y="241875"/>
            <a:ext cx="0" cy="2418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tags" Target="../tags/tag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slide" Target="slide1.xml"/><Relationship Id="rId6" Type="http://schemas.openxmlformats.org/officeDocument/2006/relationships/slide" Target="slide10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021405" y="1366714"/>
            <a:ext cx="10177131" cy="4224469"/>
          </a:xfrm>
          <a:prstGeom prst="roundRect">
            <a:avLst>
              <a:gd name="adj" fmla="val 11579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斐讯"/>
          <p:cNvSpPr txBox="1">
            <a:spLocks noChangeArrowheads="1"/>
          </p:cNvSpPr>
          <p:nvPr/>
        </p:nvSpPr>
        <p:spPr bwMode="auto">
          <a:xfrm>
            <a:off x="1632585" y="2112963"/>
            <a:ext cx="8926195" cy="19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D484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670" tIns="37670" rIns="37670" bIns="3767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5pPr>
            <a:lvl6pPr marL="25146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6pPr>
            <a:lvl7pPr marL="29718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7pPr>
            <a:lvl8pPr marL="34290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8pPr>
            <a:lvl9pPr marL="38862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9pPr>
          </a:lstStyle>
          <a:p>
            <a:pPr algn="ctr" defTabSz="410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</a:rPr>
              <a:t>江西省电子税务局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悠黑体加粗" panose="02010600010101010101" charset="-122"/>
            </a:endParaRPr>
          </a:p>
          <a:p>
            <a:pPr algn="ctr" defTabSz="41021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悠黑体加粗" panose="02010600010101010101" charset="-122"/>
            </a:endParaRPr>
          </a:p>
          <a:p>
            <a:pPr algn="ctr" defTabSz="410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（202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2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年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5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月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）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</a:rPr>
              <a:t>升级业务操作培训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悠黑体加粗" panose="0201060001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89290" y="4128770"/>
            <a:ext cx="3423285" cy="2729230"/>
            <a:chOff x="13054" y="6502"/>
            <a:chExt cx="5391" cy="4298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4" y="6502"/>
              <a:ext cx="3971" cy="4298"/>
            </a:xfrm>
            <a:prstGeom prst="rect">
              <a:avLst/>
            </a:prstGeom>
            <a:noFill/>
          </p:spPr>
        </p:pic>
        <p:sp>
          <p:nvSpPr>
            <p:cNvPr id="2" name="文本框 1"/>
            <p:cNvSpPr txBox="1"/>
            <p:nvPr/>
          </p:nvSpPr>
          <p:spPr>
            <a:xfrm>
              <a:off x="13054" y="8033"/>
              <a:ext cx="2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/>
                <a:t>2022</a:t>
              </a:r>
              <a:r>
                <a:rPr lang="zh-CN" altLang="zh-CN"/>
                <a:t>年</a:t>
              </a:r>
              <a:r>
                <a:rPr lang="en-US" altLang="zh-CN"/>
                <a:t>6</a:t>
              </a:r>
              <a:r>
                <a:rPr lang="zh-CN" altLang="en-US"/>
                <a:t>月</a:t>
              </a: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14705"/>
            <a:ext cx="10632440" cy="5645150"/>
            <a:chOff x="1224" y="1198"/>
            <a:chExt cx="16744" cy="8890"/>
          </a:xfrm>
        </p:grpSpPr>
        <p:sp>
          <p:nvSpPr>
            <p:cNvPr id="6" name="矩形 5"/>
            <p:cNvSpPr/>
            <p:nvPr/>
          </p:nvSpPr>
          <p:spPr>
            <a:xfrm>
              <a:off x="1224" y="1198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0" y="9169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优化调整“我要办税 - 税费申报及缴纳 - 申报辅助信息报告”目录下的“重点税源税收信息采集”功能模块，将采集表单页面金额单位修改为“元”。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优化“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重点税源税收信息采集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230"/>
            <a:ext cx="10632440" cy="5641340"/>
            <a:chOff x="1224" y="1213"/>
            <a:chExt cx="16744" cy="8884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2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优化调整“我要办税 - 一般退抵税（费）”目录下的“汇算清缴结算多缴退抵税”功能模块，过滤企业所得税预缴数据，在查询起止期内将退抵税（费）明细税款所属期起止增加控制为年初或年末。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优化“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汇算清缴结算多缴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退抵税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230"/>
            <a:ext cx="10632440" cy="5641340"/>
            <a:chOff x="1224" y="1213"/>
            <a:chExt cx="16744" cy="8884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2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优化调整“我要办税 - 一般退抵税（费）”目录下的“增值税制度性留抵退税”功能模块，调整系统校验规则，优化数据预填服务，确保纳税人及时享受留抵退税优惠政策。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7.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优化“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增值税制度性留底退税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230"/>
            <a:ext cx="10632440" cy="5641340"/>
            <a:chOff x="1224" y="1213"/>
            <a:chExt cx="16744" cy="8884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2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优化调整“我要申报 - 税费申报及缴纳 - 延期信息报告”目录下的“延期申报申请”功能模块，增加企业所得税汇算清缴申请事项。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8.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优化“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延期申报申请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230"/>
            <a:ext cx="10632440" cy="5641340"/>
            <a:chOff x="1224" y="1213"/>
            <a:chExt cx="16744" cy="8884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2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优化调整“我要办税 -出口退税管理”目录下的“边贸代理出口备案”功能模块，优化纳税人边贸代理出口备案功能数据填报方式，切实减轻纳税人办税负担。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9.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优化“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边贸代理出口备案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230"/>
            <a:ext cx="10632440" cy="5641340"/>
            <a:chOff x="1224" y="1213"/>
            <a:chExt cx="16744" cy="8884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2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优化调整“我要查询”目录下的“纳税信用状态查询”功能模块，优化提示提醒，方便纳税人第一时间了解纳税信用复评渠道。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10.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优化“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纳税信用状态查询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78355" y="827405"/>
            <a:ext cx="8065135" cy="567182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2"/>
          <p:cNvSpPr txBox="1"/>
          <p:nvPr/>
        </p:nvSpPr>
        <p:spPr>
          <a:xfrm>
            <a:off x="386715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运维服务渠道</a:t>
            </a:r>
            <a:endParaRPr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3545" y="1404620"/>
            <a:ext cx="8644890" cy="489839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2"/>
          <p:cNvSpPr txBox="1"/>
          <p:nvPr/>
        </p:nvSpPr>
        <p:spPr>
          <a:xfrm>
            <a:off x="386715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本期培训视频及微信公众号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二维码</a:t>
            </a:r>
            <a:endParaRPr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487488" y="1436267"/>
            <a:ext cx="9217024" cy="3720931"/>
          </a:xfrm>
          <a:prstGeom prst="roundRect">
            <a:avLst>
              <a:gd name="adj" fmla="val 11579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TextBox 7"/>
          <p:cNvSpPr txBox="1"/>
          <p:nvPr/>
        </p:nvSpPr>
        <p:spPr>
          <a:xfrm>
            <a:off x="4824730" y="2588895"/>
            <a:ext cx="4017010" cy="961390"/>
          </a:xfrm>
          <a:prstGeom prst="rect">
            <a:avLst/>
          </a:prstGeom>
          <a:noFill/>
          <a:effectLst>
            <a:outerShdw blurRad="38100" dist="76200" dir="2700000" algn="tl" rotWithShape="0">
              <a:prstClr val="black">
                <a:alpha val="36000"/>
              </a:prstClr>
            </a:outerShdw>
          </a:effectLst>
        </p:spPr>
        <p:txBody>
          <a:bodyPr wrap="square" lIns="38566" tIns="19282" rIns="38566" bIns="19282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000" spc="169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感谢观看</a:t>
            </a:r>
            <a:endParaRPr lang="zh-CN" altLang="en-US" sz="6000" spc="169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5320" y="4392930"/>
            <a:ext cx="5233670" cy="5518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温馨提醒：</a:t>
            </a:r>
            <a:endParaRPr kumimoji="0" lang="zh-CN" altLang="en-US" sz="1500" b="1" i="0" u="none" strike="noStrike" cap="none" spc="0" normalizeH="0" baseline="0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本场培训还未结束，接下来是互动交流环节，欢迎大家提问！</a:t>
            </a:r>
            <a:endParaRPr kumimoji="0" lang="zh-CN" altLang="en-US" sz="1500" b="1" i="0" u="none" strike="noStrike" cap="none" spc="0" normalizeH="0" baseline="0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10" y="4128770"/>
            <a:ext cx="2521585" cy="27292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-24765" y="1297305"/>
            <a:ext cx="12235815" cy="20955"/>
          </a:xfrm>
          <a:prstGeom prst="line">
            <a:avLst/>
          </a:prstGeom>
          <a:noFill/>
          <a:ln w="38100" cap="flat" cmpd="sng" algn="ctr">
            <a:solidFill>
              <a:srgbClr val="7F7F7F"/>
            </a:solidFill>
            <a:prstDash val="solid"/>
            <a:miter lim="800000"/>
          </a:ln>
          <a:effectLst/>
        </p:spPr>
      </p:cxnSp>
      <p:sp>
        <p:nvSpPr>
          <p:cNvPr id="16" name="椭圆 15"/>
          <p:cNvSpPr/>
          <p:nvPr>
            <p:custDataLst>
              <p:tags r:id="rId2"/>
            </p:custDataLst>
          </p:nvPr>
        </p:nvSpPr>
        <p:spPr>
          <a:xfrm>
            <a:off x="1134110" y="1028065"/>
            <a:ext cx="1670050" cy="559435"/>
          </a:xfrm>
          <a:prstGeom prst="ellipse">
            <a:avLst/>
          </a:prstGeom>
          <a:solidFill>
            <a:srgbClr val="FFCA08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新增功能</a:t>
            </a:r>
            <a:endParaRPr lang="zh-CN" altLang="en-US" smtClean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264795" y="1976120"/>
            <a:ext cx="3631565" cy="263906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1.新增“涉税业务报告要素信息采集”功能模块</a:t>
            </a:r>
            <a:endParaRPr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2.新增“矿产资源专项收入（自然资源部审批）”功能模块</a:t>
            </a:r>
            <a:endParaRPr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4"/>
            </p:custDataLst>
          </p:nvPr>
        </p:nvSpPr>
        <p:spPr>
          <a:xfrm>
            <a:off x="5391150" y="1028065"/>
            <a:ext cx="1717040" cy="559435"/>
          </a:xfrm>
          <a:prstGeom prst="ellipse">
            <a:avLst/>
          </a:prstGeom>
          <a:solidFill>
            <a:srgbClr val="F8931D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升级优化</a:t>
            </a:r>
            <a:endParaRPr lang="zh-CN" altLang="en-US" smtClean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4357370" y="1985645"/>
            <a:ext cx="4577715" cy="362331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3.</a:t>
            </a:r>
            <a:r>
              <a:rPr sz="1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优化“</a:t>
            </a:r>
            <a:r>
              <a:rPr lang="zh-CN" sz="1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车购税申报</a:t>
            </a:r>
            <a:r>
              <a:rPr sz="1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”功能</a:t>
            </a:r>
            <a:endParaRPr lang="zh-CN" altLang="en-US" sz="1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4.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优化“未清缴税费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”功能</a:t>
            </a:r>
            <a:endParaRPr lang="zh-CN" altLang="en-US" sz="16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7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5.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优化“重点税源税收信息采集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”功能</a:t>
            </a:r>
            <a:endParaRPr lang="zh-CN" altLang="en-US" sz="16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7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6.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优化“汇算清缴结算多缴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退抵税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”功能</a:t>
            </a:r>
            <a:endParaRPr lang="zh-CN" altLang="en-US" sz="16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7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7.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优化“增值税制度性留底退税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”功能</a:t>
            </a:r>
            <a:endParaRPr lang="zh-CN" altLang="en-US" sz="16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7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8.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优化“延期申报申请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”功能</a:t>
            </a:r>
            <a:endParaRPr lang="zh-CN" altLang="en-US" sz="16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7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9.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优化“边贸代理出口备案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”功能</a:t>
            </a:r>
            <a:endParaRPr lang="zh-CN" altLang="en-US" sz="16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7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10.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优化“纳税信用状态查询</a:t>
            </a: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”功能</a:t>
            </a:r>
            <a:endParaRPr lang="zh-CN" altLang="en-US" sz="16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7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6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7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6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6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9525635" y="1028065"/>
            <a:ext cx="1717040" cy="560705"/>
          </a:xfrm>
          <a:prstGeom prst="ellipse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取消功能</a:t>
            </a:r>
            <a:endParaRPr lang="zh-CN" altLang="en-US" smtClean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9"/>
            </p:custDataLst>
          </p:nvPr>
        </p:nvSpPr>
        <p:spPr>
          <a:xfrm>
            <a:off x="8471535" y="2172335"/>
            <a:ext cx="3634105" cy="26384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64795" y="65969"/>
            <a:ext cx="4944110" cy="50877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5</a:t>
            </a: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月份</a:t>
            </a: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新增升级优化功能清单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69620" y="814070"/>
            <a:ext cx="10632440" cy="5579745"/>
            <a:chOff x="1208" y="1197"/>
            <a:chExt cx="16744" cy="8787"/>
          </a:xfrm>
        </p:grpSpPr>
        <p:sp>
          <p:nvSpPr>
            <p:cNvPr id="6" name="矩形 5"/>
            <p:cNvSpPr/>
            <p:nvPr/>
          </p:nvSpPr>
          <p:spPr>
            <a:xfrm>
              <a:off x="1208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3" y="9065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1，操作路径：电子税务局首页，点击“登录”按</a:t>
              </a:r>
              <a:r>
                <a: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钮</a:t>
              </a:r>
              <a:r>
                <a: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，选择【</a:t>
              </a:r>
              <a:r>
                <a: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我的信息</a:t>
              </a:r>
              <a:r>
                <a: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】-【</a:t>
              </a:r>
              <a:r>
                <a: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涉税业务报告要素信息采集</a:t>
              </a:r>
              <a:r>
                <a: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】进入功</a:t>
              </a:r>
              <a:r>
                <a: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能</a:t>
              </a:r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界面。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.1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新增“涉税业务报告要素信息采集”功能模块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69620" y="814070"/>
            <a:ext cx="10632440" cy="5333365"/>
            <a:chOff x="1208" y="1197"/>
            <a:chExt cx="16744" cy="8399"/>
          </a:xfrm>
        </p:grpSpPr>
        <p:sp>
          <p:nvSpPr>
            <p:cNvPr id="6" name="矩形 5"/>
            <p:cNvSpPr/>
            <p:nvPr/>
          </p:nvSpPr>
          <p:spPr>
            <a:xfrm>
              <a:off x="1208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3" y="9065"/>
              <a:ext cx="16699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1600" b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r>
                <a:rPr sz="1600" b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</a:t>
              </a:r>
              <a:r>
                <a: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在“我的信息”目录下新增“涉税业务报告要素信息采集”功能模块，加强对涉税专业服务机构监管。</a:t>
              </a:r>
              <a:endParaRPr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.2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新增“涉税业务报告要素信息采集”功能模块，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69620" y="814070"/>
            <a:ext cx="10632440" cy="5333365"/>
            <a:chOff x="1208" y="1197"/>
            <a:chExt cx="16744" cy="8399"/>
          </a:xfrm>
        </p:grpSpPr>
        <p:sp>
          <p:nvSpPr>
            <p:cNvPr id="6" name="矩形 5"/>
            <p:cNvSpPr/>
            <p:nvPr/>
          </p:nvSpPr>
          <p:spPr>
            <a:xfrm>
              <a:off x="1208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3" y="9065"/>
              <a:ext cx="16699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1，操作路径：电子税务局首页，点击“登录”按钮，选择【</a:t>
              </a:r>
              <a:r>
                <a:rPr lang="zh-CN"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我要办税</a:t>
              </a:r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】-【</a:t>
              </a:r>
              <a:r>
                <a: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税费申报及缴纳</a:t>
              </a:r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】进入功能界面。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2.1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新增“矿产资源专项收入（自然资源部审批）”功能模块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69620" y="814070"/>
            <a:ext cx="10632440" cy="5579745"/>
            <a:chOff x="1208" y="1197"/>
            <a:chExt cx="16744" cy="8787"/>
          </a:xfrm>
        </p:grpSpPr>
        <p:sp>
          <p:nvSpPr>
            <p:cNvPr id="6" name="矩形 5"/>
            <p:cNvSpPr/>
            <p:nvPr/>
          </p:nvSpPr>
          <p:spPr>
            <a:xfrm>
              <a:off x="1208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3" y="9065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，操作路径：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进入【</a:t>
              </a:r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税费申报及缴纳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】功能界面</a:t>
              </a:r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，选择左侧下方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【</a:t>
              </a:r>
              <a:r>
                <a: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税费申报及缴纳】</a:t>
              </a:r>
              <a:r>
                <a:rPr lang="en-US"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-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【</a:t>
              </a:r>
              <a:r>
                <a: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矿产资源专项收入（自然资源部审批）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】</a:t>
              </a:r>
              <a:r>
                <a: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进入功能界面。</a:t>
              </a:r>
              <a:endParaRPr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2.2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新增“矿产资源专项收入（自然资源部审批）”功能模块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69620" y="814070"/>
            <a:ext cx="10632440" cy="5333365"/>
            <a:chOff x="1208" y="1197"/>
            <a:chExt cx="16744" cy="8399"/>
          </a:xfrm>
        </p:grpSpPr>
        <p:sp>
          <p:nvSpPr>
            <p:cNvPr id="6" name="矩形 5"/>
            <p:cNvSpPr/>
            <p:nvPr/>
          </p:nvSpPr>
          <p:spPr>
            <a:xfrm>
              <a:off x="1208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3" y="9065"/>
              <a:ext cx="16699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3</a:t>
              </a:r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</a:t>
              </a:r>
              <a:r>
                <a: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缴费人可通过此功能自动带出部本级税源，方便申报缴费。</a:t>
              </a:r>
              <a:endParaRPr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2.3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新增“矿产资源专项收入（自然资源部审批）”功能模块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14070"/>
            <a:ext cx="10632440" cy="5651500"/>
            <a:chOff x="1224" y="1197"/>
            <a:chExt cx="16744" cy="8900"/>
          </a:xfrm>
        </p:grpSpPr>
        <p:sp>
          <p:nvSpPr>
            <p:cNvPr id="6" name="矩形 5"/>
            <p:cNvSpPr/>
            <p:nvPr/>
          </p:nvSpPr>
          <p:spPr>
            <a:xfrm>
              <a:off x="1224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优化调整“我要申报 - 税费申报及缴纳 - 企业申报”目录下的“车购税申报”功能模块，增加减免税类型和代码，调整系统校验规则，系统自动根据新购车辆类型判断相关数据、申报类型是否符合减税条件。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优化“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车购税申报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14070"/>
            <a:ext cx="10632440" cy="5612765"/>
            <a:chOff x="1224" y="1197"/>
            <a:chExt cx="16744" cy="8839"/>
          </a:xfrm>
        </p:grpSpPr>
        <p:sp>
          <p:nvSpPr>
            <p:cNvPr id="6" name="矩形 5"/>
            <p:cNvSpPr/>
            <p:nvPr/>
          </p:nvSpPr>
          <p:spPr>
            <a:xfrm>
              <a:off x="1224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47" y="9117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优化调整“我要办税 - 税费申报及缴纳 - 税费缴纳”目录下的“未清缴税费”功能模块，对临近缴款期限（3天内）的税款以及逾期未交款信息进行政策性提示提醒和扣款提醒。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优化“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未清缴税费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i"/>
  <p:tag name="KSO_WM_UNIT_INDEX" val="1_1"/>
  <p:tag name="KSO_WM_UNIT_ID" val="diagram685_5*m_i*1_1"/>
  <p:tag name="KSO_WM_UNIT_CLEAR" val="1"/>
  <p:tag name="KSO_WM_UNIT_LAYERLEVEL" val="1_1"/>
  <p:tag name="KSO_WM_DIAGRAM_GROUP_CODE" val="m1-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1_1"/>
  <p:tag name="KSO_WM_UNIT_ID" val="diagram685_5*m_h_a*1_1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1_1"/>
  <p:tag name="KSO_WM_UNIT_ID" val="diagram685_5*m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2_1"/>
  <p:tag name="KSO_WM_UNIT_ID" val="diagram685_5*m_h_a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2_1"/>
  <p:tag name="KSO_WM_UNIT_ID" val="diagram685_5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2_1"/>
  <p:tag name="KSO_WM_UNIT_ID" val="diagram685_5*m_h_a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2_1"/>
  <p:tag name="KSO_WM_UNIT_ID" val="diagram685_5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71.xml><?xml version="1.0" encoding="utf-8"?>
<p:tagLst xmlns:p="http://schemas.openxmlformats.org/presentationml/2006/main">
  <p:tag name="COMMONDATA" val="eyJoZGlkIjoiNWQ1YTU3NjMzOWFhOTc0YzhlM2YzYmM1MmRjMzk3MG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1407</Words>
  <Application>WPS 演示</Application>
  <PresentationFormat>宽屏</PresentationFormat>
  <Paragraphs>94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Wingdings</vt:lpstr>
      <vt:lpstr>Arial Black</vt:lpstr>
      <vt:lpstr>Helvetica</vt:lpstr>
      <vt:lpstr>Helvetica Light</vt:lpstr>
      <vt:lpstr>方正悠黑体加粗</vt:lpstr>
      <vt:lpstr>黑体</vt:lpstr>
      <vt:lpstr>Helvetica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崔颖</cp:lastModifiedBy>
  <cp:revision>363</cp:revision>
  <dcterms:created xsi:type="dcterms:W3CDTF">2019-06-19T02:08:00Z</dcterms:created>
  <dcterms:modified xsi:type="dcterms:W3CDTF">2022-06-09T03:09:57Z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2052-11.1.0.9997</vt:lpwstr>
  </property>
  <property fmtid="{D5CDD505-2E9C-101B-9397-08002B2CF9AE}" pid="3" name="KSOSaveFontToCloudKey">
    <vt:lpwstr>967357703_embed</vt:lpwstr>
  </property>
  <property fmtid="{D5CDD505-2E9C-101B-9397-08002B2CF9AE}" pid="4" name="ICV">
    <vt:lpwstr>F11F7B51793B48F7BF3BD504CA67829F</vt:lpwstr>
  </property>
</Properties>
</file>