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410" r:id="rId3"/>
    <p:sldId id="412" r:id="rId5"/>
    <p:sldId id="450" r:id="rId6"/>
    <p:sldId id="748" r:id="rId7"/>
    <p:sldId id="815" r:id="rId8"/>
    <p:sldId id="816" r:id="rId9"/>
    <p:sldId id="829" r:id="rId10"/>
    <p:sldId id="830" r:id="rId11"/>
    <p:sldId id="841" r:id="rId12"/>
    <p:sldId id="666" r:id="rId13"/>
    <p:sldId id="764" r:id="rId14"/>
    <p:sldId id="857" r:id="rId15"/>
    <p:sldId id="852" r:id="rId16"/>
    <p:sldId id="762" r:id="rId17"/>
    <p:sldId id="851" r:id="rId18"/>
    <p:sldId id="765" r:id="rId19"/>
    <p:sldId id="432" r:id="rId20"/>
    <p:sldId id="416" r:id="rId21"/>
    <p:sldId id="413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8"/>
    </p:embeddedFont>
    <p:embeddedFont>
      <p:font typeface="Arial Black" panose="020B0A04020102020204" pitchFamily="34" charset="0"/>
      <p:bold r:id="rId29"/>
    </p:embeddedFont>
    <p:embeddedFont>
      <p:font typeface="黑体" panose="02010609060101010101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" initials="U" lastIdx="13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8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6.xml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F9B84EA-7D68-4D60-9CB1-D50884785D1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D4E0FC9-F1F8-4FAE-9988-3BA365CFD46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481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481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27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27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27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68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99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江西省电子税务局内容"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8413" y="153988"/>
            <a:ext cx="455612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24"/>
          <p:cNvSpPr txBox="1"/>
          <p:nvPr userDrawn="1"/>
        </p:nvSpPr>
        <p:spPr>
          <a:xfrm>
            <a:off x="10556875" y="206375"/>
            <a:ext cx="2005013" cy="338138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p>
            <a:pPr fontAlgn="auto"/>
            <a:r>
              <a:rPr lang="zh-CN" altLang="en-US" sz="1400" b="1" strike="noStrike" spc="-150" noProof="1" dirty="0">
                <a:solidFill>
                  <a:srgbClr val="FF4167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江西省电子税务局</a:t>
            </a:r>
            <a:endParaRPr lang="zh-CN" altLang="en-US" sz="1400" b="1" strike="noStrike" spc="-150" noProof="1" dirty="0">
              <a:solidFill>
                <a:srgbClr val="FF4167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693738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9923463" y="241300"/>
            <a:ext cx="0" cy="2428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slide" Target="slide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" name="圆角矩形 18"/>
          <p:cNvSpPr/>
          <p:nvPr/>
        </p:nvSpPr>
        <p:spPr>
          <a:xfrm>
            <a:off x="1020763" y="1366838"/>
            <a:ext cx="10177463" cy="4224338"/>
          </a:xfrm>
          <a:prstGeom prst="roundRect">
            <a:avLst>
              <a:gd name="adj" fmla="val 1157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斐讯"/>
          <p:cNvSpPr txBox="1"/>
          <p:nvPr/>
        </p:nvSpPr>
        <p:spPr>
          <a:xfrm>
            <a:off x="1631950" y="2112646"/>
            <a:ext cx="8926513" cy="1905635"/>
          </a:xfrm>
          <a:prstGeom prst="rect">
            <a:avLst/>
          </a:prstGeom>
          <a:noFill/>
          <a:ln w="9525">
            <a:noFill/>
          </a:ln>
        </p:spPr>
        <p:txBody>
          <a:bodyPr wrap="square" lIns="37670" tIns="37670" rIns="37670" bIns="37670" anchor="ctr">
            <a:spAutoFit/>
          </a:bodyPr>
          <a:p>
            <a:pPr algn="ctr" defTabSz="409575" eaLnBrk="0" hangingPunct="0"/>
            <a:r>
              <a:rPr lang="zh-CN" altLang="en-US" sz="55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pitchFamily="34" charset="0"/>
              </a:rPr>
              <a:t>江西省电子税务局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itchFamily="34" charset="0"/>
            </a:endParaRPr>
          </a:p>
          <a:p>
            <a:pPr algn="ctr" defTabSz="409575" eaLnBrk="0" hangingPunct="0"/>
            <a:endParaRPr lang="zh-CN" altLang="en-US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itchFamily="34" charset="0"/>
            </a:endParaRPr>
          </a:p>
          <a:p>
            <a:pPr algn="ctr" defTabSz="409575" eaLnBrk="0" hangingPunct="0"/>
            <a:r>
              <a: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（202</a:t>
            </a:r>
            <a:r>
              <a:rPr lang="en-US" altLang="zh-CN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月）</a:t>
            </a:r>
            <a:r>
              <a:rPr lang="zh-CN" altLang="en-US" sz="3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pitchFamily="34" charset="0"/>
              </a:rPr>
              <a:t>升级业务操作培训</a:t>
            </a:r>
            <a:endParaRPr lang="zh-CN" altLang="en-US" sz="3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89925" y="4129088"/>
            <a:ext cx="3422650" cy="2728912"/>
            <a:chOff x="13054" y="6502"/>
            <a:chExt cx="5391" cy="4298"/>
          </a:xfrm>
        </p:grpSpPr>
        <p:pic>
          <p:nvPicPr>
            <p:cNvPr id="5125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4" y="6502"/>
              <a:ext cx="3971" cy="42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"/>
            <p:cNvSpPr txBox="1"/>
            <p:nvPr/>
          </p:nvSpPr>
          <p:spPr>
            <a:xfrm>
              <a:off x="13054" y="8033"/>
              <a:ext cx="200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>
                  <a:latin typeface="Arial" panose="020B0604020202020204" pitchFamily="34" charset="0"/>
                  <a:ea typeface="微软雅黑" panose="020B0503020204020204" pitchFamily="34" charset="-122"/>
                </a:rPr>
                <a:t>2022</a:t>
              </a:r>
              <a:r>
                <a:rPr lang="zh-CN" altLang="zh-CN">
                  <a:latin typeface="Arial" panose="020B0604020202020204" pitchFamily="34" charset="0"/>
                  <a:ea typeface="微软雅黑" panose="020B0503020204020204" pitchFamily="34" charset="-122"/>
                </a:rPr>
                <a:t>年</a:t>
              </a:r>
              <a:r>
                <a:rPr lang="en-US" altLang="zh-CN">
                  <a:latin typeface="Arial" panose="020B0604020202020204" pitchFamily="34" charset="0"/>
                  <a:ea typeface="微软雅黑" panose="020B0503020204020204" pitchFamily="34" charset="-122"/>
                </a:rPr>
                <a:t>8</a:t>
              </a:r>
              <a:r>
                <a:rPr lang="zh-CN" altLang="en-US">
                  <a:latin typeface="Arial" panose="020B0604020202020204" pitchFamily="34" charset="0"/>
                  <a:ea typeface="微软雅黑" panose="020B0503020204020204" pitchFamily="34" charset="-122"/>
                </a:rPr>
                <a:t>月</a:t>
              </a: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组合 6"/>
          <p:cNvGrpSpPr/>
          <p:nvPr/>
        </p:nvGrpSpPr>
        <p:grpSpPr>
          <a:xfrm>
            <a:off x="779463" y="814388"/>
            <a:ext cx="10633075" cy="5651500"/>
            <a:chOff x="1224" y="1197"/>
            <a:chExt cx="16744" cy="8900"/>
          </a:xfrm>
        </p:grpSpPr>
        <p:sp>
          <p:nvSpPr>
            <p:cNvPr id="6" name="矩形 5"/>
            <p:cNvSpPr/>
            <p:nvPr/>
          </p:nvSpPr>
          <p:spPr>
            <a:xfrm>
              <a:off x="1224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17411" name="文本框 3"/>
            <p:cNvSpPr txBox="1"/>
            <p:nvPr/>
          </p:nvSpPr>
          <p:spPr>
            <a:xfrm>
              <a:off x="125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优化调整“我要办税 - 综合信息报告 - 税源信息报告”目录下的“财产和行为税税源信息报告”功能模块。一是新增印花税税源采集模板导入功能。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412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0" lvl="1" indent="457200">
              <a:buSzTx/>
            </a:pP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6.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化“财产和行为税税源信息报告”功能</a:t>
            </a:r>
            <a:endParaRPr lang="en-US" alt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3" name="组合 6"/>
          <p:cNvGrpSpPr/>
          <p:nvPr/>
        </p:nvGrpSpPr>
        <p:grpSpPr>
          <a:xfrm>
            <a:off x="779463" y="823913"/>
            <a:ext cx="10633075" cy="5641975"/>
            <a:chOff x="1224" y="1213"/>
            <a:chExt cx="16744" cy="8884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33795" name="文本框 3"/>
            <p:cNvSpPr txBox="1"/>
            <p:nvPr/>
          </p:nvSpPr>
          <p:spPr>
            <a:xfrm>
              <a:off x="122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优化调整“我要办税 - 发票使用”目录下的“增值税专用发票最高开票限额审批”功能模块，增加相关校验规则，首次申请最高开票限额审批时，开票金额不能大于十万元。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379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7.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优化“增值税专用发票最高开票限额审批”功能模块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3" name="组合 6"/>
          <p:cNvGrpSpPr/>
          <p:nvPr/>
        </p:nvGrpSpPr>
        <p:grpSpPr>
          <a:xfrm>
            <a:off x="779463" y="823913"/>
            <a:ext cx="10633075" cy="5641975"/>
            <a:chOff x="1224" y="1213"/>
            <a:chExt cx="16744" cy="8884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33795" name="文本框 3"/>
            <p:cNvSpPr txBox="1"/>
            <p:nvPr/>
          </p:nvSpPr>
          <p:spPr>
            <a:xfrm>
              <a:off x="122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优化调整“我要办税 - 税收减免 - 税收减免核准”目录下的“增值税即征即退优惠办理”功能模块，调整增值税即征即退优惠提交备案时上传的附列资料是否必填。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379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8.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优化“增值税即征即退优惠办理”功能模块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6"/>
          <p:cNvGrpSpPr/>
          <p:nvPr/>
        </p:nvGrpSpPr>
        <p:grpSpPr>
          <a:xfrm>
            <a:off x="779463" y="823913"/>
            <a:ext cx="10633075" cy="5888383"/>
            <a:chOff x="1224" y="1213"/>
            <a:chExt cx="16744" cy="9272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31747" name="文本框 3"/>
            <p:cNvSpPr txBox="1"/>
            <p:nvPr/>
          </p:nvSpPr>
          <p:spPr>
            <a:xfrm>
              <a:off x="1224" y="9178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优化调整“我要办税 - 一般退抵税管理”目录下的“留抵退税缴回申请”功能模块，当纳税人存在存量留抵退税栏次金额&gt;0时，选择缴回的留抵税额包含存量留抵税额的，允许部分缴回。同时，仅对全额缴回存量留抵税额的，允许再次申请存量留抵退税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48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9.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优化“留抵退税缴回申请”功能模块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6"/>
          <p:cNvGrpSpPr/>
          <p:nvPr/>
        </p:nvGrpSpPr>
        <p:grpSpPr>
          <a:xfrm>
            <a:off x="779463" y="823913"/>
            <a:ext cx="10633075" cy="5888383"/>
            <a:chOff x="1224" y="1213"/>
            <a:chExt cx="16744" cy="9272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31747" name="文本框 3"/>
            <p:cNvSpPr txBox="1"/>
            <p:nvPr/>
          </p:nvSpPr>
          <p:spPr>
            <a:xfrm>
              <a:off x="1224" y="9178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优化调整“公众服务 - 特色业务”目录下的“ 一照一码户信息确认登记（两证整合个体工商户信息确认登记）”功能模块，个体户只能通过两证整合个体工商户信息确认登记功能进行登记，非个体户通过使用一照一码户信息确认登记功能进行登记。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48" name="文本框 2"/>
          <p:cNvSpPr txBox="1"/>
          <p:nvPr/>
        </p:nvSpPr>
        <p:spPr>
          <a:xfrm>
            <a:off x="312738" y="117475"/>
            <a:ext cx="9542462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10.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优化“ 一照一码户信息确认登记（两证整合个体工商户信息确认登记）”功能模块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6"/>
          <p:cNvGrpSpPr/>
          <p:nvPr/>
        </p:nvGrpSpPr>
        <p:grpSpPr>
          <a:xfrm>
            <a:off x="779463" y="823913"/>
            <a:ext cx="10633075" cy="5888383"/>
            <a:chOff x="1224" y="1213"/>
            <a:chExt cx="16744" cy="9272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31747" name="文本框 3"/>
            <p:cNvSpPr txBox="1"/>
            <p:nvPr/>
          </p:nvSpPr>
          <p:spPr>
            <a:xfrm>
              <a:off x="1224" y="9178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优化调整“我要申报 - 税费申报及缴纳 - 增值税申报”目录下的“增值税一般纳税人申报”功能模块，对邮政企业申报增值税填写《邮政企业分支机构增值税汇总纳税信息传递单》中凭证种类过长会导致提交失败的情况，增加相关提示提示。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48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11.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“增值税一般纳税人申报”功能模块 邮政企业申报增值税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1" name="组合 6"/>
          <p:cNvGrpSpPr/>
          <p:nvPr/>
        </p:nvGrpSpPr>
        <p:grpSpPr>
          <a:xfrm>
            <a:off x="779463" y="823913"/>
            <a:ext cx="10633075" cy="5641975"/>
            <a:chOff x="1224" y="1213"/>
            <a:chExt cx="16744" cy="8884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35843" name="文本框 3"/>
            <p:cNvSpPr txBox="1"/>
            <p:nvPr/>
          </p:nvSpPr>
          <p:spPr>
            <a:xfrm>
              <a:off x="122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优化调整“我要申报 - 税费申报及缴纳 - 增值税申报”目录下的“增值税一般纳税人申报”功能模块，调整发票汇总页，将“统一收购发票”栏表样文字调整为“农产品自产销售及收购发票”。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5844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12.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优化“增值税一般纳税人申报”功能模块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,调整发票汇总页</a:t>
            </a:r>
            <a:endParaRPr lang="en-US" alt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078038" y="827088"/>
            <a:ext cx="8066088" cy="56721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7890" name="文本框 2"/>
          <p:cNvSpPr txBox="1"/>
          <p:nvPr/>
        </p:nvSpPr>
        <p:spPr>
          <a:xfrm>
            <a:off x="387350" y="117475"/>
            <a:ext cx="9540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运维服务渠道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693863" y="1404938"/>
            <a:ext cx="8643938" cy="48974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8914" name="文本框 2"/>
          <p:cNvSpPr txBox="1"/>
          <p:nvPr/>
        </p:nvSpPr>
        <p:spPr>
          <a:xfrm>
            <a:off x="387350" y="117475"/>
            <a:ext cx="9540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本期培训视频及微信公众号二维码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圆角矩形 7"/>
          <p:cNvSpPr/>
          <p:nvPr/>
        </p:nvSpPr>
        <p:spPr>
          <a:xfrm>
            <a:off x="1487488" y="1436688"/>
            <a:ext cx="9217025" cy="3721100"/>
          </a:xfrm>
          <a:prstGeom prst="roundRect">
            <a:avLst>
              <a:gd name="adj" fmla="val 1157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/>
          </a:p>
        </p:txBody>
      </p:sp>
      <p:sp>
        <p:nvSpPr>
          <p:cNvPr id="36" name="TextBox 7"/>
          <p:cNvSpPr txBox="1"/>
          <p:nvPr/>
        </p:nvSpPr>
        <p:spPr>
          <a:xfrm>
            <a:off x="4824730" y="2588895"/>
            <a:ext cx="4017010" cy="961390"/>
          </a:xfrm>
          <a:prstGeom prst="rect">
            <a:avLst/>
          </a:prstGeom>
          <a:noFill/>
          <a:effectLst>
            <a:outerShdw blurRad="38100" dist="76200" dir="2700000" algn="tl" rotWithShape="0">
              <a:prstClr val="black">
                <a:alpha val="36000"/>
              </a:prstClr>
            </a:outerShdw>
          </a:effectLst>
        </p:spPr>
        <p:txBody>
          <a:bodyPr wrap="square" lIns="38566" tIns="19282" rIns="38566" bIns="19282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 fontAlgn="auto"/>
            <a:r>
              <a:rPr lang="zh-CN" altLang="en-US" sz="6000" strike="noStrike" spc="169" noProof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  <a:endParaRPr lang="zh-CN" altLang="en-US" sz="6000" strike="noStrike" spc="169" noProof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5638" y="4392613"/>
            <a:ext cx="5233988" cy="5524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温馨提醒：</a:t>
            </a:r>
            <a:endParaRPr kumimoji="0" lang="zh-CN" altLang="en-US" sz="1500" b="1" i="0" u="none" strike="noStrike" cap="none" spc="0" normalizeH="0" baseline="0" noProof="1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本场培训还未结束，接下来是互动交流环节，欢迎大家提问！</a:t>
            </a:r>
            <a:endParaRPr kumimoji="0" lang="zh-CN" altLang="en-US" sz="1500" b="1" i="0" u="none" strike="noStrike" cap="none" spc="0" normalizeH="0" baseline="0" noProof="1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096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575" y="4129088"/>
            <a:ext cx="2522538" cy="2728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169" name="直接连接符 1"/>
          <p:cNvCxnSpPr/>
          <p:nvPr>
            <p:custDataLst>
              <p:tags r:id="rId1"/>
            </p:custDataLst>
          </p:nvPr>
        </p:nvCxnSpPr>
        <p:spPr>
          <a:xfrm>
            <a:off x="-25400" y="1296988"/>
            <a:ext cx="12236450" cy="20637"/>
          </a:xfrm>
          <a:prstGeom prst="line">
            <a:avLst/>
          </a:prstGeom>
          <a:ln w="3810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70" name="椭圆 15"/>
          <p:cNvSpPr/>
          <p:nvPr>
            <p:custDataLst>
              <p:tags r:id="rId2"/>
            </p:custDataLst>
          </p:nvPr>
        </p:nvSpPr>
        <p:spPr>
          <a:xfrm>
            <a:off x="1133475" y="1028700"/>
            <a:ext cx="1670050" cy="558800"/>
          </a:xfrm>
          <a:prstGeom prst="ellipse">
            <a:avLst/>
          </a:prstGeom>
          <a:solidFill>
            <a:srgbClr val="FFCA08"/>
          </a:solidFill>
          <a:ln w="9525">
            <a:noFill/>
          </a:ln>
        </p:spPr>
        <p:txBody>
          <a:bodyPr wrap="square" lIns="0" tIns="0" rIns="0" bIns="0" anchor="ctr"/>
          <a:p>
            <a:pPr algn="ctr"/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新增功能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171" name="矩形 17"/>
          <p:cNvSpPr/>
          <p:nvPr>
            <p:custDataLst>
              <p:tags r:id="rId3"/>
            </p:custDataLst>
          </p:nvPr>
        </p:nvSpPr>
        <p:spPr>
          <a:xfrm>
            <a:off x="322898" y="2279333"/>
            <a:ext cx="3630612" cy="2638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1.新增歇业市场主体未结涉税事项提示提醒</a:t>
            </a:r>
            <a:endParaRPr lang="zh-CN" sz="1600" u="sng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2. 新增减税降费红利账单提示提醒</a:t>
            </a:r>
            <a:endParaRPr lang="en-US" alt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marL="0" lvl="1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u="sng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3.新增“车购税申报生成（适用于机动车销售企业）”功能模块</a:t>
            </a:r>
            <a:endParaRPr lang="en-US" altLang="zh-CN" sz="1600" u="sng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2" name="椭圆 19"/>
          <p:cNvSpPr/>
          <p:nvPr>
            <p:custDataLst>
              <p:tags r:id="rId4"/>
            </p:custDataLst>
          </p:nvPr>
        </p:nvSpPr>
        <p:spPr>
          <a:xfrm>
            <a:off x="5391150" y="1028700"/>
            <a:ext cx="1717675" cy="558800"/>
          </a:xfrm>
          <a:prstGeom prst="ellipse">
            <a:avLst/>
          </a:prstGeom>
          <a:solidFill>
            <a:srgbClr val="F8931D"/>
          </a:solidFill>
          <a:ln w="9525">
            <a:noFill/>
          </a:ln>
        </p:spPr>
        <p:txBody>
          <a:bodyPr wrap="square" lIns="0" tIns="0" rIns="0" bIns="0" anchor="ctr"/>
          <a:p>
            <a:pPr algn="ctr"/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升级优化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4374198" y="2171383"/>
            <a:ext cx="4576763" cy="362267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sz="1600" strike="noStrike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4. 优化“逾期申报”功能模块</a:t>
            </a:r>
            <a:endParaRPr sz="1600" strike="noStrike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5</a:t>
            </a:r>
            <a:r>
              <a:rPr lang="en-US"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.</a:t>
            </a:r>
            <a:r>
              <a:rPr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优化“税收调查企业数据采集”功能模块</a:t>
            </a:r>
            <a:endParaRPr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6.</a:t>
            </a:r>
            <a:r>
              <a:rPr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优化“财产和行为税税源信息报告”功能</a:t>
            </a:r>
            <a:endParaRPr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7.优化“增值税专用发票最高开票限额审批”功能模块</a:t>
            </a:r>
            <a:endParaRPr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8.优化“增值税即征即退优惠办理”功能模块</a:t>
            </a:r>
            <a:endParaRPr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9.优化“留抵退税缴回申请”功能模块</a:t>
            </a:r>
            <a:endParaRPr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10.</a:t>
            </a:r>
            <a:r>
              <a:rPr lang="zh-CN" altLang="en-US"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优化“一照一码户信息确认登记”功能</a:t>
            </a: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6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11.优化“增值税一般纳税人申报”功能模块 邮政企业申报增值税</a:t>
            </a: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6" action="ppaction://hlinksldjump"/>
              </a:rPr>
              <a:t>12.优化“增值税一般纳税人申报”功能模块调整发票汇总页</a:t>
            </a:r>
            <a:endParaRPr lang="zh-CN" altLang="en-US" sz="16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6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6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174" name="椭圆 22"/>
          <p:cNvSpPr/>
          <p:nvPr>
            <p:custDataLst>
              <p:tags r:id="rId7"/>
            </p:custDataLst>
          </p:nvPr>
        </p:nvSpPr>
        <p:spPr>
          <a:xfrm>
            <a:off x="9525000" y="1028700"/>
            <a:ext cx="1717675" cy="560388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txBody>
          <a:bodyPr wrap="square" lIns="0" tIns="0" rIns="0" bIns="0" anchor="ctr"/>
          <a:p>
            <a:pPr algn="ctr"/>
            <a:r>
              <a: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取消功能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8"/>
            </p:custDataLst>
          </p:nvPr>
        </p:nvSpPr>
        <p:spPr>
          <a:xfrm>
            <a:off x="8470900" y="2171700"/>
            <a:ext cx="3635375" cy="26384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 fontAlgn="auto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 strike="noStrike" noProof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1400" strike="noStrike" noProof="1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65113" y="66675"/>
            <a:ext cx="4943475" cy="508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6</a:t>
            </a:r>
            <a:r>
              <a:rPr kumimoji="0" lang="zh-CN" altLang="en-US" sz="2400" b="0" i="0" u="none" strike="noStrike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月份</a:t>
            </a:r>
            <a:r>
              <a:rPr kumimoji="0" lang="zh-CN" altLang="en-US" sz="2400" b="0" i="0" u="none" strike="noStrike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新增升级优化功能清单</a:t>
            </a:r>
            <a:endParaRPr kumimoji="0" lang="zh-CN" altLang="en-US" sz="2400" b="0" i="0" u="none" strike="noStrike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6"/>
          <p:cNvGrpSpPr/>
          <p:nvPr/>
        </p:nvGrpSpPr>
        <p:grpSpPr>
          <a:xfrm>
            <a:off x="769938" y="814388"/>
            <a:ext cx="10631487" cy="5578748"/>
            <a:chOff x="1208" y="1197"/>
            <a:chExt cx="16744" cy="8787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9219" name="文本框 3"/>
            <p:cNvSpPr txBox="1"/>
            <p:nvPr/>
          </p:nvSpPr>
          <p:spPr>
            <a:xfrm>
              <a:off x="1253" y="9065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</a:rPr>
                <a:t>新增歇业市场主体未结涉税事项提示提醒，在我的提醒栏次内增加了歇业市场主体未结涉税事项提示提醒，对于歇业纳税人，系统向其推送未办结事项消息提醒。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220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新增歇业市场主体未结涉税事项提示提醒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组合 6"/>
          <p:cNvGrpSpPr/>
          <p:nvPr/>
        </p:nvGrpSpPr>
        <p:grpSpPr>
          <a:xfrm>
            <a:off x="769938" y="814388"/>
            <a:ext cx="10631487" cy="5580062"/>
            <a:chOff x="1208" y="1197"/>
            <a:chExt cx="16744" cy="8787"/>
          </a:xfrm>
        </p:grpSpPr>
        <p:sp>
          <p:nvSpPr>
            <p:cNvPr id="6" name="矩形 5"/>
            <p:cNvSpPr/>
            <p:nvPr/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13315" name="文本框 3"/>
            <p:cNvSpPr txBox="1"/>
            <p:nvPr/>
          </p:nvSpPr>
          <p:spPr>
            <a:xfrm>
              <a:off x="1253" y="9065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</a:rPr>
                <a:t>新增减税降费红利账单提示提醒，在我的提醒栏次增加了减税降费红利账单提示提醒，系统对涉及相关业务的纳税人推送红利账单相关信息。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316" name="文本框 2"/>
          <p:cNvSpPr txBox="1"/>
          <p:nvPr/>
        </p:nvSpPr>
        <p:spPr>
          <a:xfrm>
            <a:off x="448628" y="15303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新增减税降费红利账单提示提醒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组合 6"/>
          <p:cNvGrpSpPr/>
          <p:nvPr/>
        </p:nvGrpSpPr>
        <p:grpSpPr>
          <a:xfrm>
            <a:off x="769938" y="814388"/>
            <a:ext cx="10631487" cy="5333668"/>
            <a:chOff x="1208" y="1197"/>
            <a:chExt cx="16744" cy="8399"/>
          </a:xfrm>
        </p:grpSpPr>
        <p:sp>
          <p:nvSpPr>
            <p:cNvPr id="6" name="矩形 5"/>
            <p:cNvSpPr/>
            <p:nvPr/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13315" name="文本框 3"/>
            <p:cNvSpPr txBox="1"/>
            <p:nvPr/>
          </p:nvSpPr>
          <p:spPr>
            <a:xfrm>
              <a:off x="1253" y="9065"/>
              <a:ext cx="16699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</a:rPr>
                <a:t>1，操作路径：在“我要办税 - 税费申报及缴纳 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</a:rPr>
                <a:t>”</a:t>
              </a:r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</a:rPr>
                <a:t>进入功能界面。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31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3.1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新增“车购税申报生成（适用于机动车销售企业）”功能模块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组合 6"/>
          <p:cNvGrpSpPr/>
          <p:nvPr/>
        </p:nvGrpSpPr>
        <p:grpSpPr>
          <a:xfrm>
            <a:off x="769938" y="814388"/>
            <a:ext cx="10631487" cy="5826456"/>
            <a:chOff x="1208" y="1197"/>
            <a:chExt cx="16744" cy="9175"/>
          </a:xfrm>
        </p:grpSpPr>
        <p:sp>
          <p:nvSpPr>
            <p:cNvPr id="6" name="矩形 5"/>
            <p:cNvSpPr/>
            <p:nvPr/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13315" name="文本框 3"/>
            <p:cNvSpPr txBox="1"/>
            <p:nvPr/>
          </p:nvSpPr>
          <p:spPr>
            <a:xfrm>
              <a:off x="1253" y="9065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</a:rPr>
                <a:t>2.</a:t>
              </a:r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</a:rPr>
                <a:t>在</a:t>
              </a:r>
              <a:r>
                <a:rPr lang="en-US" altLang="zh-CN" sz="1600">
                  <a:latin typeface="宋体" panose="02010600030101010101" pitchFamily="2" charset="-122"/>
                  <a:ea typeface="宋体" panose="02010600030101010101" pitchFamily="2" charset="-122"/>
                </a:rPr>
                <a:t>“</a:t>
              </a:r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其他申报”目录下， 新增“车购税申报生成（适用于机动车销售企业）”功能模块，机动车销售企业可通过此功能进行车购税申报。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endParaRPr lang="zh-CN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31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3.2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新增“车购税申报生成（适用于机动车销售企业）”功能模块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组合 6"/>
          <p:cNvGrpSpPr/>
          <p:nvPr/>
        </p:nvGrpSpPr>
        <p:grpSpPr>
          <a:xfrm>
            <a:off x="779463" y="814388"/>
            <a:ext cx="10633075" cy="5611812"/>
            <a:chOff x="1224" y="1197"/>
            <a:chExt cx="16744" cy="8839"/>
          </a:xfrm>
        </p:grpSpPr>
        <p:sp>
          <p:nvSpPr>
            <p:cNvPr id="6" name="矩形 5"/>
            <p:cNvSpPr/>
            <p:nvPr/>
          </p:nvSpPr>
          <p:spPr>
            <a:xfrm>
              <a:off x="1224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23555" name="文本框 3"/>
            <p:cNvSpPr txBox="1"/>
            <p:nvPr/>
          </p:nvSpPr>
          <p:spPr>
            <a:xfrm>
              <a:off x="1247" y="9117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sz="1600">
                  <a:latin typeface="宋体" panose="02010600030101010101" pitchFamily="2" charset="-122"/>
                  <a:ea typeface="宋体" panose="02010600030101010101" pitchFamily="2" charset="-122"/>
                </a:rPr>
                <a:t>优化调整“我要办税 - 税费申报及缴纳”目录下的“逾期申报”功能模块，调整业务办理流程，纳税人逾期申报前需要提交逾期申报申请由税务干部审核。</a:t>
              </a:r>
              <a:endParaRPr lang="zh-CN"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556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 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优化“逾期申报”功能模块</a:t>
            </a:r>
            <a:endParaRPr 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组合 6"/>
          <p:cNvGrpSpPr/>
          <p:nvPr/>
        </p:nvGrpSpPr>
        <p:grpSpPr>
          <a:xfrm>
            <a:off x="779463" y="814388"/>
            <a:ext cx="10633075" cy="5651831"/>
            <a:chOff x="1224" y="1197"/>
            <a:chExt cx="16744" cy="8900"/>
          </a:xfrm>
        </p:grpSpPr>
        <p:sp>
          <p:nvSpPr>
            <p:cNvPr id="6" name="矩形 5"/>
            <p:cNvSpPr/>
            <p:nvPr/>
          </p:nvSpPr>
          <p:spPr>
            <a:xfrm>
              <a:off x="1224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21507" name="文本框 3"/>
            <p:cNvSpPr txBox="1"/>
            <p:nvPr/>
          </p:nvSpPr>
          <p:spPr>
            <a:xfrm>
              <a:off x="125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</a:rPr>
                <a:t>优化调整“我要办税 - 税费申报及缴纳 - 申报辅助信息报告”目录下的“税收调查企业数据采集”功能模块，修复了B0表单数据异常问题。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508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0" lvl="1" indent="457200">
              <a:buClrTx/>
              <a:buSzTx/>
              <a:buFontTx/>
            </a:pP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5.1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化“税收调查企业数据采集”功能模块</a:t>
            </a:r>
            <a:endParaRPr lang="en-US" alt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组合 6"/>
          <p:cNvGrpSpPr/>
          <p:nvPr/>
        </p:nvGrpSpPr>
        <p:grpSpPr>
          <a:xfrm>
            <a:off x="779463" y="814388"/>
            <a:ext cx="10633075" cy="5651831"/>
            <a:chOff x="1224" y="1197"/>
            <a:chExt cx="16744" cy="8900"/>
          </a:xfrm>
        </p:grpSpPr>
        <p:sp>
          <p:nvSpPr>
            <p:cNvPr id="6" name="矩形 5"/>
            <p:cNvSpPr/>
            <p:nvPr/>
          </p:nvSpPr>
          <p:spPr>
            <a:xfrm>
              <a:off x="1224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21507" name="文本框 3"/>
            <p:cNvSpPr txBox="1"/>
            <p:nvPr/>
          </p:nvSpPr>
          <p:spPr>
            <a:xfrm>
              <a:off x="125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</a:rPr>
                <a:t>优化调整“我要办税 - 税费申报及缴纳 - 申报辅助信息报告”目录下的“税收调查企业数据采集”功能模块，修复了B0表单数据异常问题。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508" name="文本框 2"/>
          <p:cNvSpPr txBox="1"/>
          <p:nvPr/>
        </p:nvSpPr>
        <p:spPr>
          <a:xfrm>
            <a:off x="312738" y="117475"/>
            <a:ext cx="9542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0" lvl="1" indent="457200">
              <a:buClrTx/>
              <a:buSzTx/>
              <a:buFontTx/>
            </a:pP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5.2</a:t>
            </a:r>
            <a:r>
              <a:rPr 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化“税收调查企业数据采集”功能模块</a:t>
            </a:r>
            <a:endParaRPr lang="en-US" alt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15.xml><?xml version="1.0" encoding="utf-8"?>
<p:tagLst xmlns:p="http://schemas.openxmlformats.org/presentationml/2006/main">
  <p:tag name="KSO_WM_UNIT_PLACING_PICTURE_USER_VIEWPORT" val="{&quot;height&quot;:7796,&quot;width&quot;:16744}"/>
</p:tagLst>
</file>

<file path=ppt/tags/tag16.xml><?xml version="1.0" encoding="utf-8"?>
<p:tagLst xmlns:p="http://schemas.openxmlformats.org/presentationml/2006/main">
  <p:tag name="COMMONDATA" val="eyJoZGlkIjoiNWQ1YTU3NjMzOWFhOTc0YzhlM2YzYmM1MmRjMzk3MGM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i"/>
  <p:tag name="KSO_WM_UNIT_INDEX" val="1_1"/>
  <p:tag name="KSO_WM_UNIT_ID" val="diagram685_5*m_i*1_1"/>
  <p:tag name="KSO_WM_UNIT_CLEAR" val="1"/>
  <p:tag name="KSO_WM_UNIT_LAYERLEVEL" val="1_1"/>
  <p:tag name="KSO_WM_DIAGRAM_GROUP_CODE" val="m1-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1_1"/>
  <p:tag name="KSO_WM_UNIT_ID" val="diagram685_5*m_h_a*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1_1"/>
  <p:tag name="KSO_WM_UNIT_ID" val="diagram685_5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1803</Words>
  <Application>WPS 演示</Application>
  <PresentationFormat>宽屏</PresentationFormat>
  <Paragraphs>101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Arial Black</vt:lpstr>
      <vt:lpstr>Helvetica</vt:lpstr>
      <vt:lpstr>黑体</vt:lpstr>
      <vt:lpstr>Helvetica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崔颖</cp:lastModifiedBy>
  <cp:revision>392</cp:revision>
  <dcterms:created xsi:type="dcterms:W3CDTF">2019-06-19T02:08:00Z</dcterms:created>
  <dcterms:modified xsi:type="dcterms:W3CDTF">2022-08-12T08:41:25Z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2052-11.1.0.9997</vt:lpwstr>
  </property>
  <property fmtid="{D5CDD505-2E9C-101B-9397-08002B2CF9AE}" pid="3" name="KSOSaveFontToCloudKey">
    <vt:lpwstr>967357703_embed</vt:lpwstr>
  </property>
  <property fmtid="{D5CDD505-2E9C-101B-9397-08002B2CF9AE}" pid="4" name="ICV">
    <vt:lpwstr>F11F7B51793B48F7BF3BD504CA67829F</vt:lpwstr>
  </property>
</Properties>
</file>